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33" userDrawn="1">
          <p15:clr>
            <a:srgbClr val="A4A3A4"/>
          </p15:clr>
        </p15:guide>
        <p15:guide id="3" orient="horz" pos="16976" userDrawn="1">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guide id="9" orient="horz" pos="953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1A19"/>
    <a:srgbClr val="FEF9F1"/>
    <a:srgbClr val="FFAA79"/>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0172" autoAdjust="0"/>
  </p:normalViewPr>
  <p:slideViewPr>
    <p:cSldViewPr snapToGrid="0">
      <p:cViewPr varScale="1">
        <p:scale>
          <a:sx n="22" d="100"/>
          <a:sy n="22" d="100"/>
        </p:scale>
        <p:origin x="2592" y="328"/>
      </p:cViewPr>
      <p:guideLst>
        <p:guide orient="horz" pos="2733"/>
        <p:guide orient="horz" pos="16976"/>
        <p:guide pos="745"/>
        <p:guide pos="19961"/>
        <p:guide pos="26361"/>
        <p:guide pos="13513"/>
        <p:guide pos="7025"/>
        <p:guide orient="horz" pos="9537"/>
      </p:guideLst>
    </p:cSldViewPr>
  </p:slideViewPr>
  <p:outlineViewPr>
    <p:cViewPr>
      <p:scale>
        <a:sx n="33" d="100"/>
        <a:sy n="33" d="100"/>
      </p:scale>
      <p:origin x="0" y="0"/>
    </p:cViewPr>
  </p:outlineViewPr>
  <p:notesTextViewPr>
    <p:cViewPr>
      <p:scale>
        <a:sx n="20" d="100"/>
        <a:sy n="20" d="100"/>
      </p:scale>
      <p:origin x="0" y="0"/>
    </p:cViewPr>
  </p:notesTextViewPr>
  <p:notesViewPr>
    <p:cSldViewPr snapToGrid="0" showGuides="1">
      <p:cViewPr varScale="1">
        <p:scale>
          <a:sx n="128" d="100"/>
          <a:sy n="128" d="100"/>
        </p:scale>
        <p:origin x="582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433DE135-FF91-20A3-39DA-EB0E7A616080}"/>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C1BBF5B1-0403-D936-D364-2A45E9510156}"/>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DF73EE47-8B60-024C-A3E9-9D47F69A0B3A}" type="datetimeFigureOut">
              <a:rPr lang="nb-NO" smtClean="0"/>
              <a:t>26.10.2023</a:t>
            </a:fld>
            <a:endParaRPr lang="nb-NO"/>
          </a:p>
        </p:txBody>
      </p:sp>
      <p:sp>
        <p:nvSpPr>
          <p:cNvPr id="4" name="Plassholder for bunntekst 3">
            <a:extLst>
              <a:ext uri="{FF2B5EF4-FFF2-40B4-BE49-F238E27FC236}">
                <a16:creationId xmlns:a16="http://schemas.microsoft.com/office/drawing/2014/main" id="{E0D21D5C-4B77-F54E-E771-2DA77C15749C}"/>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B06C2057-4DAF-3E94-8698-8590C1366EB3}"/>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BA646A91-9FDA-7A49-918A-F3079B75495C}" type="slidenum">
              <a:rPr lang="nb-NO" smtClean="0"/>
              <a:t>‹#›</a:t>
            </a:fld>
            <a:endParaRPr lang="nb-NO"/>
          </a:p>
        </p:txBody>
      </p:sp>
    </p:spTree>
    <p:extLst>
      <p:ext uri="{BB962C8B-B14F-4D97-AF65-F5344CB8AC3E}">
        <p14:creationId xmlns:p14="http://schemas.microsoft.com/office/powerpoint/2010/main" val="57667461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223" userDrawn="1">
          <p15:clr>
            <a:srgbClr val="F26B43"/>
          </p15:clr>
        </p15:guide>
        <p15:guide id="2" pos="2236"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extLst>
    <p:ext uri="{DCECCB84-F9BA-43D5-87BE-67443E8EF086}">
      <p15:sldGuideLst xmlns:p15="http://schemas.microsoft.com/office/powerpoint/2012/main">
        <p15:guide id="1" orient="horz" pos="9537" userDrawn="1">
          <p15:clr>
            <a:srgbClr val="FBAE40"/>
          </p15:clr>
        </p15:guide>
        <p15:guide id="2" pos="13483"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7259CF00-97E2-1033-EB68-FC43F982B767}"/>
              </a:ext>
            </a:extLst>
          </p:cNvPr>
          <p:cNvSpPr/>
          <p:nvPr userDrawn="1"/>
        </p:nvSpPr>
        <p:spPr bwMode="auto">
          <a:xfrm>
            <a:off x="-1" y="5629275"/>
            <a:ext cx="42807600" cy="24660000"/>
          </a:xfrm>
          <a:prstGeom prst="rect">
            <a:avLst/>
          </a:prstGeom>
          <a:solidFill>
            <a:srgbClr val="FEF9F1"/>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8361363" rtl="0" eaLnBrk="1" fontAlgn="base" latinLnBrk="0" hangingPunct="1">
              <a:lnSpc>
                <a:spcPct val="100000"/>
              </a:lnSpc>
              <a:spcBef>
                <a:spcPct val="0"/>
              </a:spcBef>
              <a:spcAft>
                <a:spcPct val="0"/>
              </a:spcAft>
              <a:buClrTx/>
              <a:buSzTx/>
              <a:buFontTx/>
              <a:buNone/>
              <a:tabLst/>
            </a:pPr>
            <a:endParaRPr kumimoji="0" lang="nb-NO" sz="3200" b="0" i="0" u="none" strike="noStrike" cap="none" normalizeH="0" baseline="0">
              <a:ln>
                <a:noFill/>
              </a:ln>
              <a:solidFill>
                <a:schemeClr val="tx1"/>
              </a:solidFill>
              <a:effectLst/>
              <a:latin typeface="Arial" charset="0"/>
            </a:endParaRPr>
          </a:p>
        </p:txBody>
      </p:sp>
      <p:sp>
        <p:nvSpPr>
          <p:cNvPr id="2" name="Freeform 2" descr="Red field, top">
            <a:extLst>
              <a:ext uri="{FF2B5EF4-FFF2-40B4-BE49-F238E27FC236}">
                <a16:creationId xmlns:a16="http://schemas.microsoft.com/office/drawing/2014/main" id="{09114A3E-ED0D-6852-61B1-87F4D60FBCC4}"/>
              </a:ext>
            </a:extLst>
          </p:cNvPr>
          <p:cNvSpPr>
            <a:spLocks noChangeAspect="1"/>
          </p:cNvSpPr>
          <p:nvPr userDrawn="1"/>
        </p:nvSpPr>
        <p:spPr bwMode="auto">
          <a:xfrm>
            <a:off x="0" y="1"/>
            <a:ext cx="42808525" cy="5600700"/>
          </a:xfrm>
          <a:custGeom>
            <a:avLst/>
            <a:gdLst>
              <a:gd name="T0" fmla="*/ 0 w 22394"/>
              <a:gd name="T1" fmla="*/ 4633 h 4633"/>
              <a:gd name="T2" fmla="*/ 22394 w 22394"/>
              <a:gd name="T3" fmla="*/ 4633 h 4633"/>
              <a:gd name="T4" fmla="*/ 22394 w 22394"/>
              <a:gd name="T5" fmla="*/ 0 h 4633"/>
              <a:gd name="T6" fmla="*/ 0 w 22394"/>
              <a:gd name="T7" fmla="*/ 0 h 4633"/>
              <a:gd name="T8" fmla="*/ 0 w 22394"/>
              <a:gd name="T9" fmla="*/ 4633 h 4633"/>
            </a:gdLst>
            <a:ahLst/>
            <a:cxnLst>
              <a:cxn ang="0">
                <a:pos x="T0" y="T1"/>
              </a:cxn>
              <a:cxn ang="0">
                <a:pos x="T2" y="T3"/>
              </a:cxn>
              <a:cxn ang="0">
                <a:pos x="T4" y="T5"/>
              </a:cxn>
              <a:cxn ang="0">
                <a:pos x="T6" y="T7"/>
              </a:cxn>
              <a:cxn ang="0">
                <a:pos x="T8" y="T9"/>
              </a:cxn>
            </a:cxnLst>
            <a:rect l="0" t="0" r="r" b="b"/>
            <a:pathLst>
              <a:path w="22394" h="4633">
                <a:moveTo>
                  <a:pt x="0" y="4633"/>
                </a:moveTo>
                <a:lnTo>
                  <a:pt x="22394" y="4633"/>
                </a:lnTo>
                <a:lnTo>
                  <a:pt x="22394" y="0"/>
                </a:lnTo>
                <a:lnTo>
                  <a:pt x="0" y="0"/>
                </a:lnTo>
                <a:lnTo>
                  <a:pt x="0" y="4633"/>
                </a:lnTo>
              </a:path>
            </a:pathLst>
          </a:custGeom>
          <a:solidFill>
            <a:srgbClr val="761A19"/>
          </a:solidFill>
          <a:ln>
            <a:noFill/>
          </a:ln>
        </p:spPr>
        <p:txBody>
          <a:bodyPr vert="horz" wrap="square" lIns="0" tIns="0" rIns="0" bIns="0" numCol="1" anchor="t" anchorCtr="0" compatLnSpc="1">
            <a:prstTxWarp prst="textNoShape">
              <a:avLst/>
            </a:prstTxWarp>
          </a:bodyPr>
          <a:lstStyle/>
          <a:p>
            <a:endParaRPr lang="nb-NO"/>
          </a:p>
        </p:txBody>
      </p:sp>
      <p:pic>
        <p:nvPicPr>
          <p:cNvPr id="7" name="Picture 19">
            <a:extLst>
              <a:ext uri="{FF2B5EF4-FFF2-40B4-BE49-F238E27FC236}">
                <a16:creationId xmlns:a16="http://schemas.microsoft.com/office/drawing/2014/main" id="{CD4E24DF-9FF2-B992-1667-8D90A8F267A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767275" y="27323832"/>
            <a:ext cx="10790565" cy="260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7" userDrawn="1">
          <p15:clr>
            <a:srgbClr val="F26B43"/>
          </p15:clr>
        </p15:guide>
        <p15:guide id="2" pos="1348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amy033@uib.no"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kreftregisteret.no/globalassets/cancer-in-norway/2022/cin_report-202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61A19"/>
        </a:solidFill>
        <a:effectLst/>
      </p:bgPr>
    </p:bg>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1128713"/>
            <a:ext cx="34201099"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8000" b="1" dirty="0" err="1">
                <a:solidFill>
                  <a:schemeClr val="bg1"/>
                </a:solidFill>
                <a:latin typeface="Calibri" panose="020F0502020204030204" pitchFamily="34" charset="0"/>
                <a:cs typeface="Calibri" panose="020F0502020204030204" pitchFamily="34" charset="0"/>
              </a:rPr>
              <a:t>Sekundær</a:t>
            </a:r>
            <a:r>
              <a:rPr lang="en-US" altLang="nb-NO" sz="8000" b="1" dirty="0">
                <a:solidFill>
                  <a:schemeClr val="bg1"/>
                </a:solidFill>
                <a:latin typeface="Calibri" panose="020F0502020204030204" pitchFamily="34" charset="0"/>
                <a:cs typeface="Calibri" panose="020F0502020204030204" pitchFamily="34" charset="0"/>
              </a:rPr>
              <a:t> </a:t>
            </a:r>
            <a:r>
              <a:rPr lang="en-US" altLang="nb-NO" sz="8000" b="1" dirty="0" err="1">
                <a:solidFill>
                  <a:schemeClr val="bg1"/>
                </a:solidFill>
                <a:latin typeface="Calibri" panose="020F0502020204030204" pitchFamily="34" charset="0"/>
                <a:cs typeface="Calibri" panose="020F0502020204030204" pitchFamily="34" charset="0"/>
              </a:rPr>
              <a:t>cytoreduktiv</a:t>
            </a:r>
            <a:r>
              <a:rPr lang="en-US" altLang="nb-NO" sz="8000" b="1" dirty="0">
                <a:solidFill>
                  <a:schemeClr val="bg1"/>
                </a:solidFill>
                <a:latin typeface="Calibri" panose="020F0502020204030204" pitchFamily="34" charset="0"/>
                <a:cs typeface="Calibri" panose="020F0502020204030204" pitchFamily="34" charset="0"/>
              </a:rPr>
              <a:t> </a:t>
            </a:r>
            <a:r>
              <a:rPr lang="en-US" altLang="nb-NO" sz="8000" b="1" dirty="0" err="1">
                <a:solidFill>
                  <a:schemeClr val="bg1"/>
                </a:solidFill>
                <a:latin typeface="Calibri" panose="020F0502020204030204" pitchFamily="34" charset="0"/>
                <a:cs typeface="Calibri" panose="020F0502020204030204" pitchFamily="34" charset="0"/>
              </a:rPr>
              <a:t>kirurgi</a:t>
            </a:r>
            <a:r>
              <a:rPr lang="en-US" altLang="nb-NO" sz="8000" b="1" dirty="0">
                <a:solidFill>
                  <a:schemeClr val="bg1"/>
                </a:solidFill>
                <a:latin typeface="Calibri" panose="020F0502020204030204" pitchFamily="34" charset="0"/>
                <a:cs typeface="Calibri" panose="020F0502020204030204" pitchFamily="34" charset="0"/>
              </a:rPr>
              <a:t> </a:t>
            </a:r>
            <a:r>
              <a:rPr lang="nb-NO" altLang="nb-NO" sz="8000" b="1" dirty="0">
                <a:solidFill>
                  <a:schemeClr val="bg1"/>
                </a:solidFill>
                <a:latin typeface="Calibri" panose="020F0502020204030204" pitchFamily="34" charset="0"/>
                <a:cs typeface="Calibri" panose="020F0502020204030204" pitchFamily="34" charset="0"/>
              </a:rPr>
              <a:t>ved tilbakefall av </a:t>
            </a:r>
            <a:r>
              <a:rPr lang="nb-NO" altLang="nb-NO" sz="8000" b="1" dirty="0" err="1">
                <a:solidFill>
                  <a:schemeClr val="bg1"/>
                </a:solidFill>
                <a:latin typeface="Calibri" panose="020F0502020204030204" pitchFamily="34" charset="0"/>
                <a:cs typeface="Calibri" panose="020F0502020204030204" pitchFamily="34" charset="0"/>
              </a:rPr>
              <a:t>platinum</a:t>
            </a:r>
            <a:r>
              <a:rPr lang="nb-NO" altLang="nb-NO" sz="8000" b="1" dirty="0">
                <a:solidFill>
                  <a:schemeClr val="bg1"/>
                </a:solidFill>
                <a:latin typeface="Calibri" panose="020F0502020204030204" pitchFamily="34" charset="0"/>
                <a:cs typeface="Calibri" panose="020F0502020204030204" pitchFamily="34" charset="0"/>
              </a:rPr>
              <a:t>-sensitiv ovarialcancer </a:t>
            </a:r>
            <a:endParaRPr lang="en-US" altLang="nb-NO" sz="8000" b="1" dirty="0">
              <a:solidFill>
                <a:schemeClr val="bg1"/>
              </a:solidFill>
              <a:latin typeface="Calibri" panose="020F0502020204030204" pitchFamily="34" charset="0"/>
              <a:cs typeface="Calibri" panose="020F0502020204030204" pitchFamily="34" charset="0"/>
            </a:endParaRPr>
          </a:p>
        </p:txBody>
      </p:sp>
      <p:sp>
        <p:nvSpPr>
          <p:cNvPr id="2054" name="Subtitle" descr="Subtitle field"/>
          <p:cNvSpPr txBox="1">
            <a:spLocks noChangeArrowheads="1"/>
          </p:cNvSpPr>
          <p:nvPr/>
        </p:nvSpPr>
        <p:spPr bwMode="auto">
          <a:xfrm>
            <a:off x="1182688" y="3121819"/>
            <a:ext cx="32939355"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4600" b="1" dirty="0">
                <a:solidFill>
                  <a:schemeClr val="bg1"/>
                </a:solidFill>
                <a:latin typeface="Calibri" panose="020F0502020204030204" pitchFamily="34" charset="0"/>
                <a:cs typeface="Calibri" panose="020F0502020204030204" pitchFamily="34" charset="0"/>
              </a:rPr>
              <a:t>En «</a:t>
            </a:r>
            <a:r>
              <a:rPr lang="nb-NO" altLang="nb-NO" sz="4600" b="1" dirty="0" err="1">
                <a:solidFill>
                  <a:schemeClr val="bg1"/>
                </a:solidFill>
                <a:latin typeface="Calibri" panose="020F0502020204030204" pitchFamily="34" charset="0"/>
                <a:cs typeface="Calibri" panose="020F0502020204030204" pitchFamily="34" charset="0"/>
              </a:rPr>
              <a:t>systematic</a:t>
            </a:r>
            <a:r>
              <a:rPr lang="nb-NO" altLang="nb-NO" sz="4600" b="1" dirty="0">
                <a:solidFill>
                  <a:schemeClr val="bg1"/>
                </a:solidFill>
                <a:latin typeface="Calibri" panose="020F0502020204030204" pitchFamily="34" charset="0"/>
                <a:cs typeface="Calibri" panose="020F0502020204030204" pitchFamily="34" charset="0"/>
              </a:rPr>
              <a:t> </a:t>
            </a:r>
            <a:r>
              <a:rPr lang="nb-NO" altLang="nb-NO" sz="4600" b="1" dirty="0" err="1">
                <a:solidFill>
                  <a:schemeClr val="bg1"/>
                </a:solidFill>
                <a:latin typeface="Calibri" panose="020F0502020204030204" pitchFamily="34" charset="0"/>
                <a:cs typeface="Calibri" panose="020F0502020204030204" pitchFamily="34" charset="0"/>
              </a:rPr>
              <a:t>review</a:t>
            </a:r>
            <a:r>
              <a:rPr lang="nb-NO" altLang="nb-NO" sz="4600" b="1" dirty="0">
                <a:solidFill>
                  <a:schemeClr val="bg1"/>
                </a:solidFill>
                <a:latin typeface="Calibri" panose="020F0502020204030204" pitchFamily="34" charset="0"/>
                <a:cs typeface="Calibri" panose="020F0502020204030204" pitchFamily="34" charset="0"/>
              </a:rPr>
              <a:t>» med mål om å vurdere kvaliteten på publiserte fase tre studier med hensyn til overlevelse, verktøy for pasientseleksjon, morbiditet, mortalitet og livskvalitet. </a:t>
            </a:r>
          </a:p>
        </p:txBody>
      </p:sp>
      <p:sp>
        <p:nvSpPr>
          <p:cNvPr id="2053" name="Name and info" descr="Field for name and email"/>
          <p:cNvSpPr txBox="1">
            <a:spLocks noChangeArrowheads="1"/>
          </p:cNvSpPr>
          <p:nvPr/>
        </p:nvSpPr>
        <p:spPr bwMode="auto">
          <a:xfrm>
            <a:off x="34984267" y="548010"/>
            <a:ext cx="6838104"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rIns="18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dirty="0">
                <a:solidFill>
                  <a:schemeClr val="bg1"/>
                </a:solidFill>
                <a:latin typeface="Calibri" panose="020F0502020204030204" pitchFamily="34" charset="0"/>
                <a:cs typeface="Calibri" panose="020F0502020204030204" pitchFamily="34" charset="0"/>
              </a:rPr>
              <a:t>Andrea Svennevik Myhr </a:t>
            </a:r>
            <a:r>
              <a:rPr lang="nb-NO" altLang="nb-NO" sz="4000" b="1" dirty="0">
                <a:solidFill>
                  <a:schemeClr val="bg1"/>
                </a:solidFill>
                <a:latin typeface="Calibri" panose="020F0502020204030204" pitchFamily="34" charset="0"/>
                <a:cs typeface="Calibri" panose="020F0502020204030204" pitchFamily="34" charset="0"/>
              </a:rPr>
              <a:t>Medisinstudent</a:t>
            </a:r>
            <a:br>
              <a:rPr lang="nb-NO" altLang="nb-NO" sz="4000" dirty="0">
                <a:solidFill>
                  <a:schemeClr val="bg1"/>
                </a:solidFill>
                <a:latin typeface="Calibri" panose="020F0502020204030204" pitchFamily="34" charset="0"/>
                <a:cs typeface="Calibri" panose="020F0502020204030204" pitchFamily="34" charset="0"/>
              </a:rPr>
            </a:br>
            <a:r>
              <a:rPr lang="nb-NO" altLang="nb-NO" sz="3600" dirty="0">
                <a:solidFill>
                  <a:schemeClr val="bg1"/>
                </a:solidFill>
                <a:latin typeface="Calibri" panose="020F0502020204030204" pitchFamily="34" charset="0"/>
                <a:cs typeface="Calibri" panose="020F0502020204030204" pitchFamily="34" charset="0"/>
              </a:rPr>
              <a:t>Universitetet i Bergen</a:t>
            </a:r>
          </a:p>
          <a:p>
            <a:pPr algn="r" eaLnBrk="1" hangingPunct="1"/>
            <a:r>
              <a:rPr lang="nb-NO" altLang="nb-NO" sz="3600" dirty="0">
                <a:solidFill>
                  <a:schemeClr val="bg1"/>
                </a:solidFill>
                <a:latin typeface="Calibri" panose="020F0502020204030204" pitchFamily="34" charset="0"/>
                <a:cs typeface="Calibri" panose="020F0502020204030204" pitchFamily="34" charset="0"/>
                <a:hlinkClick r:id="rId3"/>
              </a:rPr>
              <a:t>amy033@uib.no</a:t>
            </a:r>
            <a:endParaRPr lang="nb-NO" altLang="nb-NO" sz="3600" dirty="0">
              <a:solidFill>
                <a:schemeClr val="bg1"/>
              </a:solidFill>
              <a:latin typeface="Calibri" panose="020F0502020204030204" pitchFamily="34" charset="0"/>
              <a:cs typeface="Calibri" panose="020F0502020204030204" pitchFamily="34" charset="0"/>
            </a:endParaRPr>
          </a:p>
          <a:p>
            <a:pPr algn="r" eaLnBrk="1" hangingPunct="1"/>
            <a:endParaRPr lang="nb-NO" altLang="nb-NO" sz="3600" dirty="0">
              <a:solidFill>
                <a:schemeClr val="bg1"/>
              </a:solidFill>
              <a:latin typeface="Calibri" panose="020F0502020204030204" pitchFamily="34" charset="0"/>
              <a:cs typeface="Calibri" panose="020F0502020204030204" pitchFamily="34" charset="0"/>
            </a:endParaRPr>
          </a:p>
          <a:p>
            <a:pPr algn="r" eaLnBrk="1" hangingPunct="1"/>
            <a:r>
              <a:rPr lang="nb-NO" altLang="nb-NO" sz="2800" dirty="0">
                <a:solidFill>
                  <a:schemeClr val="bg1"/>
                </a:solidFill>
                <a:latin typeface="Calibri" panose="020F0502020204030204" pitchFamily="34" charset="0"/>
                <a:cs typeface="Calibri" panose="020F0502020204030204" pitchFamily="34" charset="0"/>
              </a:rPr>
              <a:t>Hovedveileder: Cecilie </a:t>
            </a:r>
            <a:r>
              <a:rPr lang="nb-NO" altLang="nb-NO" sz="2800" dirty="0" err="1">
                <a:solidFill>
                  <a:schemeClr val="bg1"/>
                </a:solidFill>
                <a:latin typeface="Calibri" panose="020F0502020204030204" pitchFamily="34" charset="0"/>
                <a:cs typeface="Calibri" panose="020F0502020204030204" pitchFamily="34" charset="0"/>
              </a:rPr>
              <a:t>Fredvik</a:t>
            </a:r>
            <a:r>
              <a:rPr lang="nb-NO" altLang="nb-NO" sz="2800" dirty="0">
                <a:solidFill>
                  <a:schemeClr val="bg1"/>
                </a:solidFill>
                <a:latin typeface="Calibri" panose="020F0502020204030204" pitchFamily="34" charset="0"/>
                <a:cs typeface="Calibri" panose="020F0502020204030204" pitchFamily="34" charset="0"/>
              </a:rPr>
              <a:t> Torkildsen (MD, </a:t>
            </a:r>
            <a:r>
              <a:rPr lang="nb-NO" altLang="nb-NO" sz="2800" dirty="0" err="1">
                <a:solidFill>
                  <a:schemeClr val="bg1"/>
                </a:solidFill>
                <a:latin typeface="Calibri" panose="020F0502020204030204" pitchFamily="34" charset="0"/>
                <a:cs typeface="Calibri" panose="020F0502020204030204" pitchFamily="34" charset="0"/>
              </a:rPr>
              <a:t>PhD</a:t>
            </a:r>
            <a:r>
              <a:rPr lang="nb-NO" altLang="nb-NO" sz="2800" dirty="0">
                <a:solidFill>
                  <a:schemeClr val="bg1"/>
                </a:solidFill>
                <a:latin typeface="Calibri" panose="020F0502020204030204" pitchFamily="34" charset="0"/>
                <a:cs typeface="Calibri" panose="020F0502020204030204" pitchFamily="34" charset="0"/>
              </a:rPr>
              <a:t>)</a:t>
            </a:r>
          </a:p>
          <a:p>
            <a:pPr algn="r" eaLnBrk="1" hangingPunct="1"/>
            <a:r>
              <a:rPr lang="nb-NO" altLang="nb-NO" sz="2800" dirty="0">
                <a:solidFill>
                  <a:schemeClr val="bg1"/>
                </a:solidFill>
                <a:latin typeface="Calibri" panose="020F0502020204030204" pitchFamily="34" charset="0"/>
                <a:cs typeface="Calibri" panose="020F0502020204030204" pitchFamily="34" charset="0"/>
              </a:rPr>
              <a:t>Biveileder: Line Bjørge (MD, </a:t>
            </a:r>
            <a:r>
              <a:rPr lang="nb-NO" altLang="nb-NO" sz="2800" dirty="0" err="1">
                <a:solidFill>
                  <a:schemeClr val="bg1"/>
                </a:solidFill>
                <a:latin typeface="Calibri" panose="020F0502020204030204" pitchFamily="34" charset="0"/>
                <a:cs typeface="Calibri" panose="020F0502020204030204" pitchFamily="34" charset="0"/>
              </a:rPr>
              <a:t>PhD</a:t>
            </a:r>
            <a:r>
              <a:rPr lang="nb-NO" altLang="nb-NO" sz="2800" dirty="0">
                <a:solidFill>
                  <a:schemeClr val="bg1"/>
                </a:solidFill>
                <a:latin typeface="Calibri" panose="020F0502020204030204" pitchFamily="34" charset="0"/>
                <a:cs typeface="Calibri" panose="020F0502020204030204" pitchFamily="34" charset="0"/>
              </a:rPr>
              <a:t>, MBA, Prof.)</a:t>
            </a:r>
          </a:p>
        </p:txBody>
      </p:sp>
      <p:sp>
        <p:nvSpPr>
          <p:cNvPr id="2055" name="Text box 1" descr="Text field "/>
          <p:cNvSpPr txBox="1">
            <a:spLocks noChangeArrowheads="1"/>
          </p:cNvSpPr>
          <p:nvPr/>
        </p:nvSpPr>
        <p:spPr bwMode="auto">
          <a:xfrm>
            <a:off x="1182688" y="6229350"/>
            <a:ext cx="9969500" cy="20951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3600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defTabSz="914400" eaLnBrk="1" hangingPunct="1">
              <a:spcAft>
                <a:spcPct val="20000"/>
              </a:spcAft>
              <a:defRPr/>
            </a:pPr>
            <a:r>
              <a:rPr kumimoji="0" lang="nb-NO" altLang="nb-NO" sz="44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Bakgrunn </a:t>
            </a:r>
          </a:p>
          <a:p>
            <a:pPr marL="0" marR="0" lvl="0" indent="0" algn="l" defTabSz="914400" rtl="0" eaLnBrk="1" fontAlgn="base" latinLnBrk="0" hangingPunct="1">
              <a:lnSpc>
                <a:spcPct val="100000"/>
              </a:lnSpc>
              <a:spcBef>
                <a:spcPct val="0"/>
              </a:spcBef>
              <a:spcAft>
                <a:spcPts val="2000"/>
              </a:spcAft>
              <a:buClrTx/>
              <a:buSzTx/>
              <a:buFontTx/>
              <a:buNone/>
              <a:tabLst/>
              <a:defRPr/>
            </a:pPr>
            <a:r>
              <a:rPr kumimoji="0" lang="nb-NO" altLang="nb-NO" sz="4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Ovarialcancer er den dødeligste av de gynekologiske krefttypene. </a:t>
            </a:r>
            <a:r>
              <a:rPr lang="nb-NO" altLang="nb-NO" sz="4000" dirty="0">
                <a:solidFill>
                  <a:srgbClr val="000000">
                    <a:lumMod val="85000"/>
                    <a:lumOff val="15000"/>
                  </a:srgbClr>
                </a:solidFill>
                <a:latin typeface="Calibri" panose="020F0502020204030204" pitchFamily="34" charset="0"/>
                <a:cs typeface="Calibri" panose="020F0502020204030204" pitchFamily="34" charset="0"/>
              </a:rPr>
              <a:t>Mer enn </a:t>
            </a:r>
            <a:r>
              <a:rPr kumimoji="0" lang="nb-NO" altLang="nb-NO" sz="40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60% av pasientene blir først diagnostisert ved avansert stadium (FIGO III-VI) og over 80% opplever tilbakefall og til slutt død som følge av sykdommen (1).  </a:t>
            </a:r>
          </a:p>
          <a:p>
            <a:pPr marL="0" marR="0" lvl="0" indent="0" algn="l" defTabSz="914400" rtl="0" eaLnBrk="1" fontAlgn="base" latinLnBrk="0" hangingPunct="1">
              <a:lnSpc>
                <a:spcPct val="100000"/>
              </a:lnSpc>
              <a:spcBef>
                <a:spcPct val="0"/>
              </a:spcBef>
              <a:spcAft>
                <a:spcPts val="2000"/>
              </a:spcAft>
              <a:buClrTx/>
              <a:buSzTx/>
              <a:buFontTx/>
              <a:buNone/>
              <a:tabLst/>
              <a:defRPr/>
            </a:pPr>
            <a:r>
              <a:rPr lang="nb-NO" altLang="nb-NO" sz="4000" dirty="0">
                <a:solidFill>
                  <a:srgbClr val="000000">
                    <a:lumMod val="85000"/>
                    <a:lumOff val="15000"/>
                  </a:srgbClr>
                </a:solidFill>
                <a:latin typeface="Calibri" panose="020F0502020204030204" pitchFamily="34" charset="0"/>
                <a:cs typeface="Calibri" panose="020F0502020204030204" pitchFamily="34" charset="0"/>
              </a:rPr>
              <a:t>Mens primær cytoreduktiv kirurgi utgjør en veletablert del av kreftbehandlingen, har sekundær cytoreduktiv kirurgi kun nylig blitt vurdert som et reelt behandlingsalternativ ved første tilbakefall (2). </a:t>
            </a:r>
          </a:p>
          <a:p>
            <a:pPr defTabSz="914400" eaLnBrk="1" hangingPunct="1">
              <a:spcAft>
                <a:spcPts val="2000"/>
              </a:spcAft>
              <a:defRPr/>
            </a:pPr>
            <a:r>
              <a:rPr kumimoji="0" lang="nb-NO" altLang="nb-NO" sz="4000" b="0"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Effekt på totaloverlevelse hos pasienter som behandles med sekundær cytoreduktiv kirurgi i kombinasjon med kjemoterapi vs. kjemoterapi alene er ikke avklart. Det foreligger heller ingen klare retningslinjer for indikasjon eller pasientseleksjon slik at utvelgelse av pasienter til sekundær cytoreduktiv kirurgi til nå har vært basert på lokale initiativer og erfaringer med behandlingen. </a:t>
            </a:r>
            <a:endParaRPr lang="nb-NO" altLang="nb-NO" sz="4000" dirty="0">
              <a:solidFill>
                <a:srgbClr val="000000">
                  <a:lumMod val="85000"/>
                  <a:lumOff val="15000"/>
                </a:srgbClr>
              </a:solidFill>
              <a:latin typeface="Calibri" panose="020F0502020204030204" pitchFamily="34" charset="0"/>
              <a:cs typeface="Calibri" panose="020F0502020204030204" pitchFamily="34" charset="0"/>
            </a:endParaRPr>
          </a:p>
          <a:p>
            <a:pPr lvl="0" defTabSz="914400" eaLnBrk="1" hangingPunct="1">
              <a:spcAft>
                <a:spcPts val="2000"/>
              </a:spcAft>
              <a:defRPr/>
            </a:pPr>
            <a:r>
              <a:rPr lang="nb-NO" altLang="nb-NO" sz="4000" dirty="0">
                <a:solidFill>
                  <a:srgbClr val="000000">
                    <a:lumMod val="85000"/>
                    <a:lumOff val="15000"/>
                  </a:srgbClr>
                </a:solidFill>
                <a:latin typeface="Calibri" panose="020F0502020204030204" pitchFamily="34" charset="0"/>
                <a:cs typeface="Calibri" panose="020F0502020204030204" pitchFamily="34" charset="0"/>
              </a:rPr>
              <a:t>De siste årene er det publisert tre randomiserte, kontrollerte studier som utforsker totaloverlevelse, progresjonsfri overlevelse, morbiditet og mortalitet, samt innvirkning på livskvalitet (3, 4, 5). De tre studiene foreslår ulike alternativer for pasientseleksjon, og presenterer sprikende resultater, spesielt med tanke på totaloverlevelse.  </a:t>
            </a:r>
          </a:p>
          <a:p>
            <a:pPr defTabSz="914400" eaLnBrk="1" hangingPunct="1">
              <a:spcAft>
                <a:spcPts val="2000"/>
              </a:spcAft>
              <a:defRPr/>
            </a:pPr>
            <a:endParaRPr lang="nb-NO" altLang="nb-NO" sz="3600" dirty="0">
              <a:solidFill>
                <a:srgbClr val="000000">
                  <a:lumMod val="85000"/>
                  <a:lumOff val="15000"/>
                </a:srgbClr>
              </a:solidFill>
              <a:latin typeface="Calibri" panose="020F0502020204030204" pitchFamily="34" charset="0"/>
              <a:cs typeface="Calibri" panose="020F0502020204030204" pitchFamily="34" charset="0"/>
            </a:endParaRPr>
          </a:p>
        </p:txBody>
      </p:sp>
      <p:sp>
        <p:nvSpPr>
          <p:cNvPr id="2052" name="Text box 2" descr="Text field "/>
          <p:cNvSpPr txBox="1">
            <a:spLocks noChangeArrowheads="1"/>
          </p:cNvSpPr>
          <p:nvPr/>
        </p:nvSpPr>
        <p:spPr bwMode="auto">
          <a:xfrm>
            <a:off x="11152189" y="6229350"/>
            <a:ext cx="9288224" cy="10310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nb-NO" altLang="nb-NO" sz="4400" b="1" dirty="0">
                <a:solidFill>
                  <a:schemeClr val="tx1">
                    <a:lumMod val="85000"/>
                    <a:lumOff val="15000"/>
                  </a:schemeClr>
                </a:solidFill>
                <a:latin typeface="Calibri" panose="020F0502020204030204" pitchFamily="34" charset="0"/>
                <a:cs typeface="Calibri" panose="020F0502020204030204" pitchFamily="34" charset="0"/>
              </a:rPr>
              <a:t>Metode</a:t>
            </a:r>
          </a:p>
          <a:p>
            <a:pPr eaLnBrk="1" hangingPunct="1">
              <a:spcBef>
                <a:spcPct val="50000"/>
              </a:spcBef>
            </a:pPr>
            <a:r>
              <a:rPr lang="nb-NO" altLang="nb-NO" sz="4000" dirty="0">
                <a:solidFill>
                  <a:schemeClr val="tx1">
                    <a:lumMod val="85000"/>
                    <a:lumOff val="15000"/>
                  </a:schemeClr>
                </a:solidFill>
                <a:latin typeface="Calibri" panose="020F0502020204030204" pitchFamily="34" charset="0"/>
                <a:cs typeface="Calibri" panose="020F0502020204030204" pitchFamily="34" charset="0"/>
              </a:rPr>
              <a:t>Et elektronisk litteratursøk ble gjennomført i tre databaser (</a:t>
            </a:r>
            <a:r>
              <a:rPr lang="nb-NO" altLang="nb-NO" sz="4000" dirty="0" err="1">
                <a:solidFill>
                  <a:schemeClr val="tx1">
                    <a:lumMod val="85000"/>
                    <a:lumOff val="15000"/>
                  </a:schemeClr>
                </a:solidFill>
                <a:latin typeface="Calibri" panose="020F0502020204030204" pitchFamily="34" charset="0"/>
                <a:cs typeface="Calibri" panose="020F0502020204030204" pitchFamily="34" charset="0"/>
              </a:rPr>
              <a:t>Medline</a:t>
            </a:r>
            <a:r>
              <a:rPr lang="nb-NO" altLang="nb-NO" sz="4000" dirty="0">
                <a:solidFill>
                  <a:schemeClr val="tx1">
                    <a:lumMod val="85000"/>
                    <a:lumOff val="15000"/>
                  </a:schemeClr>
                </a:solidFill>
                <a:latin typeface="Calibri" panose="020F0502020204030204" pitchFamily="34" charset="0"/>
                <a:cs typeface="Calibri" panose="020F0502020204030204" pitchFamily="34" charset="0"/>
              </a:rPr>
              <a:t>, </a:t>
            </a:r>
            <a:r>
              <a:rPr lang="nb-NO" altLang="nb-NO" sz="4000" dirty="0" err="1">
                <a:solidFill>
                  <a:schemeClr val="tx1">
                    <a:lumMod val="85000"/>
                    <a:lumOff val="15000"/>
                  </a:schemeClr>
                </a:solidFill>
                <a:latin typeface="Calibri" panose="020F0502020204030204" pitchFamily="34" charset="0"/>
                <a:cs typeface="Calibri" panose="020F0502020204030204" pitchFamily="34" charset="0"/>
              </a:rPr>
              <a:t>Embase</a:t>
            </a:r>
            <a:r>
              <a:rPr lang="nb-NO" altLang="nb-NO" sz="4000" dirty="0">
                <a:solidFill>
                  <a:schemeClr val="tx1">
                    <a:lumMod val="85000"/>
                    <a:lumOff val="15000"/>
                  </a:schemeClr>
                </a:solidFill>
                <a:latin typeface="Calibri" panose="020F0502020204030204" pitchFamily="34" charset="0"/>
                <a:cs typeface="Calibri" panose="020F0502020204030204" pitchFamily="34" charset="0"/>
              </a:rPr>
              <a:t> and </a:t>
            </a:r>
            <a:r>
              <a:rPr lang="nb-NO" altLang="nb-NO" sz="4000" dirty="0" err="1">
                <a:solidFill>
                  <a:schemeClr val="tx1">
                    <a:lumMod val="85000"/>
                    <a:lumOff val="15000"/>
                  </a:schemeClr>
                </a:solidFill>
                <a:latin typeface="Calibri" panose="020F0502020204030204" pitchFamily="34" charset="0"/>
                <a:cs typeface="Calibri" panose="020F0502020204030204" pitchFamily="34" charset="0"/>
              </a:rPr>
              <a:t>Cochrane</a:t>
            </a:r>
            <a:r>
              <a:rPr lang="nb-NO" altLang="nb-NO" sz="4000" dirty="0">
                <a:solidFill>
                  <a:schemeClr val="tx1">
                    <a:lumMod val="85000"/>
                    <a:lumOff val="15000"/>
                  </a:schemeClr>
                </a:solidFill>
                <a:latin typeface="Calibri" panose="020F0502020204030204" pitchFamily="34" charset="0"/>
                <a:cs typeface="Calibri" panose="020F0502020204030204" pitchFamily="34" charset="0"/>
              </a:rPr>
              <a:t>) og 2033 artikler ble innhentet. Kun fase 3 randomiserte, kontrollerte studier som undersøkte rollen til sekundær cytoreduktiv kirurgi som behandling av </a:t>
            </a:r>
            <a:r>
              <a:rPr lang="nb-NO" altLang="nb-NO" sz="4000" dirty="0" err="1">
                <a:solidFill>
                  <a:schemeClr val="tx1">
                    <a:lumMod val="85000"/>
                    <a:lumOff val="15000"/>
                  </a:schemeClr>
                </a:solidFill>
                <a:latin typeface="Calibri" panose="020F0502020204030204" pitchFamily="34" charset="0"/>
                <a:cs typeface="Calibri" panose="020F0502020204030204" pitchFamily="34" charset="0"/>
              </a:rPr>
              <a:t>platinum</a:t>
            </a:r>
            <a:r>
              <a:rPr lang="nb-NO" altLang="nb-NO" sz="4000" dirty="0">
                <a:solidFill>
                  <a:schemeClr val="tx1">
                    <a:lumMod val="85000"/>
                    <a:lumOff val="15000"/>
                  </a:schemeClr>
                </a:solidFill>
                <a:latin typeface="Calibri" panose="020F0502020204030204" pitchFamily="34" charset="0"/>
                <a:cs typeface="Calibri" panose="020F0502020204030204" pitchFamily="34" charset="0"/>
              </a:rPr>
              <a:t>-sensitiv ovarialcancer med første tilbakefall ble inkludert. Artiklene ble gjennomgått blindt av to deltagere, alle uenigheter ble diskutert med en tredjepart. Den systematiske gjennomgangen ble strukturert i henhold til retningslinjene fra PRISMA 2020. Studieprotokollen ble registrert i PROSPERO (no. CRD42022379817).</a:t>
            </a:r>
          </a:p>
        </p:txBody>
      </p:sp>
      <p:sp>
        <p:nvSpPr>
          <p:cNvPr id="2061" name="Text Box 4" descr="Text field "/>
          <p:cNvSpPr txBox="1">
            <a:spLocks noChangeArrowheads="1"/>
          </p:cNvSpPr>
          <p:nvPr/>
        </p:nvSpPr>
        <p:spPr bwMode="auto">
          <a:xfrm>
            <a:off x="21451888" y="6229350"/>
            <a:ext cx="9288224" cy="21236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2000"/>
              </a:spcBef>
              <a:spcAft>
                <a:spcPts val="1000"/>
              </a:spcAft>
              <a:buClrTx/>
              <a:buSzTx/>
              <a:buFontTx/>
              <a:buNone/>
              <a:tabLst/>
              <a:defRPr/>
            </a:pPr>
            <a:r>
              <a:rPr kumimoji="0" lang="nb-NO" altLang="nb-NO" sz="44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Resultat</a:t>
            </a:r>
            <a:endParaRPr kumimoji="0" lang="nb-NO" altLang="nb-NO" sz="5400" b="1" i="0" u="none" strike="noStrike" kern="1200" cap="none" spc="0" normalizeH="0" baseline="0" noProof="0" dirty="0">
              <a:ln>
                <a:noFill/>
              </a:ln>
              <a:solidFill>
                <a:schemeClr val="tx1">
                  <a:lumMod val="85000"/>
                  <a:lumOff val="15000"/>
                </a:schemeClr>
              </a:solidFill>
              <a:effectLst/>
              <a:uLnTx/>
              <a:uFillTx/>
              <a:latin typeface="Calibri" panose="020F0502020204030204" pitchFamily="34" charset="0"/>
              <a:ea typeface="+mn-ea"/>
              <a:cs typeface="Calibri" panose="020F0502020204030204" pitchFamily="34" charset="0"/>
            </a:endParaRPr>
          </a:p>
          <a:p>
            <a:pPr defTabSz="914400" eaLnBrk="1" hangingPunct="1">
              <a:spcBef>
                <a:spcPts val="2000"/>
              </a:spcBef>
              <a:spcAft>
                <a:spcPts val="1000"/>
              </a:spcAft>
              <a:defRPr/>
            </a:pPr>
            <a:r>
              <a:rPr kumimoji="0" lang="nb-NO" altLang="nb-NO" sz="400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Tre fase 3 studier med totalt 1249 pasienter ble identifisert.</a:t>
            </a:r>
          </a:p>
          <a:p>
            <a:pPr defTabSz="914400" eaLnBrk="1" hangingPunct="1">
              <a:spcBef>
                <a:spcPts val="2000"/>
              </a:spcBef>
              <a:spcAft>
                <a:spcPts val="1000"/>
              </a:spcAft>
              <a:defRPr/>
            </a:pPr>
            <a:r>
              <a:rPr kumimoji="0" lang="nb-NO" altLang="nb-NO" sz="40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Overlevelse: </a:t>
            </a:r>
            <a:r>
              <a:rPr kumimoji="0" lang="nb-NO" altLang="nb-NO" sz="400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I GOG-213 studien var den justerte HR for død kirurgi vs. ikke kirurgi 1.29 (95% KI, 0.97-1.72; p=0.08), som korresponderte til en median totaloverlevelse på henholdsvis 50.6 og 64.7 måneder. I SOC-1 var HR for død kirurgi vs. ikke kirurgi 0.82 (95% KI, 0.57-1.19), som korresponderte til en median totaloverlevelse på 58.1 måneder i kirurgigruppen og 53.9 (42.2-65.5) i ikke-kirurgigruppen. I DESKTOP-III var HR for død 0.75 (95% KI, 0.59-0.96; p=0.02), som korresponderte til en median totaloverlevelse på 53.7 måneder i kirurgigruppen og 46.0 måneder i ikke-kirurgigruppen. </a:t>
            </a:r>
          </a:p>
          <a:p>
            <a:pPr marL="0" marR="0" lvl="0" indent="0" algn="l" defTabSz="914400" rtl="0" eaLnBrk="1" fontAlgn="base" latinLnBrk="0" hangingPunct="1">
              <a:lnSpc>
                <a:spcPct val="100000"/>
              </a:lnSpc>
              <a:spcBef>
                <a:spcPts val="2000"/>
              </a:spcBef>
              <a:spcAft>
                <a:spcPts val="1000"/>
              </a:spcAft>
              <a:buClrTx/>
              <a:buSzTx/>
              <a:buFontTx/>
              <a:buNone/>
              <a:tabLst/>
              <a:defRPr/>
            </a:pPr>
            <a:endParaRPr lang="nb-NO" altLang="nb-NO" sz="4000" b="1" dirty="0">
              <a:solidFill>
                <a:srgbClr val="000000">
                  <a:lumMod val="85000"/>
                  <a:lumOff val="15000"/>
                </a:srgbClr>
              </a:solidFill>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endParaRPr kumimoji="0" lang="nb-NO" altLang="nb-NO" sz="40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endParaRPr kumimoji="0" lang="nb-NO" altLang="nb-NO" sz="40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endParaRPr lang="nb-NO" altLang="nb-NO" sz="4000" b="1" dirty="0">
              <a:solidFill>
                <a:srgbClr val="000000">
                  <a:lumMod val="85000"/>
                  <a:lumOff val="15000"/>
                </a:srgbClr>
              </a:solidFill>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endParaRPr kumimoji="0" lang="nb-NO" altLang="nb-NO" sz="40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endParaRPr kumimoji="0" lang="nb-NO" altLang="nb-NO" sz="40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r>
              <a:rPr lang="nb-NO" altLang="nb-NO" sz="4000" b="1" dirty="0">
                <a:solidFill>
                  <a:srgbClr val="000000">
                    <a:lumMod val="85000"/>
                    <a:lumOff val="15000"/>
                  </a:srgbClr>
                </a:solidFill>
                <a:latin typeface="Calibri" panose="020F0502020204030204" pitchFamily="34" charset="0"/>
                <a:cs typeface="Calibri" panose="020F0502020204030204" pitchFamily="34" charset="0"/>
              </a:rPr>
              <a:t>Seleksjonskriterier: </a:t>
            </a:r>
            <a:r>
              <a:rPr lang="nb-NO" altLang="nb-NO" sz="4000" dirty="0">
                <a:solidFill>
                  <a:srgbClr val="000000">
                    <a:lumMod val="85000"/>
                    <a:lumOff val="15000"/>
                  </a:srgbClr>
                </a:solidFill>
                <a:latin typeface="Calibri" panose="020F0502020204030204" pitchFamily="34" charset="0"/>
                <a:cs typeface="Calibri" panose="020F0502020204030204" pitchFamily="34" charset="0"/>
              </a:rPr>
              <a:t>De tre studiene brukte ulike verktøy for pasientseleksjon. </a:t>
            </a:r>
            <a:endParaRPr kumimoji="0" lang="nb-NO" altLang="nb-NO" sz="400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defTabSz="914400" eaLnBrk="1" hangingPunct="1">
              <a:spcBef>
                <a:spcPts val="2000"/>
              </a:spcBef>
              <a:spcAft>
                <a:spcPts val="1000"/>
              </a:spcAft>
              <a:defRPr/>
            </a:pPr>
            <a:endParaRPr kumimoji="0" lang="nb-NO" altLang="nb-NO" sz="40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sp>
        <p:nvSpPr>
          <p:cNvPr id="2063" name="Text Box 5" descr="Text field "/>
          <p:cNvSpPr txBox="1">
            <a:spLocks noChangeArrowheads="1"/>
          </p:cNvSpPr>
          <p:nvPr/>
        </p:nvSpPr>
        <p:spPr bwMode="auto">
          <a:xfrm>
            <a:off x="31516404" y="14067690"/>
            <a:ext cx="10151110" cy="7668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0"/>
              </a:spcBef>
              <a:spcAft>
                <a:spcPts val="1000"/>
              </a:spcAft>
              <a:buClrTx/>
              <a:buSzTx/>
              <a:buFontTx/>
              <a:buNone/>
              <a:tabLst/>
              <a:defRPr/>
            </a:pPr>
            <a:r>
              <a:rPr kumimoji="0" lang="nb-NO" altLang="nb-NO" sz="4400" b="1"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Diskusjon </a:t>
            </a:r>
          </a:p>
          <a:p>
            <a:pPr marL="0" marR="0" lvl="0" indent="0" algn="l" defTabSz="914400" rtl="0" eaLnBrk="1" fontAlgn="base" latinLnBrk="0" hangingPunct="1">
              <a:lnSpc>
                <a:spcPct val="100000"/>
              </a:lnSpc>
              <a:spcBef>
                <a:spcPts val="0"/>
              </a:spcBef>
              <a:spcAft>
                <a:spcPts val="1000"/>
              </a:spcAft>
              <a:buClrTx/>
              <a:buSzTx/>
              <a:buFontTx/>
              <a:buNone/>
              <a:tabLst/>
              <a:defRPr/>
            </a:pPr>
            <a:r>
              <a:rPr kumimoji="0" lang="nb-NO" altLang="nb-NO" sz="4000" b="0"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De tre artiklene </a:t>
            </a:r>
            <a:r>
              <a:rPr lang="nb-NO" altLang="nb-NO" sz="4000" dirty="0">
                <a:solidFill>
                  <a:srgbClr val="000000">
                    <a:lumMod val="85000"/>
                    <a:lumOff val="15000"/>
                  </a:srgbClr>
                </a:solidFill>
                <a:latin typeface="Calibri" panose="020F0502020204030204" pitchFamily="34" charset="0"/>
                <a:cs typeface="Calibri" panose="020F0502020204030204" pitchFamily="34" charset="0"/>
              </a:rPr>
              <a:t>har ulike studiedesign, noe som gjør dem uskikket for direkte sammenlikninger. Det stilt spørsmålstegn ved aspekter ved GOG-213-studien, blant annet at pasientseleksjon ble utført av behandlende kirurg og ikke standardiserte modeller, og sykdomsbyrden i kirurgi-gruppen ble mindre enn i de andre to studiene. Resultatene fra SOC-1 og DESKTOP-III studiene samsvarer bedre med det som foreligger av publiserte ikke-randomiserte studier på feltet. </a:t>
            </a:r>
            <a:endParaRPr kumimoji="0" lang="nb-NO" altLang="nb-NO" sz="4000" b="0" i="0" u="none" strike="noStrike" kern="1200" cap="none" spc="0" normalizeH="0" baseline="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sp>
        <p:nvSpPr>
          <p:cNvPr id="2064" name="Text Box 6" descr="Text field "/>
          <p:cNvSpPr txBox="1">
            <a:spLocks noChangeArrowheads="1"/>
          </p:cNvSpPr>
          <p:nvPr/>
        </p:nvSpPr>
        <p:spPr bwMode="auto">
          <a:xfrm>
            <a:off x="31516404" y="22279976"/>
            <a:ext cx="10151110" cy="45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0"/>
              </a:spcBef>
              <a:spcAft>
                <a:spcPts val="1000"/>
              </a:spcAft>
              <a:buClrTx/>
              <a:buSzTx/>
              <a:buFontTx/>
              <a:buNone/>
              <a:tabLst/>
              <a:defRPr/>
            </a:pPr>
            <a:r>
              <a:rPr kumimoji="0" lang="nb-NO" altLang="nb-NO" sz="44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Konklusjon </a:t>
            </a:r>
          </a:p>
          <a:p>
            <a:pPr marL="0" marR="0" lvl="0" indent="0" algn="l" defTabSz="914400" rtl="0" eaLnBrk="1" fontAlgn="base" latinLnBrk="0" hangingPunct="1">
              <a:lnSpc>
                <a:spcPct val="100000"/>
              </a:lnSpc>
              <a:spcBef>
                <a:spcPts val="0"/>
              </a:spcBef>
              <a:spcAft>
                <a:spcPts val="1000"/>
              </a:spcAft>
              <a:buClrTx/>
              <a:buSzTx/>
              <a:buFontTx/>
              <a:buNone/>
              <a:tabLst/>
              <a:defRPr/>
            </a:pPr>
            <a:r>
              <a:rPr lang="nb-NO" altLang="nb-NO" sz="4000" dirty="0">
                <a:solidFill>
                  <a:srgbClr val="000000">
                    <a:lumMod val="85000"/>
                    <a:lumOff val="15000"/>
                  </a:srgbClr>
                </a:solidFill>
                <a:latin typeface="Calibri" panose="020F0502020204030204" pitchFamily="34" charset="0"/>
                <a:cs typeface="Calibri" panose="020F0502020204030204" pitchFamily="34" charset="0"/>
              </a:rPr>
              <a:t>Sekundær cytoreduktiv kirurgi vurderes som et lovende behandlingsalternativ for pasienter med første tilbakefall av ovarialcancer. Grundig pasientseleksjon ansees som avgjørende for å oppnå komplett cytoreduksjon og forlenget totaloverlevelse. </a:t>
            </a:r>
            <a:endParaRPr kumimoji="0" lang="nb-NO" altLang="nb-NO" sz="360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sp>
        <p:nvSpPr>
          <p:cNvPr id="2065" name="References" descr="Field for references"/>
          <p:cNvSpPr txBox="1">
            <a:spLocks noChangeArrowheads="1"/>
          </p:cNvSpPr>
          <p:nvPr/>
        </p:nvSpPr>
        <p:spPr bwMode="auto">
          <a:xfrm>
            <a:off x="21476335" y="26935271"/>
            <a:ext cx="20401439"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b-NO" altLang="nb-NO"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Referanser</a:t>
            </a:r>
            <a:endParaRPr kumimoji="0" lang="nb-NO" altLang="nb-NO" sz="28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marL="342900" marR="0" lvl="0" indent="-342900" algn="l" defTabSz="914400" rtl="0" eaLnBrk="1" fontAlgn="base" latinLnBrk="0" hangingPunct="1">
              <a:lnSpc>
                <a:spcPct val="100000"/>
              </a:lnSpc>
              <a:spcBef>
                <a:spcPct val="0"/>
              </a:spcBef>
              <a:spcAft>
                <a:spcPct val="0"/>
              </a:spcAft>
              <a:buClrTx/>
              <a:buSzTx/>
              <a:buFontTx/>
              <a:buAutoNum type="arabicPeriod"/>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Norway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CRo</a:t>
            </a:r>
            <a:r>
              <a:rPr lang="nb-NO" sz="1800" dirty="0">
                <a:effectLst/>
                <a:latin typeface="Calibri" panose="020F0502020204030204" pitchFamily="34" charset="0"/>
                <a:ea typeface="Calibri" panose="020F0502020204030204" pitchFamily="34" charset="0"/>
                <a:cs typeface="Times New Roman" panose="02020603050405020304" pitchFamily="18" charset="0"/>
              </a:rPr>
              <a:t>. Cancer in Norway 2022—Cancer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Incidence</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Mortality</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Survival</a:t>
            </a:r>
            <a:r>
              <a:rPr lang="nb-NO" sz="1800" dirty="0">
                <a:effectLst/>
                <a:latin typeface="Calibri" panose="020F0502020204030204" pitchFamily="34" charset="0"/>
                <a:ea typeface="Calibri" panose="020F0502020204030204" pitchFamily="34" charset="0"/>
                <a:cs typeface="Times New Roman" panose="02020603050405020304" pitchFamily="18" charset="0"/>
              </a:rPr>
              <a:t> and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Prevalence</a:t>
            </a:r>
            <a:r>
              <a:rPr lang="nb-NO" sz="1800" dirty="0">
                <a:effectLst/>
                <a:latin typeface="Calibri" panose="020F0502020204030204" pitchFamily="34" charset="0"/>
                <a:ea typeface="Calibri" panose="020F0502020204030204" pitchFamily="34" charset="0"/>
                <a:cs typeface="Times New Roman" panose="02020603050405020304" pitchFamily="18" charset="0"/>
              </a:rPr>
              <a:t> in Norway Oslo, Norway2022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Available</a:t>
            </a:r>
            <a:r>
              <a:rPr lang="nb-NO" sz="1800" dirty="0">
                <a:effectLst/>
                <a:latin typeface="Calibri" panose="020F0502020204030204" pitchFamily="34" charset="0"/>
                <a:ea typeface="Calibri" panose="020F0502020204030204" pitchFamily="34" charset="0"/>
                <a:cs typeface="Times New Roman" panose="02020603050405020304" pitchFamily="18" charset="0"/>
              </a:rPr>
              <a:t> from: </a:t>
            </a:r>
            <a:r>
              <a:rPr lang="nb-NO"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https://www.kreftregisteret.no/globalassets/cancer-in-norway/2022/cin_report-2022.pdf</a:t>
            </a:r>
            <a:r>
              <a:rPr lang="nb-NO" sz="1800" dirty="0">
                <a:effectLst/>
                <a:latin typeface="Calibri" panose="020F0502020204030204" pitchFamily="34" charset="0"/>
                <a:ea typeface="Calibri" panose="020F0502020204030204" pitchFamily="34" charset="0"/>
                <a:cs typeface="Times New Roman" panose="02020603050405020304" pitchFamily="18" charset="0"/>
              </a:rPr>
              <a:t>.</a:t>
            </a:r>
            <a:r>
              <a:rPr lang="nb-NO" sz="1400" dirty="0">
                <a:effectLst/>
              </a:rPr>
              <a:t> </a:t>
            </a:r>
          </a:p>
          <a:p>
            <a:pPr marL="457200" marR="0" lvl="0" indent="-457200" algn="l" defTabSz="914400" rtl="0" eaLnBrk="1" fontAlgn="base" latinLnBrk="0" hangingPunct="1">
              <a:lnSpc>
                <a:spcPct val="100000"/>
              </a:lnSpc>
              <a:spcBef>
                <a:spcPct val="0"/>
              </a:spcBef>
              <a:spcAft>
                <a:spcPct val="0"/>
              </a:spcAft>
              <a:buClrTx/>
              <a:buSzTx/>
              <a:buFontTx/>
              <a:buAutoNum type="arabicPeriod"/>
              <a:tabLst/>
              <a:defRPr/>
            </a:pPr>
            <a:r>
              <a:rPr lang="nb-NO" sz="1800" dirty="0">
                <a:effectLst/>
                <a:latin typeface="Calibri" panose="020F0502020204030204" pitchFamily="34" charset="0"/>
                <a:ea typeface="Calibri" panose="020F0502020204030204" pitchFamily="34" charset="0"/>
                <a:cs typeface="Times New Roman" panose="02020603050405020304" pitchFamily="18" charset="0"/>
              </a:rPr>
              <a:t>NCCN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clinical</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practice</a:t>
            </a:r>
            <a:r>
              <a:rPr lang="nb-NO" sz="1800" dirty="0">
                <a:effectLst/>
                <a:latin typeface="Calibri" panose="020F0502020204030204" pitchFamily="34" charset="0"/>
                <a:ea typeface="Calibri" panose="020F0502020204030204" pitchFamily="34" charset="0"/>
                <a:cs typeface="Times New Roman" panose="02020603050405020304" pitchFamily="18" charset="0"/>
              </a:rPr>
              <a:t> guidelines in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oncology</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ovarian</a:t>
            </a:r>
            <a:r>
              <a:rPr lang="nb-NO" sz="1800" dirty="0">
                <a:effectLst/>
                <a:latin typeface="Calibri" panose="020F0502020204030204" pitchFamily="34" charset="0"/>
                <a:ea typeface="Calibri" panose="020F0502020204030204" pitchFamily="34" charset="0"/>
                <a:cs typeface="Times New Roman" panose="02020603050405020304" pitchFamily="18" charset="0"/>
              </a:rPr>
              <a:t> cancer 2023</a:t>
            </a:r>
            <a:r>
              <a:rPr lang="nb-NO" sz="1400" dirty="0">
                <a:effectLst/>
              </a:rPr>
              <a:t> </a:t>
            </a:r>
            <a:r>
              <a:rPr lang="nb-NO" sz="1400" dirty="0">
                <a:solidFill>
                  <a:srgbClr val="000000">
                    <a:lumMod val="85000"/>
                    <a:lumOff val="15000"/>
                  </a:srgbClr>
                </a:solidFill>
                <a:latin typeface="Calibri" panose="020F0502020204030204" pitchFamily="34" charset="0"/>
                <a:cs typeface="Calibri" panose="020F0502020204030204" pitchFamily="34" charset="0"/>
              </a:rPr>
              <a:t> </a:t>
            </a:r>
          </a:p>
          <a:p>
            <a:pPr marL="457200" marR="0" lvl="0" indent="-457200" algn="l" defTabSz="914400" rtl="0" eaLnBrk="1" fontAlgn="base" latinLnBrk="0" hangingPunct="1">
              <a:lnSpc>
                <a:spcPct val="100000"/>
              </a:lnSpc>
              <a:spcBef>
                <a:spcPct val="0"/>
              </a:spcBef>
              <a:spcAft>
                <a:spcPct val="0"/>
              </a:spcAft>
              <a:buClrTx/>
              <a:buSzTx/>
              <a:buFontTx/>
              <a:buAutoNum type="arabicPeriod"/>
              <a:tabLst/>
              <a:defRPr/>
            </a:pPr>
            <a:r>
              <a:rPr lang="nb-NO" sz="1800" dirty="0" err="1">
                <a:effectLst/>
                <a:latin typeface="Calibri" panose="020F0502020204030204" pitchFamily="34" charset="0"/>
                <a:ea typeface="Calibri" panose="020F0502020204030204" pitchFamily="34" charset="0"/>
                <a:cs typeface="Times New Roman" panose="02020603050405020304" pitchFamily="18" charset="0"/>
              </a:rPr>
              <a:t>Harter</a:t>
            </a:r>
            <a:r>
              <a:rPr lang="nb-NO" sz="1800" dirty="0">
                <a:effectLst/>
                <a:latin typeface="Calibri" panose="020F0502020204030204" pitchFamily="34" charset="0"/>
                <a:ea typeface="Calibri" panose="020F0502020204030204" pitchFamily="34" charset="0"/>
                <a:cs typeface="Times New Roman" panose="02020603050405020304" pitchFamily="18" charset="0"/>
              </a:rPr>
              <a:t> P,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Sehouli</a:t>
            </a:r>
            <a:r>
              <a:rPr lang="nb-NO" sz="1800" dirty="0">
                <a:effectLst/>
                <a:latin typeface="Calibri" panose="020F0502020204030204" pitchFamily="34" charset="0"/>
                <a:ea typeface="Calibri" panose="020F0502020204030204" pitchFamily="34" charset="0"/>
                <a:cs typeface="Times New Roman" panose="02020603050405020304" pitchFamily="18" charset="0"/>
              </a:rPr>
              <a:t> J,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Vergote</a:t>
            </a:r>
            <a:r>
              <a:rPr lang="nb-NO" sz="1800" dirty="0">
                <a:effectLst/>
                <a:latin typeface="Calibri" panose="020F0502020204030204" pitchFamily="34" charset="0"/>
                <a:ea typeface="Calibri" panose="020F0502020204030204" pitchFamily="34" charset="0"/>
                <a:cs typeface="Times New Roman" panose="02020603050405020304" pitchFamily="18" charset="0"/>
              </a:rPr>
              <a:t> I,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Ferron</a:t>
            </a:r>
            <a:r>
              <a:rPr lang="nb-NO" sz="1800" dirty="0">
                <a:effectLst/>
                <a:latin typeface="Calibri" panose="020F0502020204030204" pitchFamily="34" charset="0"/>
                <a:ea typeface="Calibri" panose="020F0502020204030204" pitchFamily="34" charset="0"/>
                <a:cs typeface="Times New Roman" panose="02020603050405020304" pitchFamily="18" charset="0"/>
              </a:rPr>
              <a:t> G,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Reuss</a:t>
            </a:r>
            <a:r>
              <a:rPr lang="nb-NO" sz="1800" dirty="0">
                <a:effectLst/>
                <a:latin typeface="Calibri" panose="020F0502020204030204" pitchFamily="34" charset="0"/>
                <a:ea typeface="Calibri" panose="020F0502020204030204" pitchFamily="34" charset="0"/>
                <a:cs typeface="Times New Roman" panose="02020603050405020304" pitchFamily="18" charset="0"/>
              </a:rPr>
              <a:t> A, Meier W, et al.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Randomized</a:t>
            </a:r>
            <a:r>
              <a:rPr lang="nb-NO" sz="1800" dirty="0">
                <a:effectLst/>
                <a:latin typeface="Calibri" panose="020F0502020204030204" pitchFamily="34" charset="0"/>
                <a:ea typeface="Calibri" panose="020F0502020204030204" pitchFamily="34" charset="0"/>
                <a:cs typeface="Times New Roman" panose="02020603050405020304" pitchFamily="18" charset="0"/>
              </a:rPr>
              <a:t> Trial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of</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Cytoreductive</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Surgery</a:t>
            </a:r>
            <a:r>
              <a:rPr lang="nb-NO" sz="1800" dirty="0">
                <a:effectLst/>
                <a:latin typeface="Calibri" panose="020F0502020204030204" pitchFamily="34" charset="0"/>
                <a:ea typeface="Calibri" panose="020F0502020204030204" pitchFamily="34" charset="0"/>
                <a:cs typeface="Times New Roman" panose="02020603050405020304" pitchFamily="18" charset="0"/>
              </a:rPr>
              <a:t> for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Relapsed</a:t>
            </a:r>
            <a:r>
              <a:rPr lang="nb-NO" sz="18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Ovarian</a:t>
            </a:r>
            <a:r>
              <a:rPr lang="nb-NO" sz="1800" dirty="0">
                <a:effectLst/>
                <a:latin typeface="Calibri" panose="020F0502020204030204" pitchFamily="34" charset="0"/>
                <a:ea typeface="Calibri" panose="020F0502020204030204" pitchFamily="34" charset="0"/>
                <a:cs typeface="Times New Roman" panose="02020603050405020304" pitchFamily="18" charset="0"/>
              </a:rPr>
              <a:t> Cancer. N </a:t>
            </a:r>
            <a:r>
              <a:rPr lang="nb-NO" sz="1800" dirty="0" err="1">
                <a:effectLst/>
                <a:latin typeface="Calibri" panose="020F0502020204030204" pitchFamily="34" charset="0"/>
                <a:ea typeface="Calibri" panose="020F0502020204030204" pitchFamily="34" charset="0"/>
                <a:cs typeface="Times New Roman" panose="02020603050405020304" pitchFamily="18" charset="0"/>
              </a:rPr>
              <a:t>Engl</a:t>
            </a:r>
            <a:r>
              <a:rPr lang="nb-NO" sz="1800" dirty="0">
                <a:effectLst/>
                <a:latin typeface="Calibri" panose="020F0502020204030204" pitchFamily="34" charset="0"/>
                <a:ea typeface="Calibri" panose="020F0502020204030204" pitchFamily="34" charset="0"/>
                <a:cs typeface="Times New Roman" panose="02020603050405020304" pitchFamily="18" charset="0"/>
              </a:rPr>
              <a:t> J Med. 2021;385(23):2123‐31.</a:t>
            </a:r>
            <a:r>
              <a:rPr lang="nb-NO" sz="1400" dirty="0">
                <a:effectLst/>
              </a:rPr>
              <a:t> </a:t>
            </a:r>
          </a:p>
          <a:p>
            <a:pPr marL="457200" indent="-457200" eaLnBrk="1" hangingPunct="1">
              <a:buFontTx/>
              <a:buAutoNum type="arabicPeriod"/>
              <a:defRPr/>
            </a:pPr>
            <a:r>
              <a:rPr lang="en-US" sz="1800" dirty="0">
                <a:effectLst/>
                <a:latin typeface="Times New Roman" panose="02020603050405020304" pitchFamily="18" charset="0"/>
                <a:ea typeface="Calibri" panose="020F0502020204030204" pitchFamily="34" charset="0"/>
              </a:rPr>
              <a:t>Shi T, Zhu J, Feng Y, Tu D, Zhang Y, Zhang P, et al. Secondary cytoreduction followed by chemotherapy versus chemotherapy alone in platinum-sensitive relapsed ovarian cancer (SOC-1): a </a:t>
            </a:r>
            <a:r>
              <a:rPr lang="en-US" sz="1800" dirty="0" err="1">
                <a:effectLst/>
                <a:latin typeface="Times New Roman" panose="02020603050405020304" pitchFamily="18" charset="0"/>
                <a:ea typeface="Calibri" panose="020F0502020204030204" pitchFamily="34" charset="0"/>
              </a:rPr>
              <a:t>multicentre</a:t>
            </a:r>
            <a:r>
              <a:rPr lang="en-US" sz="1800" dirty="0">
                <a:effectLst/>
                <a:latin typeface="Times New Roman" panose="02020603050405020304" pitchFamily="18" charset="0"/>
                <a:ea typeface="Calibri" panose="020F0502020204030204" pitchFamily="34" charset="0"/>
              </a:rPr>
              <a:t>, open-label, </a:t>
            </a:r>
            <a:r>
              <a:rPr lang="en-US" sz="1800" dirty="0" err="1">
                <a:effectLst/>
                <a:latin typeface="Times New Roman" panose="02020603050405020304" pitchFamily="18" charset="0"/>
                <a:ea typeface="Calibri" panose="020F0502020204030204" pitchFamily="34" charset="0"/>
              </a:rPr>
              <a:t>randomised</a:t>
            </a:r>
            <a:r>
              <a:rPr lang="en-US" sz="1800" dirty="0">
                <a:effectLst/>
                <a:latin typeface="Times New Roman" panose="02020603050405020304" pitchFamily="18" charset="0"/>
                <a:ea typeface="Calibri" panose="020F0502020204030204" pitchFamily="34" charset="0"/>
              </a:rPr>
              <a:t>, phase 3 trial. Lancet Oncol. 2021;22(4):439-49.</a:t>
            </a:r>
            <a:endParaRPr lang="nb-NO" sz="1800" dirty="0">
              <a:effectLst/>
              <a:latin typeface="Times New Roman" panose="02020603050405020304" pitchFamily="18" charset="0"/>
              <a:ea typeface="Calibri" panose="020F0502020204030204" pitchFamily="34" charset="0"/>
            </a:endParaRPr>
          </a:p>
          <a:p>
            <a:pPr marL="457200" indent="-457200" eaLnBrk="1" hangingPunct="1">
              <a:buFontTx/>
              <a:buAutoNum type="arabicPeriod"/>
              <a:defRPr/>
            </a:pPr>
            <a:r>
              <a:rPr lang="en-US" sz="1800" dirty="0" err="1">
                <a:effectLst/>
                <a:latin typeface="Times New Roman" panose="02020603050405020304" pitchFamily="18" charset="0"/>
                <a:ea typeface="Calibri" panose="020F0502020204030204" pitchFamily="34" charset="0"/>
              </a:rPr>
              <a:t>oleman</a:t>
            </a:r>
            <a:r>
              <a:rPr lang="en-US" sz="1800" dirty="0">
                <a:effectLst/>
                <a:latin typeface="Times New Roman" panose="02020603050405020304" pitchFamily="18" charset="0"/>
                <a:ea typeface="Calibri" panose="020F0502020204030204" pitchFamily="34" charset="0"/>
              </a:rPr>
              <a:t> RL, </a:t>
            </a:r>
            <a:r>
              <a:rPr lang="en-US" sz="1800" dirty="0" err="1">
                <a:effectLst/>
                <a:latin typeface="Times New Roman" panose="02020603050405020304" pitchFamily="18" charset="0"/>
                <a:ea typeface="Calibri" panose="020F0502020204030204" pitchFamily="34" charset="0"/>
              </a:rPr>
              <a:t>Spirtos</a:t>
            </a:r>
            <a:r>
              <a:rPr lang="en-US" sz="1800" dirty="0">
                <a:effectLst/>
                <a:latin typeface="Times New Roman" panose="02020603050405020304" pitchFamily="18" charset="0"/>
                <a:ea typeface="Calibri" panose="020F0502020204030204" pitchFamily="34" charset="0"/>
              </a:rPr>
              <a:t> NM, </a:t>
            </a:r>
            <a:r>
              <a:rPr lang="en-US" sz="1800" dirty="0" err="1">
                <a:effectLst/>
                <a:latin typeface="Times New Roman" panose="02020603050405020304" pitchFamily="18" charset="0"/>
                <a:ea typeface="Calibri" panose="020F0502020204030204" pitchFamily="34" charset="0"/>
              </a:rPr>
              <a:t>Enserro</a:t>
            </a:r>
            <a:r>
              <a:rPr lang="en-US" sz="1800" dirty="0">
                <a:effectLst/>
                <a:latin typeface="Times New Roman" panose="02020603050405020304" pitchFamily="18" charset="0"/>
                <a:ea typeface="Calibri" panose="020F0502020204030204" pitchFamily="34" charset="0"/>
              </a:rPr>
              <a:t> D, Herzog TJ, </a:t>
            </a:r>
            <a:r>
              <a:rPr lang="en-US" sz="1800" dirty="0" err="1">
                <a:effectLst/>
                <a:latin typeface="Times New Roman" panose="02020603050405020304" pitchFamily="18" charset="0"/>
                <a:ea typeface="Calibri" panose="020F0502020204030204" pitchFamily="34" charset="0"/>
              </a:rPr>
              <a:t>Sabbatini</a:t>
            </a:r>
            <a:r>
              <a:rPr lang="en-US" sz="1800" dirty="0">
                <a:effectLst/>
                <a:latin typeface="Times New Roman" panose="02020603050405020304" pitchFamily="18" charset="0"/>
                <a:ea typeface="Calibri" panose="020F0502020204030204" pitchFamily="34" charset="0"/>
              </a:rPr>
              <a:t> P, Armstrong DK, et al. Secondary Surgical Cytoreduction for Recurrent Ovarian Cancer. N </a:t>
            </a:r>
            <a:r>
              <a:rPr lang="en-US" sz="1800" dirty="0" err="1">
                <a:effectLst/>
                <a:latin typeface="Times New Roman" panose="02020603050405020304" pitchFamily="18" charset="0"/>
                <a:ea typeface="Calibri" panose="020F0502020204030204" pitchFamily="34" charset="0"/>
              </a:rPr>
              <a:t>Engl</a:t>
            </a:r>
            <a:r>
              <a:rPr lang="en-US" sz="1800" dirty="0">
                <a:effectLst/>
                <a:latin typeface="Times New Roman" panose="02020603050405020304" pitchFamily="18" charset="0"/>
                <a:ea typeface="Calibri" panose="020F0502020204030204" pitchFamily="34" charset="0"/>
              </a:rPr>
              <a:t> J Med. 2019;381(20):1929‐39.</a:t>
            </a:r>
            <a:endParaRPr lang="nb-NO" sz="1800" dirty="0">
              <a:effectLst/>
              <a:latin typeface="Times New Roman" panose="02020603050405020304" pitchFamily="18" charset="0"/>
              <a:ea typeface="Calibri" panose="020F0502020204030204" pitchFamily="34" charset="0"/>
            </a:endParaRPr>
          </a:p>
          <a:p>
            <a:pPr marL="457200" marR="0" lvl="0" indent="-457200" algn="l" defTabSz="914400" rtl="0" eaLnBrk="1" fontAlgn="base" latinLnBrk="0" hangingPunct="1">
              <a:lnSpc>
                <a:spcPct val="100000"/>
              </a:lnSpc>
              <a:spcBef>
                <a:spcPct val="0"/>
              </a:spcBef>
              <a:spcAft>
                <a:spcPct val="0"/>
              </a:spcAft>
              <a:buClrTx/>
              <a:buSzTx/>
              <a:buFontTx/>
              <a:buAutoNum type="arabicPeriod"/>
              <a:tabLst/>
              <a:defRPr/>
            </a:pPr>
            <a:endParaRPr kumimoji="0" lang="nb-NO" altLang="nb-NO" sz="2200" b="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pic>
        <p:nvPicPr>
          <p:cNvPr id="5" name="Bilde 4" descr="Et bilde som inneholder tekst, skjermbilde, line, Font&#10;&#10;Automatisk generert beskrivelse">
            <a:extLst>
              <a:ext uri="{FF2B5EF4-FFF2-40B4-BE49-F238E27FC236}">
                <a16:creationId xmlns:a16="http://schemas.microsoft.com/office/drawing/2014/main" id="{7C046734-0BEA-9242-F848-87CD840ABB1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350328" y="19137642"/>
            <a:ext cx="9288224" cy="2589791"/>
          </a:xfrm>
          <a:prstGeom prst="rect">
            <a:avLst/>
          </a:prstGeom>
        </p:spPr>
      </p:pic>
      <p:pic>
        <p:nvPicPr>
          <p:cNvPr id="6" name="Bilde 5" descr="Et bilde som inneholder tekst, skjermbilde, line, Font&#10;&#10;Automatisk generert beskrivelse">
            <a:extLst>
              <a:ext uri="{FF2B5EF4-FFF2-40B4-BE49-F238E27FC236}">
                <a16:creationId xmlns:a16="http://schemas.microsoft.com/office/drawing/2014/main" id="{5FF08BD0-C269-BB80-C63B-21B81B72B50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350328" y="21988424"/>
            <a:ext cx="9215519" cy="2684845"/>
          </a:xfrm>
          <a:prstGeom prst="rect">
            <a:avLst/>
          </a:prstGeom>
        </p:spPr>
      </p:pic>
      <p:pic>
        <p:nvPicPr>
          <p:cNvPr id="8" name="Bilde 7" descr="Et bilde som inneholder tekst, skjermbilde, Font, Parallell&#10;&#10;Automatisk generert beskrivelse">
            <a:extLst>
              <a:ext uri="{FF2B5EF4-FFF2-40B4-BE49-F238E27FC236}">
                <a16:creationId xmlns:a16="http://schemas.microsoft.com/office/drawing/2014/main" id="{74760516-3EE2-477C-DB40-DDC053E408E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149689" y="17193151"/>
            <a:ext cx="9215519" cy="9742120"/>
          </a:xfrm>
          <a:prstGeom prst="rect">
            <a:avLst/>
          </a:prstGeom>
        </p:spPr>
      </p:pic>
      <p:sp>
        <p:nvSpPr>
          <p:cNvPr id="9" name="TekstSylinder 8">
            <a:extLst>
              <a:ext uri="{FF2B5EF4-FFF2-40B4-BE49-F238E27FC236}">
                <a16:creationId xmlns:a16="http://schemas.microsoft.com/office/drawing/2014/main" id="{A8F00D60-1E59-AF20-B5AF-59347F9E4C4A}"/>
              </a:ext>
            </a:extLst>
          </p:cNvPr>
          <p:cNvSpPr txBox="1"/>
          <p:nvPr/>
        </p:nvSpPr>
        <p:spPr>
          <a:xfrm>
            <a:off x="31516404" y="6229350"/>
            <a:ext cx="9193185" cy="7868821"/>
          </a:xfrm>
          <a:prstGeom prst="rect">
            <a:avLst/>
          </a:prstGeom>
          <a:noFill/>
        </p:spPr>
        <p:txBody>
          <a:bodyPr wrap="square" rtlCol="0">
            <a:spAutoFit/>
          </a:bodyPr>
          <a:lstStyle/>
          <a:p>
            <a:pPr defTabSz="914400" eaLnBrk="1" hangingPunct="1">
              <a:spcBef>
                <a:spcPts val="2000"/>
              </a:spcBef>
              <a:spcAft>
                <a:spcPts val="1000"/>
              </a:spcAft>
              <a:defRPr/>
            </a:pPr>
            <a:r>
              <a:rPr lang="nb-NO" altLang="nb-NO" sz="4000" b="1" dirty="0">
                <a:solidFill>
                  <a:srgbClr val="000000">
                    <a:lumMod val="85000"/>
                    <a:lumOff val="15000"/>
                  </a:srgbClr>
                </a:solidFill>
                <a:latin typeface="Calibri" panose="020F0502020204030204" pitchFamily="34" charset="0"/>
                <a:cs typeface="Calibri" panose="020F0502020204030204" pitchFamily="34" charset="0"/>
              </a:rPr>
              <a:t>Morbiditet og mortalitet: </a:t>
            </a:r>
            <a:r>
              <a:rPr lang="nb-NO" altLang="nb-NO" sz="4000" dirty="0">
                <a:solidFill>
                  <a:srgbClr val="000000">
                    <a:lumMod val="85000"/>
                    <a:lumOff val="15000"/>
                  </a:srgbClr>
                </a:solidFill>
                <a:latin typeface="Calibri" panose="020F0502020204030204" pitchFamily="34" charset="0"/>
                <a:cs typeface="Calibri" panose="020F0502020204030204" pitchFamily="34" charset="0"/>
              </a:rPr>
              <a:t>Morbiditeten og mortaliteten var lav med kun ett rapportert dødsfall blant totalt 613 pasienter randomisert for kirurgi.</a:t>
            </a:r>
          </a:p>
          <a:p>
            <a:pPr defTabSz="914400" eaLnBrk="1" hangingPunct="1">
              <a:spcBef>
                <a:spcPts val="2000"/>
              </a:spcBef>
              <a:spcAft>
                <a:spcPts val="1000"/>
              </a:spcAft>
              <a:defRPr/>
            </a:pPr>
            <a:r>
              <a:rPr kumimoji="0" lang="nb-NO" altLang="nb-NO" sz="40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Livskvalitet: </a:t>
            </a:r>
            <a:r>
              <a:rPr kumimoji="0" lang="nb-NO" altLang="nb-NO" sz="400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GOG-213 rapporterte en moderat, forbigående reduksjon i livskvalitet i løpet av den 6-uker lange postoperative perioden. SOC-1 og DESKTOP-III rapporterte ingen signifikante forskjeller i livskvalitet mellom kirurgigruppen og ikke-kirurgigruppen.</a:t>
            </a:r>
          </a:p>
          <a:p>
            <a:endParaRPr lang="nb-NO" dirty="0"/>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4477</TotalTime>
  <Words>826</Words>
  <Application>Microsoft Macintosh PowerPoint</Application>
  <PresentationFormat>Egendefinert</PresentationFormat>
  <Paragraphs>37</Paragraphs>
  <Slides>1</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Times New Roman</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Andrea Svennevik Myhr</cp:lastModifiedBy>
  <cp:revision>158</cp:revision>
  <cp:lastPrinted>2016-05-27T08:05:21Z</cp:lastPrinted>
  <dcterms:created xsi:type="dcterms:W3CDTF">2006-11-02T13:18:58Z</dcterms:created>
  <dcterms:modified xsi:type="dcterms:W3CDTF">2023-10-26T13:21:57Z</dcterms:modified>
</cp:coreProperties>
</file>