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147424-48FB-455D-9BEB-09A559C21FEF}" v="102" dt="2023-11-19T16:56:54.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61" autoAdjust="0"/>
    <p:restoredTop sz="90159" autoAdjust="0"/>
  </p:normalViewPr>
  <p:slideViewPr>
    <p:cSldViewPr snapToGrid="0">
      <p:cViewPr varScale="1">
        <p:scale>
          <a:sx n="17" d="100"/>
          <a:sy n="17" d="100"/>
        </p:scale>
        <p:origin x="1958" y="67"/>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19.11.2023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nb-NO" altLang="nb-NO" sz="900" noProof="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reativecommons.org/licenses/by/3.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euroscientificallychallenged.com/glossary/vestibular-system" TargetMode="External"/><Relationship Id="rId5" Type="http://schemas.openxmlformats.org/officeDocument/2006/relationships/image" Target="../media/image3.jpg"/><Relationship Id="rId4" Type="http://schemas.openxmlformats.org/officeDocument/2006/relationships/hyperlink" Target="http://www.ssb.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841914" y="1094808"/>
            <a:ext cx="34201099"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3800" b="1" dirty="0">
                <a:solidFill>
                  <a:schemeClr val="bg1"/>
                </a:solidFill>
                <a:latin typeface="Calibri" panose="020F0502020204030204" pitchFamily="34" charset="0"/>
                <a:cs typeface="Calibri" panose="020F0502020204030204" pitchFamily="34" charset="0"/>
              </a:rPr>
              <a:t>Mer vestibulær sykdom hos kvinner </a:t>
            </a:r>
          </a:p>
          <a:p>
            <a:pPr eaLnBrk="1" hangingPunct="1"/>
            <a:r>
              <a:rPr lang="en-US" altLang="nb-NO" sz="13800" b="1" dirty="0">
                <a:solidFill>
                  <a:schemeClr val="bg1"/>
                </a:solidFill>
                <a:latin typeface="Calibri" panose="020F0502020204030204" pitchFamily="34" charset="0"/>
                <a:cs typeface="Calibri" panose="020F0502020204030204" pitchFamily="34" charset="0"/>
              </a:rPr>
              <a:t>– Kan det skyldes hormoner?  </a:t>
            </a:r>
            <a:endParaRPr lang="nb-NO" altLang="nb-NO" sz="138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6743005" y="2727154"/>
            <a:ext cx="500623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ctr" eaLnBrk="1" hangingPunct="1"/>
            <a:r>
              <a:rPr lang="nb-NO" altLang="nb-NO" sz="4000" b="1" dirty="0">
                <a:solidFill>
                  <a:schemeClr val="bg1"/>
                </a:solidFill>
                <a:latin typeface="Calibri" panose="020F0502020204030204" pitchFamily="34" charset="0"/>
                <a:cs typeface="Calibri" panose="020F0502020204030204" pitchFamily="34" charset="0"/>
              </a:rPr>
              <a:t>Amanda P. </a:t>
            </a:r>
            <a:r>
              <a:rPr lang="nb-NO" altLang="nb-NO" sz="4000" b="1" dirty="0" err="1">
                <a:solidFill>
                  <a:schemeClr val="bg1"/>
                </a:solidFill>
                <a:latin typeface="Calibri" panose="020F0502020204030204" pitchFamily="34" charset="0"/>
                <a:cs typeface="Calibri" panose="020F0502020204030204" pitchFamily="34" charset="0"/>
              </a:rPr>
              <a:t>Kasumi</a:t>
            </a:r>
            <a:r>
              <a:rPr lang="nb-NO" altLang="nb-NO" sz="4000" b="1" dirty="0">
                <a:solidFill>
                  <a:schemeClr val="bg1"/>
                </a:solidFill>
                <a:latin typeface="Calibri" panose="020F0502020204030204" pitchFamily="34" charset="0"/>
                <a:cs typeface="Calibri" panose="020F0502020204030204" pitchFamily="34" charset="0"/>
              </a:rPr>
              <a:t> og Linnea W. Moen </a:t>
            </a:r>
            <a:endParaRPr lang="nb-NO" altLang="nb-NO" dirty="0">
              <a:solidFill>
                <a:schemeClr val="bg1"/>
              </a:solidFill>
              <a:latin typeface="Calibri" panose="020F0502020204030204" pitchFamily="34" charset="0"/>
              <a:cs typeface="Calibri" panose="020F0502020204030204" pitchFamily="34" charset="0"/>
            </a:endParaRPr>
          </a:p>
          <a:p>
            <a:pPr algn="ctr" eaLnBrk="1" hangingPunct="1"/>
            <a:r>
              <a:rPr lang="nb-NO" altLang="nb-NO" dirty="0">
                <a:solidFill>
                  <a:schemeClr val="bg1"/>
                </a:solidFill>
                <a:latin typeface="Calibri" panose="020F0502020204030204" pitchFamily="34" charset="0"/>
                <a:cs typeface="Calibri" panose="020F0502020204030204" pitchFamily="34" charset="0"/>
              </a:rPr>
              <a:t>Universitetet i Bergen, Det medisinske fakultet </a:t>
            </a:r>
          </a:p>
        </p:txBody>
      </p:sp>
      <p:sp>
        <p:nvSpPr>
          <p:cNvPr id="2061" name="Text Box 4" descr="Text field "/>
          <p:cNvSpPr txBox="1">
            <a:spLocks noChangeArrowheads="1"/>
          </p:cNvSpPr>
          <p:nvPr/>
        </p:nvSpPr>
        <p:spPr bwMode="auto">
          <a:xfrm>
            <a:off x="20514212" y="6944821"/>
            <a:ext cx="10236200" cy="1489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200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Resultater</a:t>
            </a:r>
            <a:r>
              <a:rPr kumimoji="0" lang="en-US"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a:p>
            <a:pPr marL="0" marR="0" lvl="0" indent="0" algn="l" defTabSz="914400" rtl="0" eaLnBrk="1" fontAlgn="base" latinLnBrk="0" hangingPunct="1">
              <a:lnSpc>
                <a:spcPct val="100000"/>
              </a:lnSpc>
              <a:spcBef>
                <a:spcPts val="0"/>
              </a:spcBef>
              <a:spcAft>
                <a:spcPts val="1000"/>
              </a:spcAft>
              <a:buClrTx/>
              <a:buSzTx/>
              <a:buFontTx/>
              <a:buNone/>
              <a:tabLst/>
              <a:defRPr/>
            </a:pPr>
            <a:r>
              <a:rPr lang="nb-NO" sz="4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Flere studier viser sammenheng mellom presentasjon av vestibulær sykdom og hormonelle fluktuasjoner i forbindelse med pubertet, menstruasjonssyklus, svangerskap, bruk av hormonell prevensjon og menopause. Dette knyttes til nylig påviste østrogen- og progesteronreseptorer i det indre øret, hvor beta-østrogen-, alfa-østrogen- og progesteronreseptorer dominerer. Dyrestudier viser at østrogenreseptorer i det indre øret påvirker homeostasen av otolittene, samt mikrosirkulasjonen og sammensetningen av </a:t>
            </a:r>
            <a:r>
              <a:rPr lang="nb-NO" sz="40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endolymfen</a:t>
            </a:r>
            <a:r>
              <a:rPr lang="nb-NO" sz="4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det indre øret. Tverrfaglig samarbeid på tvers av spesialiteter i kombinasjon med hormonbehandling er i flere studer antydet å kunne redusere symptomene ved BPPV og MD. Liknende sammenhenger har blitt beskrevet ved sentral vestibulær sykdom.</a:t>
            </a:r>
          </a:p>
          <a:p>
            <a:pPr marL="0" marR="0" lvl="0" indent="0" algn="l" defTabSz="914400" rtl="0" eaLnBrk="1" fontAlgn="base" latinLnBrk="0" hangingPunct="1">
              <a:lnSpc>
                <a:spcPct val="100000"/>
              </a:lnSpc>
              <a:spcBef>
                <a:spcPts val="0"/>
              </a:spcBef>
              <a:spcAft>
                <a:spcPts val="1000"/>
              </a:spcAft>
              <a:buClrTx/>
              <a:buSzTx/>
              <a:buFontTx/>
              <a:buNone/>
              <a:tabLst/>
              <a:defRPr/>
            </a:pPr>
            <a:endParaRPr lang="nb-NO" altLang="nb-NO" sz="4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0"/>
              </a:spcBef>
              <a:spcAft>
                <a:spcPts val="1000"/>
              </a:spcAft>
              <a:buClrTx/>
              <a:buSzTx/>
              <a:buFontTx/>
              <a:buNone/>
              <a:tabLst/>
              <a:defRPr/>
            </a:pPr>
            <a:endParaRPr lang="en-US" altLang="nb-NO" sz="5400" dirty="0">
              <a:solidFill>
                <a:schemeClr val="tx1">
                  <a:lumMod val="85000"/>
                  <a:lumOff val="15000"/>
                </a:schemeClr>
              </a:solidFill>
              <a:latin typeface="Calibri" panose="020F0502020204030204" pitchFamily="34" charset="0"/>
              <a:cs typeface="Calibri" panose="020F0502020204030204" pitchFamily="34" charset="0"/>
            </a:endParaRPr>
          </a:p>
          <a:p>
            <a:pPr eaLnBrk="1" hangingPunct="1">
              <a:spcBef>
                <a:spcPts val="2000"/>
              </a:spcBef>
              <a:spcAft>
                <a:spcPts val="1000"/>
              </a:spcAft>
            </a:pPr>
            <a:endParaRPr lang="en-US" altLang="nb-NO" sz="5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9" name="TekstSylinder 8">
            <a:extLst>
              <a:ext uri="{FF2B5EF4-FFF2-40B4-BE49-F238E27FC236}">
                <a16:creationId xmlns:a16="http://schemas.microsoft.com/office/drawing/2014/main" id="{3D0ABB56-52F2-3DBF-9BB2-70587824EE45}"/>
              </a:ext>
            </a:extLst>
          </p:cNvPr>
          <p:cNvSpPr txBox="1"/>
          <p:nvPr/>
        </p:nvSpPr>
        <p:spPr>
          <a:xfrm>
            <a:off x="31513038" y="6944821"/>
            <a:ext cx="10236200" cy="9771906"/>
          </a:xfrm>
          <a:prstGeom prst="rect">
            <a:avLst/>
          </a:prstGeom>
          <a:noFill/>
        </p:spPr>
        <p:txBody>
          <a:bodyPr wrap="square">
            <a:spAutoFit/>
          </a:bodyPr>
          <a:lstStyle/>
          <a:p>
            <a:pPr eaLnBrk="1" hangingPunct="1">
              <a:spcBef>
                <a:spcPts val="2000"/>
              </a:spcBef>
              <a:spcAft>
                <a:spcPts val="1000"/>
              </a:spcAft>
            </a:pPr>
            <a:r>
              <a:rPr lang="nb-NO" altLang="nb-NO" sz="4400" b="1" dirty="0">
                <a:solidFill>
                  <a:schemeClr val="tx1">
                    <a:lumMod val="85000"/>
                    <a:lumOff val="15000"/>
                  </a:schemeClr>
                </a:solidFill>
                <a:latin typeface="Calibri" panose="020F0502020204030204" pitchFamily="34" charset="0"/>
                <a:cs typeface="Calibri" panose="020F0502020204030204" pitchFamily="34" charset="0"/>
              </a:rPr>
              <a:t>Konklusjon</a:t>
            </a:r>
          </a:p>
          <a:p>
            <a:pPr eaLnBrk="1" hangingPunct="1">
              <a:spcBef>
                <a:spcPts val="2000"/>
              </a:spcBef>
              <a:spcAft>
                <a:spcPts val="1000"/>
              </a:spcAft>
            </a:pPr>
            <a:r>
              <a:rPr lang="nb-NO" sz="4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Nyere forskning viser sammenheng mellom vestibulære sykdommer og hormonelle forhold hos kvinner. Ved BPPV og MD har tverrfaglig samarbeid og hormonsubstitusjon gitt symptomlindring, noe som åpner for nye måter å forstå svimmelhet hos kvinner generelt. I klinisk praksis vil økt oppmerksomhet rundt en forklaringsmodell der hormonsvingninger i ulike livsfaser er medvirkende årsak til et plagsomt symptom, i seg selv kunne trygge og styrke tro på bedring over tid hos pasientene. Det er også behov for mer forskning på sentrale og perifere vestibulære sykdommer, og den effekten kjønn kan ha på sykdomsforekomst og presentasjon.</a:t>
            </a:r>
            <a:endParaRPr lang="en-US" altLang="nb-NO" sz="4000" b="1" dirty="0">
              <a:solidFill>
                <a:schemeClr val="tx1">
                  <a:lumMod val="85000"/>
                  <a:lumOff val="15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a:extLst>
              <a:ext uri="{FF2B5EF4-FFF2-40B4-BE49-F238E27FC236}">
                <a16:creationId xmlns:a16="http://schemas.microsoft.com/office/drawing/2014/main" id="{7B4BDED1-9E72-04C6-B22A-32D870F17B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912" y="16819153"/>
            <a:ext cx="15983047" cy="8760311"/>
          </a:xfrm>
          <a:prstGeom prst="rect">
            <a:avLst/>
          </a:prstGeom>
          <a:noFill/>
          <a:extLst>
            <a:ext uri="{909E8E84-426E-40DD-AFC4-6F175D3DCCD1}">
              <a14:hiddenFill xmlns:a14="http://schemas.microsoft.com/office/drawing/2010/main">
                <a:solidFill>
                  <a:srgbClr val="FFFFFF"/>
                </a:solidFill>
              </a14:hiddenFill>
            </a:ext>
          </a:extLst>
        </p:spPr>
      </p:pic>
      <p:sp>
        <p:nvSpPr>
          <p:cNvPr id="11" name="TekstSylinder 10">
            <a:extLst>
              <a:ext uri="{FF2B5EF4-FFF2-40B4-BE49-F238E27FC236}">
                <a16:creationId xmlns:a16="http://schemas.microsoft.com/office/drawing/2014/main" id="{DE870001-17FE-CABD-98D7-FA201480E31C}"/>
              </a:ext>
            </a:extLst>
          </p:cNvPr>
          <p:cNvSpPr txBox="1"/>
          <p:nvPr/>
        </p:nvSpPr>
        <p:spPr>
          <a:xfrm>
            <a:off x="841912" y="25764130"/>
            <a:ext cx="16440246" cy="830997"/>
          </a:xfrm>
          <a:prstGeom prst="rect">
            <a:avLst/>
          </a:prstGeom>
          <a:noFill/>
        </p:spPr>
        <p:txBody>
          <a:bodyPr wrap="square">
            <a:spAutoFit/>
          </a:bodyPr>
          <a:lstStyle/>
          <a:p>
            <a:r>
              <a:rPr lang="nb-NO" sz="2400" dirty="0">
                <a:effectLst/>
                <a:latin typeface="Calibri" panose="020F0502020204030204" pitchFamily="34" charset="0"/>
              </a:rPr>
              <a:t>Svimmelhet og dårlig balanse. Plaget de siste 3 månedene. Selvrapporterte plager i den norske befolkningen etter alder og kjønn. Levekårsundersøkelsen 2019 (</a:t>
            </a:r>
            <a:r>
              <a:rPr lang="nb-NO" sz="2400" u="sng" strike="noStrike" dirty="0">
                <a:effectLst/>
                <a:latin typeface="Calibri" panose="020F0502020204030204" pitchFamily="34" charset="0"/>
                <a:hlinkClick r:id="rId4">
                  <a:extLst>
                    <a:ext uri="{A12FA001-AC4F-418D-AE19-62706E023703}">
                      <ahyp:hlinkClr xmlns:ahyp="http://schemas.microsoft.com/office/drawing/2018/hyperlinkcolor" val="tx"/>
                    </a:ext>
                  </a:extLst>
                </a:hlinkClick>
              </a:rPr>
              <a:t>www.ssb.no</a:t>
            </a:r>
            <a:r>
              <a:rPr lang="nb-NO" sz="2400" dirty="0">
                <a:effectLst/>
                <a:latin typeface="Calibri" panose="020F0502020204030204" pitchFamily="34" charset="0"/>
              </a:rPr>
              <a:t>) </a:t>
            </a:r>
            <a:endParaRPr lang="nb-NO" sz="2400" dirty="0"/>
          </a:p>
        </p:txBody>
      </p:sp>
      <p:sp>
        <p:nvSpPr>
          <p:cNvPr id="13" name="TekstSylinder 12">
            <a:extLst>
              <a:ext uri="{FF2B5EF4-FFF2-40B4-BE49-F238E27FC236}">
                <a16:creationId xmlns:a16="http://schemas.microsoft.com/office/drawing/2014/main" id="{8DA3E9C1-E8C2-BDB9-A0E7-7CE16D09EDE5}"/>
              </a:ext>
            </a:extLst>
          </p:cNvPr>
          <p:cNvSpPr txBox="1"/>
          <p:nvPr/>
        </p:nvSpPr>
        <p:spPr>
          <a:xfrm>
            <a:off x="841912" y="6944821"/>
            <a:ext cx="9969500" cy="8907054"/>
          </a:xfrm>
          <a:prstGeom prst="rect">
            <a:avLst/>
          </a:prstGeom>
          <a:noFill/>
        </p:spPr>
        <p:txBody>
          <a:bodyPr wrap="square">
            <a:spAutoFit/>
          </a:bodyPr>
          <a:lstStyle/>
          <a:p>
            <a:pPr marL="0" marR="0" lvl="0" indent="0" algn="l" defTabSz="914400" rtl="0" eaLnBrk="1" fontAlgn="base" latinLnBrk="0" hangingPunct="1">
              <a:spcBef>
                <a:spcPct val="0"/>
              </a:spcBef>
              <a:spcAft>
                <a:spcPct val="20000"/>
              </a:spcAft>
              <a:buClrTx/>
              <a:buSzTx/>
              <a:buFontTx/>
              <a:buNone/>
              <a:tabLst/>
              <a:defRPr/>
            </a:pPr>
            <a:r>
              <a:rPr lang="nb-NO" altLang="nb-NO" sz="4400" b="1" dirty="0">
                <a:solidFill>
                  <a:srgbClr val="000000">
                    <a:lumMod val="85000"/>
                    <a:lumOff val="15000"/>
                  </a:srgbClr>
                </a:solidFill>
                <a:latin typeface="Calibri" panose="020F0502020204030204" pitchFamily="34" charset="0"/>
                <a:cs typeface="Calibri" panose="020F0502020204030204" pitchFamily="34" charset="0"/>
              </a:rPr>
              <a:t>Bakgrunn</a:t>
            </a:r>
            <a:r>
              <a:rPr lang="en-GB" altLang="nb-NO" sz="4000" b="1" dirty="0">
                <a:solidFill>
                  <a:srgbClr val="000000">
                    <a:lumMod val="85000"/>
                    <a:lumOff val="15000"/>
                  </a:srgbClr>
                </a:solidFill>
                <a:latin typeface="Calibri" panose="020F0502020204030204" pitchFamily="34" charset="0"/>
                <a:cs typeface="Calibri" panose="020F0502020204030204" pitchFamily="34" charset="0"/>
              </a:rPr>
              <a:t> </a:t>
            </a:r>
          </a:p>
          <a:p>
            <a:pPr marL="0" marR="0" lvl="0" indent="0" algn="l" defTabSz="914400" rtl="0" eaLnBrk="1" fontAlgn="base" latinLnBrk="0" hangingPunct="1">
              <a:spcBef>
                <a:spcPct val="0"/>
              </a:spcBef>
              <a:spcAft>
                <a:spcPct val="20000"/>
              </a:spcAft>
              <a:buClrTx/>
              <a:buSzTx/>
              <a:buFontTx/>
              <a:buNone/>
              <a:tabLst/>
              <a:defRPr/>
            </a:pPr>
            <a:r>
              <a:rPr lang="nb-NO" sz="4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Vestibulær sykdom er en fellesbetegnelse på sykdommer som forstyrrer likevektssansen og er kjent årsak til svimmelhet. Prevalensen til noen av sykdommene er høyere hos kvinner enn hos menn. Årsakene til den observerte kjønnsforskjellen er lite utforsket, men psykososiale faktorer har ofte blitt antatt å være sterkt bidragende. Nyere studier peker imidlertid på at hormonelle forhold i noen tilfeller kan være en forklaring, og kan være knyttet til patofysiologien ved benign paroksysmal posisjonsvertigo (BPPV) og Menières sykdom (MD).</a:t>
            </a:r>
            <a:endParaRPr lang="en-GB" altLang="nb-NO" sz="4000" b="1" dirty="0">
              <a:solidFill>
                <a:srgbClr val="000000">
                  <a:lumMod val="85000"/>
                  <a:lumOff val="15000"/>
                </a:srgb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kstSylinder 2">
            <a:extLst>
              <a:ext uri="{FF2B5EF4-FFF2-40B4-BE49-F238E27FC236}">
                <a16:creationId xmlns:a16="http://schemas.microsoft.com/office/drawing/2014/main" id="{E3D9B272-B420-EEEA-5316-A6F2F30882A1}"/>
              </a:ext>
            </a:extLst>
          </p:cNvPr>
          <p:cNvSpPr txBox="1"/>
          <p:nvPr/>
        </p:nvSpPr>
        <p:spPr>
          <a:xfrm>
            <a:off x="10811412" y="7010679"/>
            <a:ext cx="9969500" cy="6961906"/>
          </a:xfrm>
          <a:prstGeom prst="rect">
            <a:avLst/>
          </a:prstGeom>
          <a:noFill/>
        </p:spPr>
        <p:txBody>
          <a:bodyPr wrap="square">
            <a:spAutoFit/>
          </a:bodyPr>
          <a:lstStyle/>
          <a:p>
            <a:pPr marL="0" marR="0" lvl="0" indent="0" algn="l" defTabSz="914400" rtl="0" eaLnBrk="1" fontAlgn="base" latinLnBrk="0" hangingPunct="1">
              <a:spcBef>
                <a:spcPct val="0"/>
              </a:spcBef>
              <a:spcAft>
                <a:spcPct val="20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Hensikt</a:t>
            </a:r>
            <a:r>
              <a:rPr kumimoji="0" lang="nb-NO" altLang="nb-NO" sz="40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a:p>
            <a:pPr marL="0" marR="0" lvl="0" indent="0" algn="l" defTabSz="914400" rtl="0" eaLnBrk="1" fontAlgn="base" latinLnBrk="0" hangingPunct="1">
              <a:spcBef>
                <a:spcPct val="0"/>
              </a:spcBef>
              <a:spcAft>
                <a:spcPct val="20000"/>
              </a:spcAft>
              <a:buClrTx/>
              <a:buSzTx/>
              <a:buFontTx/>
              <a:buNone/>
              <a:tabLst/>
              <a:defRPr/>
            </a:pPr>
            <a:r>
              <a:rPr kumimoji="0" lang="nb-NO" altLang="nb-NO" sz="400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Kan overhyppighet av enkelte vestibulære sykdommer hos kvinner skyldes hormonelle forhold. </a:t>
            </a:r>
          </a:p>
          <a:p>
            <a:pPr marL="0" marR="0" lvl="0" indent="0" algn="l" defTabSz="914400" rtl="0" eaLnBrk="1" fontAlgn="base" latinLnBrk="0" hangingPunct="1">
              <a:spcBef>
                <a:spcPct val="0"/>
              </a:spcBef>
              <a:spcAft>
                <a:spcPct val="20000"/>
              </a:spcAft>
              <a:buClrTx/>
              <a:buSzTx/>
              <a:buFontTx/>
              <a:buNone/>
              <a:tabLst/>
              <a:defRPr/>
            </a:pPr>
            <a:endParaRPr lang="nb-NO" altLang="nb-NO" sz="4000"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0"/>
              </a:spcBef>
              <a:spcAft>
                <a:spcPct val="20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Metode</a:t>
            </a:r>
            <a:r>
              <a:rPr kumimoji="0" lang="en-GB"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endParaRPr lang="en-GB" altLang="nb-NO" sz="4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0"/>
              </a:spcBef>
              <a:spcAft>
                <a:spcPct val="20000"/>
              </a:spcAft>
              <a:buClrTx/>
              <a:buSzTx/>
              <a:buFontTx/>
              <a:buNone/>
              <a:tabLst/>
              <a:defRPr/>
            </a:pPr>
            <a:r>
              <a:rPr lang="nb-NO" sz="4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Klinisk oversiktsartikkel som er basert på litteratursøk i </a:t>
            </a:r>
            <a:r>
              <a:rPr lang="nb-NO" sz="40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Pubmed</a:t>
            </a:r>
            <a:r>
              <a:rPr lang="nb-NO" sz="4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med et skjønnsmessig utvalg av artikler, samt forfatternes kliniske erfaringer med pasientgruppen.</a:t>
            </a:r>
            <a:endParaRPr kumimoji="0" lang="nb-NO" altLang="nb-NO" sz="40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pic>
        <p:nvPicPr>
          <p:cNvPr id="7" name="Bilde 6" descr="Et bilde som inneholder clip art, sketch, tegnefilm, kunst&#10;&#10;Automatisk generert beskrivelse">
            <a:extLst>
              <a:ext uri="{FF2B5EF4-FFF2-40B4-BE49-F238E27FC236}">
                <a16:creationId xmlns:a16="http://schemas.microsoft.com/office/drawing/2014/main" id="{BA931EC9-9157-36F3-B700-BCE243AAFCDD}"/>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1513038" y="18626070"/>
            <a:ext cx="10236199" cy="7268617"/>
          </a:xfrm>
          <a:prstGeom prst="rect">
            <a:avLst/>
          </a:prstGeom>
        </p:spPr>
      </p:pic>
      <p:sp>
        <p:nvSpPr>
          <p:cNvPr id="8" name="TekstSylinder 7">
            <a:extLst>
              <a:ext uri="{FF2B5EF4-FFF2-40B4-BE49-F238E27FC236}">
                <a16:creationId xmlns:a16="http://schemas.microsoft.com/office/drawing/2014/main" id="{CB5F2960-FED8-F155-8A55-9FDA9AF6A9A6}"/>
              </a:ext>
            </a:extLst>
          </p:cNvPr>
          <p:cNvSpPr txBox="1"/>
          <p:nvPr/>
        </p:nvSpPr>
        <p:spPr>
          <a:xfrm>
            <a:off x="31513038" y="25994962"/>
            <a:ext cx="9578707" cy="369332"/>
          </a:xfrm>
          <a:prstGeom prst="rect">
            <a:avLst/>
          </a:prstGeom>
          <a:noFill/>
        </p:spPr>
        <p:txBody>
          <a:bodyPr wrap="square" rtlCol="0">
            <a:spAutoFit/>
          </a:bodyPr>
          <a:lstStyle/>
          <a:p>
            <a:r>
              <a:rPr lang="nb-NO" sz="1800" dirty="0">
                <a:hlinkClick r:id="rId6" tooltip="https://www.neuroscientificallychallenged.com/glossary/vestibular-system"/>
              </a:rPr>
              <a:t>Dette bildet</a:t>
            </a:r>
            <a:r>
              <a:rPr lang="nb-NO" sz="1800" dirty="0"/>
              <a:t> av Ukjent forfatter er lisensiert under </a:t>
            </a:r>
            <a:r>
              <a:rPr lang="nb-NO" sz="1800" dirty="0">
                <a:hlinkClick r:id="rId7" tooltip="https://creativecommons.org/licenses/by/3.0/"/>
              </a:rPr>
              <a:t>CC BY</a:t>
            </a:r>
            <a:endParaRPr lang="nb-NO" sz="1800" dirty="0"/>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12280</TotalTime>
  <Words>402</Words>
  <Application>Microsoft Office PowerPoint</Application>
  <PresentationFormat>Egendefinert</PresentationFormat>
  <Paragraphs>19</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Linnea Witberg Moen</cp:lastModifiedBy>
  <cp:revision>153</cp:revision>
  <cp:lastPrinted>2016-05-27T08:05:21Z</cp:lastPrinted>
  <dcterms:created xsi:type="dcterms:W3CDTF">2006-11-02T13:18:58Z</dcterms:created>
  <dcterms:modified xsi:type="dcterms:W3CDTF">2023-11-19T17:01:32Z</dcterms:modified>
</cp:coreProperties>
</file>