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9F2"/>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5DF570-B957-3941-8B24-CEC576DEDC58}" v="522" dt="2023-11-08T12:59:05.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22" autoAdjust="0"/>
    <p:restoredTop sz="90256" autoAdjust="0"/>
  </p:normalViewPr>
  <p:slideViewPr>
    <p:cSldViewPr snapToGrid="0">
      <p:cViewPr>
        <p:scale>
          <a:sx n="24" d="100"/>
          <a:sy n="24" d="100"/>
        </p:scale>
        <p:origin x="672" y="-24"/>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45" d="100"/>
        <a:sy n="45"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22.11.2023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827947" y="27323832"/>
            <a:ext cx="10364421"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nem004@uib.no"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mailto:your.email@uib.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461918"/>
            <a:ext cx="34201099"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9600" b="1" dirty="0">
                <a:solidFill>
                  <a:srgbClr val="FEF9F2"/>
                </a:solidFill>
                <a:latin typeface="Calibri" panose="020F0502020204030204" pitchFamily="34" charset="0"/>
                <a:cs typeface="Calibri" panose="020F0502020204030204" pitchFamily="34" charset="0"/>
              </a:rPr>
              <a:t>Refractory and Super-refractory Status Epilepticus in Children and Adolescents</a:t>
            </a:r>
          </a:p>
        </p:txBody>
      </p:sp>
      <p:sp>
        <p:nvSpPr>
          <p:cNvPr id="2054" name="Subtitle" descr="Subtitle field"/>
          <p:cNvSpPr txBox="1">
            <a:spLocks noChangeArrowheads="1"/>
          </p:cNvSpPr>
          <p:nvPr/>
        </p:nvSpPr>
        <p:spPr bwMode="auto">
          <a:xfrm>
            <a:off x="8100033" y="2402729"/>
            <a:ext cx="3293935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rgbClr val="FEF9F2"/>
                </a:solidFill>
                <a:latin typeface="Calibri" panose="020F0502020204030204" pitchFamily="34" charset="0"/>
                <a:cs typeface="Calibri" panose="020F0502020204030204" pitchFamily="34" charset="0"/>
              </a:rPr>
              <a:t>A Population Based Study from Western Norway</a:t>
            </a:r>
            <a:endParaRPr lang="nb-NO" altLang="nb-NO" sz="4600" b="1" dirty="0">
              <a:solidFill>
                <a:srgbClr val="FEF9F2"/>
              </a:solidFill>
              <a:latin typeface="Calibri" panose="020F0502020204030204" pitchFamily="34" charset="0"/>
              <a:cs typeface="Calibri" panose="020F0502020204030204" pitchFamily="34" charset="0"/>
            </a:endParaRPr>
          </a:p>
        </p:txBody>
      </p:sp>
      <p:sp>
        <p:nvSpPr>
          <p:cNvPr id="2053" name="Name and info" descr="Field for name and email"/>
          <p:cNvSpPr txBox="1">
            <a:spLocks noChangeArrowheads="1"/>
          </p:cNvSpPr>
          <p:nvPr/>
        </p:nvSpPr>
        <p:spPr bwMode="auto">
          <a:xfrm>
            <a:off x="37585550" y="946227"/>
            <a:ext cx="4244514"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45720" rIns="18000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a:cs typeface="Calibri"/>
              </a:rPr>
              <a:t>Seline W. Hepsø </a:t>
            </a:r>
            <a:br>
              <a:rPr lang="nb-NO" altLang="nb-NO" sz="4000" dirty="0">
                <a:latin typeface="Calibri" panose="020F0502020204030204" pitchFamily="34" charset="0"/>
                <a:cs typeface="Calibri" panose="020F0502020204030204" pitchFamily="34" charset="0"/>
              </a:rPr>
            </a:br>
            <a:r>
              <a:rPr lang="nb-NO" altLang="nb-NO" sz="3600" dirty="0" err="1">
                <a:solidFill>
                  <a:schemeClr val="bg1"/>
                </a:solidFill>
                <a:latin typeface="Calibri"/>
                <a:cs typeface="Calibri"/>
              </a:rPr>
              <a:t>University</a:t>
            </a:r>
            <a:r>
              <a:rPr lang="nb-NO" altLang="nb-NO" sz="3600" dirty="0">
                <a:solidFill>
                  <a:schemeClr val="bg1"/>
                </a:solidFill>
                <a:latin typeface="Calibri"/>
                <a:cs typeface="Calibri"/>
              </a:rPr>
              <a:t> </a:t>
            </a:r>
            <a:r>
              <a:rPr lang="nb-NO" altLang="nb-NO" sz="3600" dirty="0" err="1">
                <a:solidFill>
                  <a:schemeClr val="bg1"/>
                </a:solidFill>
                <a:latin typeface="Calibri"/>
                <a:cs typeface="Calibri"/>
              </a:rPr>
              <a:t>of</a:t>
            </a:r>
            <a:r>
              <a:rPr lang="nb-NO" altLang="nb-NO" sz="3600" dirty="0">
                <a:solidFill>
                  <a:schemeClr val="bg1"/>
                </a:solidFill>
                <a:latin typeface="Calibri"/>
                <a:cs typeface="Calibri"/>
              </a:rPr>
              <a:t> Bergen</a:t>
            </a:r>
          </a:p>
          <a:p>
            <a:pPr algn="r" eaLnBrk="1" hangingPunct="1"/>
            <a:r>
              <a:rPr lang="nb-NO" altLang="nb-NO" sz="3600" dirty="0">
                <a:solidFill>
                  <a:schemeClr val="bg1"/>
                </a:solidFill>
                <a:latin typeface="Calibri"/>
                <a:cs typeface="Calibri"/>
                <a:hlinkClick r:id="rId3">
                  <a:extLst>
                    <a:ext uri="{A12FA001-AC4F-418D-AE19-62706E023703}">
                      <ahyp:hlinkClr xmlns:ahyp="http://schemas.microsoft.com/office/drawing/2018/hyperlinkcolor" val="tx"/>
                    </a:ext>
                  </a:extLst>
                </a:hlinkClick>
              </a:rPr>
              <a:t>nem004@uib.no</a:t>
            </a:r>
            <a:endParaRPr lang="nb-NO" altLang="nb-NO" sz="3600" dirty="0">
              <a:solidFill>
                <a:schemeClr val="bg1"/>
              </a:solidFill>
              <a:latin typeface="Calibri"/>
              <a:cs typeface="Calibri"/>
            </a:endParaRPr>
          </a:p>
          <a:p>
            <a:pPr algn="r" eaLnBrk="1" hangingPunct="1"/>
            <a:endParaRPr lang="nb-NO" altLang="nb-NO" sz="3600" b="1" dirty="0">
              <a:solidFill>
                <a:schemeClr val="bg1"/>
              </a:solidFill>
              <a:latin typeface="Calibri" panose="020F0502020204030204" pitchFamily="34" charset="0"/>
              <a:cs typeface="Calibri" panose="020F0502020204030204" pitchFamily="34" charset="0"/>
            </a:endParaRPr>
          </a:p>
          <a:p>
            <a:pPr algn="r" eaLnBrk="1" hangingPunct="1"/>
            <a:r>
              <a:rPr lang="nb-NO" altLang="nb-NO" sz="3600" b="1" dirty="0">
                <a:solidFill>
                  <a:schemeClr val="bg1"/>
                </a:solidFill>
                <a:latin typeface="Calibri"/>
                <a:cs typeface="Calibri"/>
              </a:rPr>
              <a:t>Maya Lee </a:t>
            </a:r>
            <a:endParaRPr lang="nb-NO" altLang="nb-NO" sz="3600" b="1" dirty="0">
              <a:solidFill>
                <a:schemeClr val="bg1"/>
              </a:solidFill>
              <a:latin typeface="Calibri" panose="020F0502020204030204" pitchFamily="34" charset="0"/>
              <a:cs typeface="Calibri" panose="020F0502020204030204" pitchFamily="34" charset="0"/>
            </a:endParaRPr>
          </a:p>
          <a:p>
            <a:pPr algn="r" eaLnBrk="1" hangingPunct="1"/>
            <a:r>
              <a:rPr lang="nb-NO" altLang="nb-NO" sz="3600" dirty="0" err="1">
                <a:solidFill>
                  <a:schemeClr val="bg1"/>
                </a:solidFill>
                <a:latin typeface="Calibri"/>
                <a:cs typeface="Calibri"/>
              </a:rPr>
              <a:t>University</a:t>
            </a:r>
            <a:r>
              <a:rPr lang="nb-NO" altLang="nb-NO" sz="3600" dirty="0">
                <a:solidFill>
                  <a:schemeClr val="bg1"/>
                </a:solidFill>
                <a:latin typeface="Calibri"/>
                <a:cs typeface="Calibri"/>
              </a:rPr>
              <a:t> </a:t>
            </a:r>
            <a:r>
              <a:rPr lang="nb-NO" altLang="nb-NO" sz="3600" dirty="0" err="1">
                <a:solidFill>
                  <a:schemeClr val="bg1"/>
                </a:solidFill>
                <a:latin typeface="Calibri"/>
                <a:cs typeface="Calibri"/>
              </a:rPr>
              <a:t>of</a:t>
            </a:r>
            <a:r>
              <a:rPr lang="nb-NO" altLang="nb-NO" sz="3600" dirty="0">
                <a:solidFill>
                  <a:schemeClr val="bg1"/>
                </a:solidFill>
                <a:latin typeface="Calibri"/>
                <a:cs typeface="Calibri"/>
              </a:rPr>
              <a:t> Bergen</a:t>
            </a:r>
          </a:p>
          <a:p>
            <a:pPr algn="r" eaLnBrk="1" hangingPunct="1"/>
            <a:r>
              <a:rPr lang="nb-NO" altLang="nb-NO" sz="3600" dirty="0">
                <a:solidFill>
                  <a:schemeClr val="bg1"/>
                </a:solidFill>
                <a:latin typeface="Calibri"/>
                <a:cs typeface="Calibri"/>
                <a:hlinkClick r:id="rId4">
                  <a:extLst>
                    <a:ext uri="{A12FA001-AC4F-418D-AE19-62706E023703}">
                      <ahyp:hlinkClr xmlns:ahyp="http://schemas.microsoft.com/office/drawing/2018/hyperlinkcolor" val="tx"/>
                    </a:ext>
                  </a:extLst>
                </a:hlinkClick>
              </a:rPr>
              <a:t>duc007@uib.no</a:t>
            </a:r>
          </a:p>
          <a:p>
            <a:pPr algn="r" eaLnBrk="1" hangingPunct="1"/>
            <a:endParaRPr lang="nb-NO" altLang="nb-NO" sz="3600" dirty="0">
              <a:solidFill>
                <a:schemeClr val="bg1"/>
              </a:solidFill>
              <a:latin typeface="Calibri" panose="020F0502020204030204" pitchFamily="34" charset="0"/>
              <a:cs typeface="Calibri" panose="020F0502020204030204" pitchFamily="34" charset="0"/>
            </a:endParaRPr>
          </a:p>
        </p:txBody>
      </p:sp>
      <p:sp>
        <p:nvSpPr>
          <p:cNvPr id="2055" name="Text box 1" descr="Text field "/>
          <p:cNvSpPr txBox="1">
            <a:spLocks noChangeArrowheads="1"/>
          </p:cNvSpPr>
          <p:nvPr/>
        </p:nvSpPr>
        <p:spPr bwMode="auto">
          <a:xfrm>
            <a:off x="1182688" y="6234193"/>
            <a:ext cx="14505316" cy="7183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defTabSz="914400" eaLnBrk="1" hangingPunct="1">
              <a:spcAft>
                <a:spcPct val="20000"/>
              </a:spcAft>
              <a:defRPr/>
            </a:pPr>
            <a:r>
              <a:rPr kumimoji="0" lang="en-GB"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BACKGROUND</a:t>
            </a:r>
            <a:r>
              <a:rPr lang="en-GB" altLang="nb-NO" sz="4400" b="1" dirty="0">
                <a:solidFill>
                  <a:srgbClr val="000000">
                    <a:lumMod val="85000"/>
                    <a:lumOff val="15000"/>
                  </a:srgbClr>
                </a:solidFill>
                <a:latin typeface="Calibri" panose="020F0502020204030204" pitchFamily="34" charset="0"/>
                <a:cs typeface="Calibri" panose="020F0502020204030204" pitchFamily="34" charset="0"/>
              </a:rPr>
              <a:t> </a:t>
            </a:r>
          </a:p>
          <a:p>
            <a:pPr defTabSz="914400" eaLnBrk="1" hangingPunct="1">
              <a:spcAft>
                <a:spcPct val="20000"/>
              </a:spcAft>
              <a:defRPr/>
            </a:pPr>
            <a:r>
              <a:rPr lang="en-US" sz="4000" dirty="0">
                <a:effectLst/>
                <a:latin typeface="Calibri" panose="020F0502020204030204" pitchFamily="34" charset="0"/>
                <a:ea typeface="Yu Mincho" panose="02020400000000000000" pitchFamily="18" charset="-128"/>
                <a:cs typeface="Calibri" panose="020F0502020204030204" pitchFamily="34" charset="0"/>
              </a:rPr>
              <a:t>Refractory (RSE) and super-refractory status epilepticus (SRSE) are serious medical emergencies with significant morbidity and mortality. Prognosis and long-term outcome depend on timely management. We aimed to provide a detailed description of the clinical course of RSE/ SRSE in children and adolescents, assess the existing management guidelines, and identify potential biomarkers that could predict prognosis. In addition, we sought to study the epidemiology of RSE/SRSE, as data from comprehensive population-based studies is still limited in this age group. </a:t>
            </a:r>
          </a:p>
          <a:p>
            <a:pPr defTabSz="914400" eaLnBrk="1" hangingPunct="1">
              <a:spcAft>
                <a:spcPct val="20000"/>
              </a:spcAft>
              <a:defRPr/>
            </a:pPr>
            <a:endParaRPr kumimoji="0" lang="en-GB"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endParaRPr>
          </a:p>
        </p:txBody>
      </p:sp>
      <p:sp>
        <p:nvSpPr>
          <p:cNvPr id="2052" name="Text box 2" descr="Text field "/>
          <p:cNvSpPr txBox="1">
            <a:spLocks noChangeArrowheads="1"/>
          </p:cNvSpPr>
          <p:nvPr/>
        </p:nvSpPr>
        <p:spPr bwMode="auto">
          <a:xfrm>
            <a:off x="1204700" y="21178528"/>
            <a:ext cx="14494310" cy="8464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lvl="0" eaLnBrk="1" hangingPunct="1">
              <a:spcBef>
                <a:spcPct val="50000"/>
              </a:spcBef>
            </a:pPr>
            <a:r>
              <a:rPr lang="en-US" altLang="nb-NO" sz="4400" b="1" dirty="0">
                <a:solidFill>
                  <a:schemeClr val="tx1">
                    <a:lumMod val="85000"/>
                    <a:lumOff val="15000"/>
                  </a:schemeClr>
                </a:solidFill>
                <a:latin typeface="Calibri" panose="020F0502020204030204" pitchFamily="34" charset="0"/>
                <a:cs typeface="Calibri" panose="020F0502020204030204" pitchFamily="34" charset="0"/>
              </a:rPr>
              <a:t>METHODS </a:t>
            </a:r>
          </a:p>
          <a:p>
            <a:pPr marL="571500" lvl="0" indent="-571500" eaLnBrk="1" hangingPunct="1">
              <a:spcBef>
                <a:spcPct val="50000"/>
              </a:spcBef>
              <a:buFont typeface="Arial" panose="020B0604020202020204" pitchFamily="34" charset="0"/>
              <a:buChar char="•"/>
            </a:pPr>
            <a:r>
              <a:rPr lang="en-US" altLang="nb-NO" sz="4000" dirty="0">
                <a:solidFill>
                  <a:schemeClr val="tx1">
                    <a:lumMod val="85000"/>
                    <a:lumOff val="15000"/>
                  </a:schemeClr>
                </a:solidFill>
                <a:latin typeface="Calibri" panose="020F0502020204030204" pitchFamily="34" charset="0"/>
                <a:cs typeface="Calibri" panose="020F0502020204030204" pitchFamily="34" charset="0"/>
              </a:rPr>
              <a:t>Retrospective population-based study </a:t>
            </a:r>
          </a:p>
          <a:p>
            <a:pPr marL="571500" lvl="0" indent="-571500" eaLnBrk="1" hangingPunct="1">
              <a:spcBef>
                <a:spcPct val="50000"/>
              </a:spcBef>
              <a:buFont typeface="Arial" panose="020B0604020202020204" pitchFamily="34" charset="0"/>
              <a:buChar char="•"/>
            </a:pPr>
            <a:r>
              <a:rPr lang="en-US" altLang="nb-NO" sz="4000" dirty="0">
                <a:solidFill>
                  <a:schemeClr val="tx1">
                    <a:lumMod val="85000"/>
                    <a:lumOff val="15000"/>
                  </a:schemeClr>
                </a:solidFill>
                <a:latin typeface="Calibri" panose="020F0502020204030204" pitchFamily="34" charset="0"/>
                <a:cs typeface="Calibri" panose="020F0502020204030204" pitchFamily="34" charset="0"/>
              </a:rPr>
              <a:t>Patients who fulfilled the diagnostic criteria of RSE/SRSE, with age 1 month to 18 years and who were admitted to the intensive care unit at </a:t>
            </a:r>
            <a:r>
              <a:rPr lang="en-US" altLang="nb-NO" sz="4000" dirty="0" err="1">
                <a:solidFill>
                  <a:schemeClr val="tx1">
                    <a:lumMod val="85000"/>
                    <a:lumOff val="15000"/>
                  </a:schemeClr>
                </a:solidFill>
                <a:latin typeface="Calibri" panose="020F0502020204030204" pitchFamily="34" charset="0"/>
                <a:cs typeface="Calibri" panose="020F0502020204030204" pitchFamily="34" charset="0"/>
              </a:rPr>
              <a:t>Haukeland</a:t>
            </a:r>
            <a:r>
              <a:rPr lang="en-US" altLang="nb-NO" sz="4000" dirty="0">
                <a:solidFill>
                  <a:schemeClr val="tx1">
                    <a:lumMod val="85000"/>
                    <a:lumOff val="15000"/>
                  </a:schemeClr>
                </a:solidFill>
                <a:latin typeface="Calibri" panose="020F0502020204030204" pitchFamily="34" charset="0"/>
                <a:cs typeface="Calibri" panose="020F0502020204030204" pitchFamily="34" charset="0"/>
              </a:rPr>
              <a:t> University hospital in the period from 2012-2021</a:t>
            </a:r>
          </a:p>
          <a:p>
            <a:pPr marL="571500" lvl="0" indent="-571500" eaLnBrk="1" hangingPunct="1">
              <a:spcBef>
                <a:spcPct val="50000"/>
              </a:spcBef>
              <a:buFont typeface="Arial" panose="020B0604020202020204" pitchFamily="34" charset="0"/>
              <a:buChar char="•"/>
            </a:pPr>
            <a:r>
              <a:rPr lang="en-US" altLang="nb-NO" sz="4000" dirty="0">
                <a:solidFill>
                  <a:schemeClr val="tx1">
                    <a:lumMod val="85000"/>
                    <a:lumOff val="15000"/>
                  </a:schemeClr>
                </a:solidFill>
                <a:latin typeface="Calibri" panose="020F0502020204030204" pitchFamily="34" charset="0"/>
                <a:cs typeface="Calibri" panose="020F0502020204030204" pitchFamily="34" charset="0"/>
              </a:rPr>
              <a:t>Detailed clinical and laboratory findings along with information on management and outcome were systematically collected and analyzed</a:t>
            </a:r>
          </a:p>
          <a:p>
            <a:pPr lvl="0" eaLnBrk="1" hangingPunct="1">
              <a:spcBef>
                <a:spcPct val="50000"/>
              </a:spcBef>
            </a:pPr>
            <a:endParaRPr lang="en-US" altLang="nb-NO" sz="4000" dirty="0">
              <a:solidFill>
                <a:schemeClr val="tx1">
                  <a:lumMod val="85000"/>
                  <a:lumOff val="15000"/>
                </a:schemeClr>
              </a:solidFill>
              <a:latin typeface="Calibri" panose="020F0502020204030204" pitchFamily="34" charset="0"/>
              <a:cs typeface="Calibri" panose="020F0502020204030204" pitchFamily="34" charset="0"/>
            </a:endParaRPr>
          </a:p>
          <a:p>
            <a:pPr eaLnBrk="1" hangingPunct="1">
              <a:spcBef>
                <a:spcPct val="50000"/>
              </a:spcBef>
            </a:pPr>
            <a:endParaRPr lang="en-US" altLang="nb-NO" sz="40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61" name="Text Box 4" descr="Text field "/>
          <p:cNvSpPr txBox="1">
            <a:spLocks noChangeArrowheads="1"/>
          </p:cNvSpPr>
          <p:nvPr/>
        </p:nvSpPr>
        <p:spPr bwMode="auto">
          <a:xfrm>
            <a:off x="31155483" y="6231829"/>
            <a:ext cx="11474189" cy="10449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defTabSz="914400" eaLnBrk="1" hangingPunct="1">
              <a:spcBef>
                <a:spcPts val="2000"/>
              </a:spcBef>
              <a:spcAft>
                <a:spcPts val="1000"/>
              </a:spcAft>
              <a:defRPr/>
            </a:pPr>
            <a:r>
              <a:rPr kumimoji="0" lang="en-US"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RESULTS</a:t>
            </a:r>
          </a:p>
          <a:p>
            <a:pPr marL="571500" indent="-571500" defTabSz="914400" eaLnBrk="1" hangingPunct="1">
              <a:spcBef>
                <a:spcPts val="200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43 patients with 52 episodes were identified.  </a:t>
            </a:r>
          </a:p>
          <a:p>
            <a:pPr marL="571500" indent="-571500" defTabSz="914400" eaLnBrk="1" hangingPunct="1">
              <a:spcBef>
                <a:spcPts val="200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Onset was associated with infection in 39/52 (57%)</a:t>
            </a:r>
          </a:p>
          <a:p>
            <a:pPr marL="571500" indent="-571500" defTabSz="914400" eaLnBrk="1" hangingPunct="1">
              <a:spcBef>
                <a:spcPts val="200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Median time from SE onset to administration of the first rescue drug was 13 minutes (Figure 2)</a:t>
            </a:r>
          </a:p>
          <a:p>
            <a:pPr marL="571500" indent="-571500" defTabSz="914400" eaLnBrk="1" hangingPunct="1">
              <a:spcBef>
                <a:spcPts val="200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Median time from first rescue drug to the second- and third-line treatment: 83 and 66 min. (Figure 2)</a:t>
            </a:r>
          </a:p>
          <a:p>
            <a:pPr marL="571500" indent="-571500" defTabSz="914400" eaLnBrk="1" hangingPunct="1">
              <a:spcBef>
                <a:spcPts val="200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All survived at discharge from ICU </a:t>
            </a:r>
          </a:p>
          <a:p>
            <a:pPr marL="571500" indent="-571500" defTabSz="914400" eaLnBrk="1" hangingPunct="1">
              <a:spcBef>
                <a:spcPts val="200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Incidence rate of RSE and SRSE episodes among children aged &gt;1 month to &lt;18 years was 3.13 per 100,000 per year. </a:t>
            </a:r>
          </a:p>
          <a:p>
            <a:pPr defTabSz="914400" eaLnBrk="1" hangingPunct="1">
              <a:spcBef>
                <a:spcPts val="2000"/>
              </a:spcBef>
              <a:spcAft>
                <a:spcPts val="1000"/>
              </a:spcAft>
              <a:defRPr/>
            </a:pPr>
            <a:endParaRPr lang="en-US" altLang="nb-NO" sz="5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63" name="Text Box 5" descr="Text field "/>
          <p:cNvSpPr txBox="1">
            <a:spLocks noChangeArrowheads="1"/>
          </p:cNvSpPr>
          <p:nvPr/>
        </p:nvSpPr>
        <p:spPr bwMode="auto">
          <a:xfrm>
            <a:off x="18504045" y="22126689"/>
            <a:ext cx="23704551" cy="7145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defTabSz="914400" eaLnBrk="1" hangingPunct="1">
              <a:spcBef>
                <a:spcPts val="0"/>
              </a:spcBef>
              <a:spcAft>
                <a:spcPts val="1000"/>
              </a:spcAft>
              <a:defRPr/>
            </a:pPr>
            <a:r>
              <a:rPr kumimoji="0" lang="en-US"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CONCLUSION</a:t>
            </a:r>
            <a:br>
              <a:rPr lang="en-US" altLang="nb-NO" sz="4400" b="1" dirty="0">
                <a:solidFill>
                  <a:srgbClr val="000000">
                    <a:lumMod val="85000"/>
                    <a:lumOff val="15000"/>
                  </a:srgbClr>
                </a:solidFill>
                <a:latin typeface="Calibri" panose="020F0502020204030204" pitchFamily="34" charset="0"/>
                <a:cs typeface="Calibri" panose="020F0502020204030204" pitchFamily="34" charset="0"/>
              </a:rPr>
            </a:b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Delays in treatment were observed in various stages of the clinical course of RSE/SRSE (Figure2, Figure 3). Improvement of treatment is needed as this may impact the progression to RSE/SRSE.  	</a:t>
            </a:r>
          </a:p>
          <a:p>
            <a:pPr defTabSz="914400" eaLnBrk="1" hangingPunct="1">
              <a:spcBef>
                <a:spcPts val="0"/>
              </a:spcBef>
              <a:spcAft>
                <a:spcPts val="1000"/>
              </a:spcAft>
              <a:defRPr/>
            </a:pPr>
            <a:r>
              <a:rPr kumimoji="0" lang="en-US" altLang="nb-NO" sz="4000" b="1"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Treatment delays – how to improve: </a:t>
            </a:r>
          </a:p>
          <a:p>
            <a:pPr marL="571500" indent="-571500" defTabSz="914400" eaLnBrk="1" hangingPunct="1">
              <a:spcBef>
                <a:spcPts val="0"/>
              </a:spcBef>
              <a:spcAft>
                <a:spcPts val="1000"/>
              </a:spcAft>
              <a:buFont typeface="Arial" panose="020B0604020202020204" pitchFamily="34" charset="0"/>
              <a:buChar char="•"/>
              <a:defRPr/>
            </a:pPr>
            <a:r>
              <a:rPr kumimoji="0" lang="en-US" altLang="nb-NO" sz="4000" b="0"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Promt</a:t>
            </a: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timely escalation to 2nd-, 3rd - and 4th -line treatment  </a:t>
            </a:r>
          </a:p>
          <a:p>
            <a:pPr marL="571500" indent="-571500" defTabSz="914400" eaLnBrk="1" hangingPunct="1">
              <a:spcBef>
                <a:spcPts val="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Prehospital access to 2nd-line treatment where there are long distances to nearest hospital </a:t>
            </a:r>
          </a:p>
          <a:p>
            <a:pPr marL="571500" indent="-571500" defTabSz="914400" eaLnBrk="1" hangingPunct="1">
              <a:spcBef>
                <a:spcPts val="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Better education in SE semiology for parents/caregivers and prehospital services</a:t>
            </a:r>
          </a:p>
          <a:p>
            <a:pPr marL="571500" indent="-571500" defTabSz="914400" eaLnBrk="1" hangingPunct="1">
              <a:spcBef>
                <a:spcPts val="0"/>
              </a:spcBef>
              <a:spcAft>
                <a:spcPts val="1000"/>
              </a:spcAft>
              <a:buFont typeface="Arial" panose="020B0604020202020204" pitchFamily="34" charset="0"/>
              <a:buChar char="•"/>
              <a:defRPr/>
            </a:pPr>
            <a:r>
              <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Individual treatment plans for those with known epilepsy/SE </a:t>
            </a:r>
          </a:p>
          <a:p>
            <a:pPr defTabSz="914400" eaLnBrk="1" hangingPunct="1">
              <a:spcBef>
                <a:spcPts val="0"/>
              </a:spcBef>
              <a:spcAft>
                <a:spcPts val="1000"/>
              </a:spcAft>
              <a:defRPr/>
            </a:pPr>
            <a:endParaRPr kumimoji="0" lang="en-US"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defTabSz="914400" eaLnBrk="1" hangingPunct="1">
              <a:spcBef>
                <a:spcPts val="0"/>
              </a:spcBef>
              <a:spcAft>
                <a:spcPts val="1000"/>
              </a:spcAft>
              <a:defRPr/>
            </a:pPr>
            <a:endParaRPr kumimoji="0" lang="en-US" altLang="nb-NO" sz="36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2" name="Exmple box" descr="Example box"/>
          <p:cNvSpPr txBox="1">
            <a:spLocks noChangeArrowheads="1"/>
          </p:cNvSpPr>
          <p:nvPr/>
        </p:nvSpPr>
        <p:spPr bwMode="auto">
          <a:xfrm>
            <a:off x="18103927" y="13273559"/>
            <a:ext cx="12931568" cy="2136987"/>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82800" rIns="180000" bIns="82800" anchor="t">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r>
              <a:rPr lang="en-US" i="1" dirty="0">
                <a:latin typeface="Calibri" panose="020F0502020204030204" pitchFamily="34" charset="0"/>
                <a:cs typeface="Calibri" panose="020F0502020204030204" pitchFamily="34" charset="0"/>
              </a:rPr>
              <a:t>Figure 2: Number of rescue medications which was administered before arrival of prehospital medical services, before arrival at hospital and before arrival at ICU, stratified in those with and without previous history of epilepsy. </a:t>
            </a:r>
            <a:endParaRPr lang="nb-NO" i="1" dirty="0">
              <a:latin typeface="Calibri" panose="020F0502020204030204" pitchFamily="34" charset="0"/>
              <a:cs typeface="Calibri" panose="020F0502020204030204" pitchFamily="34" charset="0"/>
            </a:endParaRPr>
          </a:p>
        </p:txBody>
      </p:sp>
      <p:sp>
        <p:nvSpPr>
          <p:cNvPr id="2066" name="Acknowledgements" descr="Field for acknowledgements"/>
          <p:cNvSpPr txBox="1">
            <a:spLocks noChangeArrowheads="1"/>
          </p:cNvSpPr>
          <p:nvPr/>
        </p:nvSpPr>
        <p:spPr bwMode="auto">
          <a:xfrm>
            <a:off x="21404262" y="28443145"/>
            <a:ext cx="204258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ACKNOWLEDGEMENTS</a:t>
            </a:r>
          </a:p>
          <a:p>
            <a:pPr>
              <a:spcAft>
                <a:spcPts val="800"/>
              </a:spcAft>
            </a:pPr>
            <a:r>
              <a:rPr kumimoji="0" lang="en-GB" altLang="nb-NO" sz="2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The text in this poster is largely based upon the article </a:t>
            </a:r>
            <a:r>
              <a:rPr lang="en-GB" altLang="nb-NO" sz="2200" dirty="0">
                <a:solidFill>
                  <a:srgbClr val="000000">
                    <a:lumMod val="85000"/>
                    <a:lumOff val="15000"/>
                  </a:srgbClr>
                </a:solidFill>
                <a:latin typeface="Calibri" panose="020F0502020204030204" pitchFamily="34" charset="0"/>
                <a:cs typeface="Calibri" panose="020F0502020204030204" pitchFamily="34" charset="0"/>
              </a:rPr>
              <a:t>“</a:t>
            </a:r>
            <a:r>
              <a:rPr kumimoji="0" lang="en-GB" altLang="nb-NO" sz="2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Refractory and Super-refractory Status Epilepticus in Children and Adolescents: a Population Based Study from Western Norway” by </a:t>
            </a:r>
            <a:r>
              <a:rPr lang="nb-NO" sz="2200" dirty="0">
                <a:solidFill>
                  <a:srgbClr val="000000"/>
                </a:solidFill>
                <a:effectLst/>
                <a:latin typeface="Calibri" panose="020F0502020204030204" pitchFamily="34" charset="0"/>
                <a:ea typeface="Yu Mincho" panose="02020400000000000000" pitchFamily="18" charset="-128"/>
                <a:cs typeface="Calibri" panose="020F0502020204030204" pitchFamily="34" charset="0"/>
              </a:rPr>
              <a:t>Seline W. Hepsø, Ma</a:t>
            </a:r>
            <a:r>
              <a:rPr lang="nb-NO" sz="2200" dirty="0">
                <a:effectLst/>
                <a:latin typeface="Calibri" panose="020F0502020204030204" pitchFamily="34" charset="0"/>
                <a:ea typeface="Yu Mincho" panose="02020400000000000000" pitchFamily="18" charset="-128"/>
                <a:cs typeface="Calibri" panose="020F0502020204030204" pitchFamily="34" charset="0"/>
              </a:rPr>
              <a:t>ya Lee, Kristoffer </a:t>
            </a:r>
            <a:r>
              <a:rPr lang="nb-NO" sz="2200" dirty="0" err="1">
                <a:effectLst/>
                <a:latin typeface="Calibri" panose="020F0502020204030204" pitchFamily="34" charset="0"/>
                <a:ea typeface="Yu Mincho" panose="02020400000000000000" pitchFamily="18" charset="-128"/>
                <a:cs typeface="Calibri" panose="020F0502020204030204" pitchFamily="34" charset="0"/>
              </a:rPr>
              <a:t>Noszka</a:t>
            </a:r>
            <a:r>
              <a:rPr lang="nb-NO" sz="2200" dirty="0">
                <a:effectLst/>
                <a:latin typeface="Calibri" panose="020F0502020204030204" pitchFamily="34" charset="0"/>
                <a:ea typeface="Yu Mincho" panose="02020400000000000000" pitchFamily="18" charset="-128"/>
                <a:cs typeface="Calibri" panose="020F0502020204030204" pitchFamily="34" charset="0"/>
              </a:rPr>
              <a:t>, Yvonne </a:t>
            </a:r>
            <a:r>
              <a:rPr lang="nb-NO" sz="2200" dirty="0" err="1">
                <a:effectLst/>
                <a:latin typeface="Calibri" panose="020F0502020204030204" pitchFamily="34" charset="0"/>
                <a:ea typeface="Yu Mincho" panose="02020400000000000000" pitchFamily="18" charset="-128"/>
                <a:cs typeface="Calibri" panose="020F0502020204030204" pitchFamily="34" charset="0"/>
              </a:rPr>
              <a:t>Wollertsen</a:t>
            </a:r>
            <a:r>
              <a:rPr lang="nb-NO" sz="2200" dirty="0">
                <a:effectLst/>
                <a:latin typeface="Calibri" panose="020F0502020204030204" pitchFamily="34" charset="0"/>
                <a:ea typeface="Yu Mincho" panose="02020400000000000000" pitchFamily="18" charset="-128"/>
                <a:cs typeface="Calibri" panose="020F0502020204030204" pitchFamily="34" charset="0"/>
              </a:rPr>
              <a:t>, Gunhild </a:t>
            </a:r>
            <a:r>
              <a:rPr lang="nb-NO" sz="2200" dirty="0" err="1">
                <a:effectLst/>
                <a:latin typeface="Calibri" panose="020F0502020204030204" pitchFamily="34" charset="0"/>
                <a:ea typeface="Yu Mincho" panose="02020400000000000000" pitchFamily="18" charset="-128"/>
                <a:cs typeface="Calibri" panose="020F0502020204030204" pitchFamily="34" charset="0"/>
              </a:rPr>
              <a:t>Holmaas</a:t>
            </a:r>
            <a:r>
              <a:rPr lang="nb-NO" sz="2200" dirty="0">
                <a:effectLst/>
                <a:latin typeface="Calibri" panose="020F0502020204030204" pitchFamily="34" charset="0"/>
                <a:ea typeface="Yu Mincho" panose="02020400000000000000" pitchFamily="18" charset="-128"/>
                <a:cs typeface="Calibri" panose="020F0502020204030204" pitchFamily="34" charset="0"/>
              </a:rPr>
              <a:t>, Erle Kristensen, Tom </a:t>
            </a:r>
            <a:r>
              <a:rPr lang="nb-NO" sz="2200" dirty="0" err="1">
                <a:effectLst/>
                <a:latin typeface="Calibri" panose="020F0502020204030204" pitchFamily="34" charset="0"/>
                <a:ea typeface="Yu Mincho" panose="02020400000000000000" pitchFamily="18" charset="-128"/>
                <a:cs typeface="Calibri" panose="020F0502020204030204" pitchFamily="34" charset="0"/>
              </a:rPr>
              <a:t>Eichele</a:t>
            </a:r>
            <a:r>
              <a:rPr lang="nb-NO" sz="2200" dirty="0">
                <a:effectLst/>
                <a:latin typeface="Calibri" panose="020F0502020204030204" pitchFamily="34" charset="0"/>
                <a:ea typeface="Yu Mincho" panose="02020400000000000000" pitchFamily="18" charset="-128"/>
                <a:cs typeface="Calibri" panose="020F0502020204030204" pitchFamily="34" charset="0"/>
              </a:rPr>
              <a:t>, Marte-Helene Bjørk, Silja T. Griffiths, Omar</a:t>
            </a:r>
            <a:r>
              <a:rPr lang="nb-NO" sz="2200" dirty="0">
                <a:effectLst/>
                <a:latin typeface="Calibri" panose="020F0502020204030204" pitchFamily="34" charset="0"/>
                <a:ea typeface="Calibri" panose="020F0502020204030204" pitchFamily="34" charset="0"/>
                <a:cs typeface="Calibri" panose="020F0502020204030204" pitchFamily="34" charset="0"/>
              </a:rPr>
              <a:t> </a:t>
            </a:r>
            <a:r>
              <a:rPr lang="nb-NO" sz="2200" dirty="0" err="1">
                <a:effectLst/>
                <a:latin typeface="Calibri" panose="020F0502020204030204" pitchFamily="34" charset="0"/>
                <a:ea typeface="Calibri" panose="020F0502020204030204" pitchFamily="34" charset="0"/>
                <a:cs typeface="Calibri" panose="020F0502020204030204" pitchFamily="34" charset="0"/>
              </a:rPr>
              <a:t>Hikmat</a:t>
            </a:r>
            <a:r>
              <a:rPr lang="nb-NO" sz="2200" dirty="0">
                <a:effectLst/>
                <a:latin typeface="Calibri" panose="020F0502020204030204" pitchFamily="34" charset="0"/>
                <a:ea typeface="Calibri" panose="020F0502020204030204" pitchFamily="34" charset="0"/>
                <a:cs typeface="Calibri" panose="020F0502020204030204" pitchFamily="34" charset="0"/>
              </a:rPr>
              <a:t> </a:t>
            </a:r>
            <a:endParaRPr lang="nb-NO" sz="2200" dirty="0">
              <a:effectLst/>
              <a:latin typeface="Calibri" panose="020F0502020204030204" pitchFamily="34" charset="0"/>
              <a:ea typeface="Yu Mincho" panose="02020400000000000000" pitchFamily="18" charset="-128"/>
              <a:cs typeface="Calibri" panose="020F0502020204030204" pitchFamily="34" charset="0"/>
            </a:endParaRPr>
          </a:p>
        </p:txBody>
      </p:sp>
      <p:pic>
        <p:nvPicPr>
          <p:cNvPr id="5" name="Bilde 4">
            <a:extLst>
              <a:ext uri="{FF2B5EF4-FFF2-40B4-BE49-F238E27FC236}">
                <a16:creationId xmlns:a16="http://schemas.microsoft.com/office/drawing/2014/main" id="{CE6D3AF8-E88D-52EA-5EFD-909252A783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103926" y="15538904"/>
            <a:ext cx="19379681" cy="6417141"/>
          </a:xfrm>
          <a:prstGeom prst="rect">
            <a:avLst/>
          </a:prstGeom>
        </p:spPr>
      </p:pic>
      <p:pic>
        <p:nvPicPr>
          <p:cNvPr id="7" name="Bilde 6">
            <a:extLst>
              <a:ext uri="{FF2B5EF4-FFF2-40B4-BE49-F238E27FC236}">
                <a16:creationId xmlns:a16="http://schemas.microsoft.com/office/drawing/2014/main" id="{B241D7E4-D426-76AD-5B02-858FAE96E62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121785" y="6231829"/>
            <a:ext cx="12532386" cy="7050447"/>
          </a:xfrm>
          <a:prstGeom prst="rect">
            <a:avLst/>
          </a:prstGeom>
          <a:noFill/>
          <a:ln>
            <a:noFill/>
          </a:ln>
        </p:spPr>
      </p:pic>
      <p:sp>
        <p:nvSpPr>
          <p:cNvPr id="8" name="Exmple box" descr="Example box">
            <a:extLst>
              <a:ext uri="{FF2B5EF4-FFF2-40B4-BE49-F238E27FC236}">
                <a16:creationId xmlns:a16="http://schemas.microsoft.com/office/drawing/2014/main" id="{1D66BD3A-E180-4E33-DD93-6D63D5BCF50B}"/>
              </a:ext>
            </a:extLst>
          </p:cNvPr>
          <p:cNvSpPr txBox="1">
            <a:spLocks noChangeArrowheads="1"/>
          </p:cNvSpPr>
          <p:nvPr/>
        </p:nvSpPr>
        <p:spPr bwMode="auto">
          <a:xfrm>
            <a:off x="18283237" y="21355780"/>
            <a:ext cx="11231666" cy="659660"/>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82800" rIns="180000" bIns="82800" anchor="t">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r>
              <a:rPr lang="en-US"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Figure 3: Timeline of the major events during RSE/SRSE.</a:t>
            </a:r>
            <a:r>
              <a:rPr lang="nb-NO" i="1" dirty="0">
                <a:effectLst/>
                <a:latin typeface="Calibri" panose="020F0502020204030204" pitchFamily="34" charset="0"/>
                <a:cs typeface="Calibri" panose="020F0502020204030204" pitchFamily="34" charset="0"/>
              </a:rPr>
              <a:t> </a:t>
            </a:r>
            <a:endParaRPr lang="nb-NO" i="1" dirty="0">
              <a:latin typeface="Calibri" panose="020F0502020204030204" pitchFamily="34" charset="0"/>
              <a:cs typeface="Calibri" panose="020F0502020204030204" pitchFamily="34" charset="0"/>
            </a:endParaRPr>
          </a:p>
        </p:txBody>
      </p:sp>
      <p:pic>
        <p:nvPicPr>
          <p:cNvPr id="11" name="Bilde 10">
            <a:extLst>
              <a:ext uri="{FF2B5EF4-FFF2-40B4-BE49-F238E27FC236}">
                <a16:creationId xmlns:a16="http://schemas.microsoft.com/office/drawing/2014/main" id="{1612A2BF-E1EA-0D9F-348E-25E6C9E29602}"/>
              </a:ext>
            </a:extLst>
          </p:cNvPr>
          <p:cNvPicPr>
            <a:picLocks noChangeAspect="1"/>
          </p:cNvPicPr>
          <p:nvPr/>
        </p:nvPicPr>
        <p:blipFill>
          <a:blip r:embed="rId7"/>
          <a:stretch>
            <a:fillRect/>
          </a:stretch>
        </p:blipFill>
        <p:spPr>
          <a:xfrm>
            <a:off x="1182688" y="13273559"/>
            <a:ext cx="15682129" cy="6417141"/>
          </a:xfrm>
          <a:prstGeom prst="rect">
            <a:avLst/>
          </a:prstGeom>
        </p:spPr>
      </p:pic>
      <p:sp>
        <p:nvSpPr>
          <p:cNvPr id="12" name="Exmple box" descr="Example box">
            <a:extLst>
              <a:ext uri="{FF2B5EF4-FFF2-40B4-BE49-F238E27FC236}">
                <a16:creationId xmlns:a16="http://schemas.microsoft.com/office/drawing/2014/main" id="{D4B91F62-9E99-1757-1E97-EE9A6C9D03AA}"/>
              </a:ext>
            </a:extLst>
          </p:cNvPr>
          <p:cNvSpPr txBox="1">
            <a:spLocks noChangeArrowheads="1"/>
          </p:cNvSpPr>
          <p:nvPr/>
        </p:nvSpPr>
        <p:spPr bwMode="auto">
          <a:xfrm>
            <a:off x="1193694" y="19675609"/>
            <a:ext cx="14505316" cy="1152102"/>
          </a:xfrm>
          <a:prstGeom prst="rect">
            <a:avLst/>
          </a:prstGeom>
          <a:noFill/>
          <a:ln w="25400" algn="ctr">
            <a:no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82800" rIns="180000" bIns="82800" anchor="t">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r>
              <a:rPr lang="en-US"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Figure 1: Clinical stages of SE and recommended treatment according to the Norwegian pediatric guidelines. </a:t>
            </a:r>
            <a:r>
              <a:rPr lang="nb-NO" i="1" dirty="0">
                <a:effectLst/>
                <a:latin typeface="Calibri" panose="020F0502020204030204" pitchFamily="34" charset="0"/>
                <a:cs typeface="Calibri" panose="020F0502020204030204" pitchFamily="34" charset="0"/>
              </a:rPr>
              <a:t> </a:t>
            </a:r>
            <a:endParaRPr lang="nb-NO" i="1" dirty="0">
              <a:latin typeface="Calibri" panose="020F0502020204030204" pitchFamily="34" charset="0"/>
              <a:cs typeface="Calibri" panose="020F0502020204030204" pitchFamily="34" charset="0"/>
            </a:endParaRPr>
          </a:p>
        </p:txBody>
      </p:sp>
      <p:sp>
        <p:nvSpPr>
          <p:cNvPr id="2" name="Name and info" descr="Field for name and email">
            <a:extLst>
              <a:ext uri="{FF2B5EF4-FFF2-40B4-BE49-F238E27FC236}">
                <a16:creationId xmlns:a16="http://schemas.microsoft.com/office/drawing/2014/main" id="{387A32DE-A292-C038-E60A-F50E35890FF9}"/>
              </a:ext>
            </a:extLst>
          </p:cNvPr>
          <p:cNvSpPr txBox="1">
            <a:spLocks noChangeArrowheads="1"/>
          </p:cNvSpPr>
          <p:nvPr/>
        </p:nvSpPr>
        <p:spPr bwMode="auto">
          <a:xfrm>
            <a:off x="978461" y="3862998"/>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45720" rIns="180000" bIns="45720" anchor="t">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400" u="sng" dirty="0">
                <a:solidFill>
                  <a:srgbClr val="FEF9F2"/>
                </a:solidFill>
                <a:latin typeface="Calibri"/>
                <a:cs typeface="Calibri"/>
              </a:rPr>
              <a:t>Seline W. Hepsø, Maya Lee</a:t>
            </a:r>
            <a:r>
              <a:rPr lang="nb-NO" altLang="nb-NO" sz="4400" dirty="0">
                <a:solidFill>
                  <a:srgbClr val="FEF9F2"/>
                </a:solidFill>
                <a:latin typeface="Calibri"/>
                <a:cs typeface="Calibri"/>
              </a:rPr>
              <a:t>, Kristoffer </a:t>
            </a:r>
            <a:r>
              <a:rPr lang="nb-NO" altLang="nb-NO" sz="4400" dirty="0" err="1">
                <a:solidFill>
                  <a:srgbClr val="FEF9F2"/>
                </a:solidFill>
                <a:latin typeface="Calibri"/>
                <a:cs typeface="Calibri"/>
              </a:rPr>
              <a:t>Noszka</a:t>
            </a:r>
            <a:r>
              <a:rPr lang="nb-NO" altLang="nb-NO" sz="4400" dirty="0">
                <a:solidFill>
                  <a:srgbClr val="FEF9F2"/>
                </a:solidFill>
                <a:latin typeface="Calibri"/>
                <a:cs typeface="Calibri"/>
              </a:rPr>
              <a:t>, Yvonne </a:t>
            </a:r>
            <a:r>
              <a:rPr lang="nb-NO" altLang="nb-NO" sz="4400" dirty="0" err="1">
                <a:solidFill>
                  <a:srgbClr val="FEF9F2"/>
                </a:solidFill>
                <a:latin typeface="Calibri"/>
                <a:cs typeface="Calibri"/>
              </a:rPr>
              <a:t>Wollertsen</a:t>
            </a:r>
            <a:r>
              <a:rPr lang="nb-NO" altLang="nb-NO" sz="4400" dirty="0">
                <a:solidFill>
                  <a:srgbClr val="FEF9F2"/>
                </a:solidFill>
                <a:latin typeface="Calibri"/>
                <a:cs typeface="Calibri"/>
              </a:rPr>
              <a:t>, Gunhild </a:t>
            </a:r>
            <a:r>
              <a:rPr lang="nb-NO" altLang="nb-NO" sz="4400" dirty="0" err="1">
                <a:solidFill>
                  <a:srgbClr val="FEF9F2"/>
                </a:solidFill>
                <a:latin typeface="Calibri"/>
                <a:cs typeface="Calibri"/>
              </a:rPr>
              <a:t>Holmaas</a:t>
            </a:r>
            <a:r>
              <a:rPr lang="nb-NO" altLang="nb-NO" sz="4400" dirty="0">
                <a:solidFill>
                  <a:srgbClr val="FEF9F2"/>
                </a:solidFill>
                <a:latin typeface="Calibri"/>
                <a:cs typeface="Calibri"/>
              </a:rPr>
              <a:t>, Erle Kristensen, Tom </a:t>
            </a:r>
            <a:r>
              <a:rPr lang="nb-NO" altLang="nb-NO" sz="4400" dirty="0" err="1">
                <a:solidFill>
                  <a:srgbClr val="FEF9F2"/>
                </a:solidFill>
                <a:latin typeface="Calibri"/>
                <a:cs typeface="Calibri"/>
              </a:rPr>
              <a:t>Eichele</a:t>
            </a:r>
            <a:r>
              <a:rPr lang="nb-NO" altLang="nb-NO" sz="4400" dirty="0">
                <a:solidFill>
                  <a:srgbClr val="FEF9F2"/>
                </a:solidFill>
                <a:latin typeface="Calibri"/>
                <a:cs typeface="Calibri"/>
              </a:rPr>
              <a:t>, Marte-Helene Bjørk, </a:t>
            </a:r>
            <a:br>
              <a:rPr lang="nb-NO" altLang="nb-NO" sz="4400" dirty="0">
                <a:solidFill>
                  <a:srgbClr val="FEF9F2"/>
                </a:solidFill>
                <a:latin typeface="Calibri"/>
                <a:cs typeface="Calibri"/>
              </a:rPr>
            </a:br>
            <a:r>
              <a:rPr lang="nb-NO" altLang="nb-NO" sz="4400" dirty="0">
                <a:solidFill>
                  <a:srgbClr val="FEF9F2"/>
                </a:solidFill>
                <a:latin typeface="Calibri"/>
                <a:cs typeface="Calibri"/>
              </a:rPr>
              <a:t>Silja T. Griffiths, Omar </a:t>
            </a:r>
            <a:r>
              <a:rPr lang="nb-NO" altLang="nb-NO" sz="4400" dirty="0" err="1">
                <a:solidFill>
                  <a:srgbClr val="FEF9F2"/>
                </a:solidFill>
                <a:latin typeface="Calibri"/>
                <a:cs typeface="Calibri"/>
              </a:rPr>
              <a:t>Hikmat</a:t>
            </a:r>
            <a:r>
              <a:rPr lang="nb-NO" altLang="nb-NO" sz="4400" dirty="0">
                <a:solidFill>
                  <a:srgbClr val="FEF9F2"/>
                </a:solidFill>
                <a:latin typeface="Calibri"/>
                <a:cs typeface="Calibri"/>
              </a:rPr>
              <a:t> </a:t>
            </a:r>
            <a:br>
              <a:rPr lang="nb-NO" altLang="nb-NO" sz="4400" b="1" dirty="0">
                <a:solidFill>
                  <a:schemeClr val="bg1"/>
                </a:solidFill>
                <a:latin typeface="Calibri"/>
                <a:cs typeface="Calibri"/>
              </a:rPr>
            </a:br>
            <a:endParaRPr lang="nb-NO" altLang="nb-NO" sz="3600" b="1" dirty="0">
              <a:solidFill>
                <a:schemeClr val="bg1"/>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4456</TotalTime>
  <Words>546</Words>
  <Application>Microsoft Macintosh PowerPoint</Application>
  <PresentationFormat>Egendefinert</PresentationFormat>
  <Paragraphs>34</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Maya Lee</cp:lastModifiedBy>
  <cp:revision>154</cp:revision>
  <cp:lastPrinted>2023-11-08T12:58:03Z</cp:lastPrinted>
  <dcterms:created xsi:type="dcterms:W3CDTF">2006-11-02T13:18:58Z</dcterms:created>
  <dcterms:modified xsi:type="dcterms:W3CDTF">2023-11-22T10:46:10Z</dcterms:modified>
</cp:coreProperties>
</file>