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2BCBB9-FE1D-9749-BEF9-55374058571F}" v="1" dt="2023-11-15T12:26:42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9" autoAdjust="0"/>
    <p:restoredTop sz="90172" autoAdjust="0"/>
  </p:normalViewPr>
  <p:slideViewPr>
    <p:cSldViewPr snapToGrid="0">
      <p:cViewPr>
        <p:scale>
          <a:sx n="54" d="100"/>
          <a:sy n="54" d="100"/>
        </p:scale>
        <p:origin x="-3344" y="-1136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15.11.2023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7947" y="27323832"/>
            <a:ext cx="10364421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769372"/>
            <a:ext cx="3085941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8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Markers of Subclinical Atherosclerosis in Severe Obesity and One Year after Bariatric Surgery </a:t>
            </a: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5905440" y="2615262"/>
            <a:ext cx="5920633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Nina </a:t>
            </a:r>
            <a:r>
              <a:rPr lang="nb-NO" altLang="nb-NO" sz="4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Kovac</a:t>
            </a:r>
            <a:br>
              <a:rPr lang="nb-NO" alt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Bergen</a:t>
            </a:r>
          </a:p>
          <a:p>
            <a:pPr algn="r" eaLnBrk="1" hangingPunct="1"/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nko013@uib.no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9969500" cy="9799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ABSTRACT</a:t>
            </a:r>
          </a:p>
          <a:p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Aortic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(AVS),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mitral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(MVS), remodeling of major arteries, and increased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 are associated with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 We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assessed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these markers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severely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obese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before and 1 year 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surgery.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Eighty-seven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severely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obese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(43 ± 10 years,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preoperative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body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mass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index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[BMI] 41.8 ± 5 kg/m2)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underwent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echocardiography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before and 1 year </a:t>
            </a:r>
            <a:r>
              <a:rPr lang="nb-NO" sz="3400" dirty="0" err="1">
                <a:latin typeface="Dotum" panose="020B0600000101010101" pitchFamily="34" charset="-127"/>
                <a:ea typeface="Dotum" panose="020B0600000101010101" pitchFamily="34" charset="-127"/>
              </a:rPr>
              <a:t>afterRoux</a:t>
            </a:r>
            <a:r>
              <a:rPr lang="nb-NO" sz="3400" dirty="0">
                <a:latin typeface="Dotum" panose="020B0600000101010101" pitchFamily="34" charset="-127"/>
                <a:ea typeface="Dotum" panose="020B0600000101010101" pitchFamily="34" charset="-127"/>
              </a:rPr>
              <a:t>-en-Y 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bypass surgery in the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FatWest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(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 on the West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Coast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Norway)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study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 We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measured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the end-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diastolic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aortic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wall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thickness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(AWT),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thickness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at the right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ventricular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free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wall, and AVS/MVS based on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combined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aortic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leaflet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thickness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hyperechoic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lesions. 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179493" y="6177348"/>
            <a:ext cx="10324147" cy="22591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680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b-NO" sz="4400" b="1" dirty="0">
                <a:effectLst/>
                <a:latin typeface="URWPalladioL"/>
              </a:rPr>
              <a:t>Markers of </a:t>
            </a:r>
            <a:r>
              <a:rPr lang="nb-NO" sz="4400" b="1" dirty="0" err="1">
                <a:effectLst/>
                <a:latin typeface="URWPalladioL"/>
              </a:rPr>
              <a:t>Atherosclerosis</a:t>
            </a:r>
            <a:r>
              <a:rPr lang="nb-NO" sz="4400" b="1" dirty="0">
                <a:effectLst/>
                <a:latin typeface="URWPalladioL"/>
              </a:rPr>
              <a:t> 1 Year after </a:t>
            </a:r>
            <a:r>
              <a:rPr lang="nb-NO" sz="4400" b="1" dirty="0" err="1">
                <a:effectLst/>
                <a:latin typeface="URWPalladioL"/>
              </a:rPr>
              <a:t>Bariatric</a:t>
            </a:r>
            <a:r>
              <a:rPr lang="nb-NO" sz="4400" b="1" dirty="0">
                <a:effectLst/>
                <a:latin typeface="URWPalladioL"/>
              </a:rPr>
              <a:t> Surgery </a:t>
            </a:r>
            <a:endParaRPr lang="nb-NO" sz="4400" b="1" dirty="0"/>
          </a:p>
          <a:p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All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echocardiographic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markers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decreased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significantly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1 year 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surgery, with the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lowest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1-year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prevalence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with a postoperative BMI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below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the median of 28.1 kg/m2.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endParaRPr lang="nb-NO" sz="3600" dirty="0">
              <a:latin typeface="URWPalladioL"/>
            </a:endParaRPr>
          </a:p>
          <a:p>
            <a:endParaRPr lang="nb-NO" sz="3600" dirty="0">
              <a:latin typeface="URWPalladioL"/>
            </a:endParaRPr>
          </a:p>
          <a:p>
            <a:endParaRPr lang="nb-NO" sz="3600" dirty="0">
              <a:latin typeface="URWPalladioL"/>
            </a:endParaRPr>
          </a:p>
          <a:p>
            <a:endParaRPr lang="nb-NO" sz="3600" dirty="0">
              <a:latin typeface="URWPalladioL"/>
            </a:endParaRPr>
          </a:p>
          <a:p>
            <a:endParaRPr lang="nb-NO" sz="3600" dirty="0">
              <a:latin typeface="URWPalladioL"/>
            </a:endParaRPr>
          </a:p>
          <a:p>
            <a:endParaRPr lang="nb-NO" sz="3600" dirty="0"/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dirty="0">
              <a:latin typeface="PalatinoLinotype,Bold"/>
            </a:endParaRPr>
          </a:p>
          <a:p>
            <a:endParaRPr lang="nb-NO" sz="3600" dirty="0">
              <a:effectLst/>
              <a:latin typeface="PalatinoLinotype,Bold"/>
            </a:endParaRPr>
          </a:p>
          <a:p>
            <a:endParaRPr lang="nb-NO" sz="3600" b="1" dirty="0">
              <a:effectLst/>
              <a:latin typeface="PalatinoLinotype,Bold"/>
            </a:endParaRPr>
          </a:p>
          <a:p>
            <a:r>
              <a:rPr lang="nb-NO" sz="3400" b="1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Figure</a:t>
            </a:r>
            <a:r>
              <a:rPr lang="nb-NO" sz="3400" b="1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2. </a:t>
            </a:r>
          </a:p>
          <a:p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thickness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AWT (in mm) in women and men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preoperatively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1 year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Diabetic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hypertensive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, as well as those with higher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preoperative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BMI 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surgery. The bars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indicate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mean</a:t>
            </a:r>
            <a:r>
              <a:rPr lang="nb-NO" sz="3400" dirty="0"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values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, and the error bars the standard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deviations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</a:t>
            </a:r>
            <a:r>
              <a:rPr lang="nb-NO" sz="3400" dirty="0">
                <a:latin typeface="Dotum" panose="020B0600000101010101" pitchFamily="34" charset="-127"/>
                <a:ea typeface="Dotum" panose="020B0600000101010101" pitchFamily="34" charset="-127"/>
              </a:rPr>
              <a:t> P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values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significance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for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comparison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between men and women at each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study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visit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</a:t>
            </a:r>
            <a:br>
              <a:rPr lang="nb-NO" sz="3600" dirty="0">
                <a:effectLst/>
                <a:latin typeface="PalatinoLinotype"/>
              </a:rPr>
            </a:br>
            <a:endParaRPr lang="nb-NO" sz="3600" dirty="0"/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21451888" y="6229350"/>
            <a:ext cx="10236200" cy="1297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0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Discussion</a:t>
            </a:r>
          </a:p>
          <a:p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is associated with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left-sided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heart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, increased amount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fat, and remodeling of the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ascending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aorta at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conventional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echocar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-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diography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 The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presence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these markers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signals a high risk of CV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events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 We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demonstrate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in the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current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analysis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that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with severe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obesity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have a large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prevalence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for age in addition to a large amount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fat, and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thickened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aortic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root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wall, particularly in men and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diabetic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. This is to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our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best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knowledge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the first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study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to show that large weight loss 1 year 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partially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reverses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these markers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,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adding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pathophysiological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explanation to the previously observed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incidence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acute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myocardial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infarction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coronary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revascularization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procedures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up to 11 years after weight-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reducing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retrospective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studies. 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endParaRPr lang="en-US" altLang="nb-NO" sz="5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3" name="Text Box 5" descr="Text field "/>
          <p:cNvSpPr txBox="1">
            <a:spLocks noChangeArrowheads="1"/>
          </p:cNvSpPr>
          <p:nvPr/>
        </p:nvSpPr>
        <p:spPr bwMode="auto">
          <a:xfrm>
            <a:off x="31696978" y="6310717"/>
            <a:ext cx="1015111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b-NO" sz="4400" b="1" dirty="0" err="1">
                <a:effectLst/>
                <a:latin typeface="URWPalladioL"/>
              </a:rPr>
              <a:t>Conclusions</a:t>
            </a:r>
            <a:r>
              <a:rPr lang="nb-NO" sz="4400" b="1" dirty="0">
                <a:effectLst/>
                <a:latin typeface="URWPalladioL"/>
              </a:rPr>
              <a:t> </a:t>
            </a:r>
          </a:p>
          <a:p>
            <a:endParaRPr lang="nb-NO" sz="3600" dirty="0"/>
          </a:p>
          <a:p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Echocardiographic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markers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are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highly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prevalent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severely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obese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subjects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decrease 1 year 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surgery. The most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pronounced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reverse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remodeling is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achieved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by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younger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that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reach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 1-year BMI &lt; 28 kg/m2. Women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attain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greater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in the amount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 than men,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independent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traditional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CV risk factors as well as their pre- and postoperative BMI. 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21404262" y="18566429"/>
            <a:ext cx="10109836" cy="9270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680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Results</a:t>
            </a:r>
            <a:endParaRPr kumimoji="0" lang="en-US" altLang="nb-NO" sz="40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Postoperatively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,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experienced a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12.9 ± 3.9 kg/m2 in BMI, 0.5 ± 1.9 mm in AWT, 2.6 ± 2.3 mm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fat, and 45%/53% in </a:t>
            </a:r>
            <a:r>
              <a:rPr lang="nb-NO" sz="3400" noProof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AVS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/MVS (</a:t>
            </a:r>
            <a:r>
              <a:rPr lang="nb-NO" sz="3400" i="1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 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&lt; 0.05).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multivariate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regression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analyses with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adjustment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for clinical and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hemodynamic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variables, less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pericardial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fat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was associated with male sex and higher 1-year blood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pressure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BMI, and less AWT-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with higher age and 1-year BMI (</a:t>
            </a:r>
            <a:r>
              <a:rPr lang="nb-NO" sz="3400" i="1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 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&lt; 0.05). Persistent AVS and MVS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were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related to higher 1-year BMI and more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advanced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valve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preoperatively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(</a:t>
            </a:r>
            <a:r>
              <a:rPr lang="nb-NO" sz="3400" i="1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 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&lt; 0.05).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Conclusions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: Markers of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subclinical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atherosclerosis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decreases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significantly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1 year 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surgery, particularly in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younger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patients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that achieve a BMI &lt; 28 kg/m2 .</a:t>
            </a:r>
            <a:endParaRPr kumimoji="0" lang="en-US" altLang="nb-NO" sz="3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Dotum" panose="020B0600000101010101" pitchFamily="34" charset="-127"/>
              <a:ea typeface="Dotum" panose="020B0600000101010101" pitchFamily="34" charset="-127"/>
              <a:cs typeface="Calibri" panose="020F0502020204030204" pitchFamily="34" charset="0"/>
            </a:endParaRP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716BA510-B850-4C44-87D0-60A31A9A5C52}"/>
              </a:ext>
            </a:extLst>
          </p:cNvPr>
          <p:cNvSpPr txBox="1"/>
          <p:nvPr/>
        </p:nvSpPr>
        <p:spPr>
          <a:xfrm>
            <a:off x="1200945" y="3611859"/>
            <a:ext cx="245745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Nina </a:t>
            </a:r>
            <a:r>
              <a:rPr lang="nb-NO" sz="4400" b="1" dirty="0" err="1">
                <a:solidFill>
                  <a:schemeClr val="bg1"/>
                </a:solidFill>
                <a:effectLst/>
                <a:latin typeface="URWPalladioL"/>
              </a:rPr>
              <a:t>Kovac</a:t>
            </a:r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 1, Lisa M. D. Grymyr 1,2, Eva </a:t>
            </a:r>
            <a:r>
              <a:rPr lang="nb-NO" sz="4400" b="1" dirty="0" err="1">
                <a:solidFill>
                  <a:schemeClr val="bg1"/>
                </a:solidFill>
                <a:effectLst/>
                <a:latin typeface="URWPalladioL"/>
              </a:rPr>
              <a:t>Gerdts</a:t>
            </a:r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 1, </a:t>
            </a:r>
            <a:r>
              <a:rPr lang="nb-NO" sz="4400" b="1" dirty="0" err="1">
                <a:solidFill>
                  <a:schemeClr val="bg1"/>
                </a:solidFill>
                <a:effectLst/>
                <a:latin typeface="URWPalladioL"/>
              </a:rPr>
              <a:t>Saied</a:t>
            </a:r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 </a:t>
            </a:r>
            <a:r>
              <a:rPr lang="nb-NO" sz="4400" b="1" dirty="0" err="1">
                <a:solidFill>
                  <a:schemeClr val="bg1"/>
                </a:solidFill>
                <a:effectLst/>
                <a:latin typeface="URWPalladioL"/>
              </a:rPr>
              <a:t>Nadirpour</a:t>
            </a:r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 3, Bjørn G. Nedrebø 1,3, Johannes J. </a:t>
            </a:r>
            <a:r>
              <a:rPr lang="nb-NO" sz="4400" b="1" dirty="0" err="1">
                <a:solidFill>
                  <a:schemeClr val="bg1"/>
                </a:solidFill>
                <a:effectLst/>
                <a:latin typeface="URWPalladioL"/>
              </a:rPr>
              <a:t>Hjertaas</a:t>
            </a:r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 3, Knut Matre 1 and Dana </a:t>
            </a:r>
            <a:r>
              <a:rPr lang="nb-NO" sz="4400" b="1" dirty="0" err="1">
                <a:solidFill>
                  <a:schemeClr val="bg1"/>
                </a:solidFill>
                <a:effectLst/>
                <a:latin typeface="URWPalladioL"/>
              </a:rPr>
              <a:t>Cramariuc</a:t>
            </a:r>
            <a:r>
              <a:rPr lang="nb-NO" sz="4400" b="1" dirty="0">
                <a:solidFill>
                  <a:schemeClr val="bg1"/>
                </a:solidFill>
                <a:effectLst/>
                <a:latin typeface="URWPalladioL"/>
              </a:rPr>
              <a:t> 1,2,* </a:t>
            </a:r>
            <a:endParaRPr lang="nb-NO" sz="4400" dirty="0">
              <a:solidFill>
                <a:schemeClr val="bg1"/>
              </a:solidFill>
            </a:endParaRPr>
          </a:p>
          <a:p>
            <a:endParaRPr lang="nb-NO" sz="5400" dirty="0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152887E3-BDD4-4A4A-81EF-F48E3B179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1724" y="13279337"/>
            <a:ext cx="10692925" cy="77749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EB0C85F4-B758-B64C-A5BD-86751B4D3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2184" y="10444569"/>
            <a:ext cx="9137389" cy="6117569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83B4D3B6-074C-9A4A-B083-68E3C2E8B3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2184" y="16752277"/>
            <a:ext cx="9137389" cy="5809797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AFF9353C-2A29-F34E-914A-EE954CBE09B4}"/>
              </a:ext>
            </a:extLst>
          </p:cNvPr>
          <p:cNvSpPr txBox="1"/>
          <p:nvPr/>
        </p:nvSpPr>
        <p:spPr>
          <a:xfrm>
            <a:off x="31832698" y="21804192"/>
            <a:ext cx="990616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400" b="1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Figure</a:t>
            </a:r>
            <a:r>
              <a:rPr lang="nb-NO" sz="3400" b="1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1.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Prevalence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AVS and MVS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preoperatively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and 1 year after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bariatric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surgery. </a:t>
            </a:r>
            <a:r>
              <a:rPr lang="nb-NO" sz="3400" i="1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p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values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of 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significance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for </a:t>
            </a:r>
            <a:r>
              <a:rPr lang="nb-NO" sz="3400" dirty="0" err="1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reduction</a:t>
            </a:r>
            <a:r>
              <a:rPr lang="nb-NO" sz="3400" dirty="0">
                <a:effectLst/>
                <a:latin typeface="Dotum" panose="020B0600000101010101" pitchFamily="34" charset="-127"/>
                <a:ea typeface="Dotum" panose="020B0600000101010101" pitchFamily="34" charset="-127"/>
              </a:rPr>
              <a:t> in AVS and MVS after surgery, respectively. </a:t>
            </a:r>
            <a:endParaRPr lang="nb-NO" sz="3400" dirty="0"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endParaRPr lang="en-US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939182BB-8B42-BB4C-ADAC-67BF7C1C9EB2}"/>
              </a:ext>
            </a:extLst>
          </p:cNvPr>
          <p:cNvSpPr txBox="1"/>
          <p:nvPr/>
        </p:nvSpPr>
        <p:spPr>
          <a:xfrm>
            <a:off x="1200945" y="17095321"/>
            <a:ext cx="9137389" cy="1067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Study Population </a:t>
            </a:r>
          </a:p>
          <a:p>
            <a:r>
              <a:rPr lang="en-US" sz="3400" dirty="0">
                <a:latin typeface="Dotum" panose="020B0600000101010101" pitchFamily="34" charset="-127"/>
                <a:ea typeface="Dotum" panose="020B0600000101010101" pitchFamily="34" charset="-127"/>
              </a:rPr>
              <a:t>The </a:t>
            </a:r>
            <a:r>
              <a:rPr lang="en-US" sz="3400" dirty="0" err="1">
                <a:latin typeface="Dotum" panose="020B0600000101010101" pitchFamily="34" charset="-127"/>
                <a:ea typeface="Dotum" panose="020B0600000101010101" pitchFamily="34" charset="-127"/>
              </a:rPr>
              <a:t>FatWest</a:t>
            </a:r>
            <a:r>
              <a:rPr lang="en-US" sz="3400" dirty="0">
                <a:latin typeface="Dotum" panose="020B0600000101010101" pitchFamily="34" charset="-127"/>
                <a:ea typeface="Dotum" panose="020B0600000101010101" pitchFamily="34" charset="-127"/>
              </a:rPr>
              <a:t> (Bariatric Surgery on the West Coast of Norway) study recruited patients with severe obesity living on the West Coast of Norway and referred for a Roux-en-Y gastric bypass. Of these patients with a standard indication for bariatric surgery according to national guidelines, 123 were examined clinically by echocardiography and blood samples at study baseline (2–3 months before surgery) and 6 months, 1, 2 and 5 years postoperatively. From the baseline cohort, 95 patients presented at the 1-year postoperative visit. In these, echocardiographic assessment of markers of atherosclerosis at 1 year was not possible in eight patients (not measurable aortic wall thickness and/or AVS) resulting in a final population size of 87 patients.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4297</TotalTime>
  <Words>821</Words>
  <Application>Microsoft Macintosh PowerPoint</Application>
  <PresentationFormat>Egendefinert</PresentationFormat>
  <Paragraphs>46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Dotum</vt:lpstr>
      <vt:lpstr>Arial</vt:lpstr>
      <vt:lpstr>Calibri</vt:lpstr>
      <vt:lpstr>PalatinoLinotype</vt:lpstr>
      <vt:lpstr>PalatinoLinotype,Bold</vt:lpstr>
      <vt:lpstr>URWPalladioL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Nina Kovac</cp:lastModifiedBy>
  <cp:revision>157</cp:revision>
  <cp:lastPrinted>2016-05-27T08:05:21Z</cp:lastPrinted>
  <dcterms:created xsi:type="dcterms:W3CDTF">2006-11-02T13:18:58Z</dcterms:created>
  <dcterms:modified xsi:type="dcterms:W3CDTF">2023-11-15T12:31:46Z</dcterms:modified>
</cp:coreProperties>
</file>