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42808525" cy="30279975"/>
  <p:notesSz cx="7099300" cy="1023461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33" userDrawn="1">
          <p15:clr>
            <a:srgbClr val="A4A3A4"/>
          </p15:clr>
        </p15:guide>
        <p15:guide id="3" orient="horz" pos="16976" userDrawn="1">
          <p15:clr>
            <a:srgbClr val="A4A3A4"/>
          </p15:clr>
        </p15:guide>
        <p15:guide id="4" pos="745">
          <p15:clr>
            <a:srgbClr val="A4A3A4"/>
          </p15:clr>
        </p15:guide>
        <p15:guide id="5" pos="19961">
          <p15:clr>
            <a:srgbClr val="A4A3A4"/>
          </p15:clr>
        </p15:guide>
        <p15:guide id="6" pos="26361">
          <p15:clr>
            <a:srgbClr val="A4A3A4"/>
          </p15:clr>
        </p15:guide>
        <p15:guide id="7" pos="13513">
          <p15:clr>
            <a:srgbClr val="A4A3A4"/>
          </p15:clr>
        </p15:guide>
        <p15:guide id="8" pos="7025">
          <p15:clr>
            <a:srgbClr val="A4A3A4"/>
          </p15:clr>
        </p15:guide>
        <p15:guide id="9" orient="horz" pos="95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9F1"/>
    <a:srgbClr val="FFAA79"/>
    <a:srgbClr val="761A19"/>
    <a:srgbClr val="34332B"/>
    <a:srgbClr val="0054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2BCBB9-FE1D-9749-BEF9-55374058571F}" v="1" dt="2023-11-15T12:26:42.1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9" autoAdjust="0"/>
    <p:restoredTop sz="90172" autoAdjust="0"/>
  </p:normalViewPr>
  <p:slideViewPr>
    <p:cSldViewPr snapToGrid="0">
      <p:cViewPr>
        <p:scale>
          <a:sx n="54" d="100"/>
          <a:sy n="54" d="100"/>
        </p:scale>
        <p:origin x="-3344" y="-1136"/>
      </p:cViewPr>
      <p:guideLst>
        <p:guide orient="horz" pos="2733"/>
        <p:guide orient="horz" pos="16976"/>
        <p:guide pos="745"/>
        <p:guide pos="19961"/>
        <p:guide pos="26361"/>
        <p:guide pos="13513"/>
        <p:guide pos="7025"/>
        <p:guide orient="horz" pos="9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128" d="100"/>
          <a:sy n="128" d="100"/>
        </p:scale>
        <p:origin x="5824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433DE135-FF91-20A3-39DA-EB0E7A6160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1BBF5B1-0403-D936-D364-2A45E95101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3EE47-8B60-024C-A3E9-9D47F69A0B3A}" type="datetimeFigureOut">
              <a:rPr lang="nb-NO" smtClean="0"/>
              <a:t>15.11.2023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0D21D5C-4B77-F54E-E771-2DA77C15749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06C2057-4DAF-3E94-8698-8590C1366EB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46A91-9FDA-7A49-918A-F3079B7549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6674613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3223" userDrawn="1">
          <p15:clr>
            <a:srgbClr val="F26B43"/>
          </p15:clr>
        </p15:guide>
        <p15:guide id="2" pos="2236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324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8200" y="768350"/>
            <a:ext cx="5422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779" y="4861365"/>
            <a:ext cx="5679742" cy="4605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324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6131AE1E-E725-4449-B03D-B7F1AD5A21E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59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178457" indent="-68637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274549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384368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494187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604007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71382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82364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933465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788E0A-2390-493D-B96C-E13D0340CC64}" type="slidenum">
              <a:rPr lang="nb-NO" altLang="nb-NO" sz="1300"/>
              <a:pPr eaLnBrk="1" hangingPunct="1"/>
              <a:t>1</a:t>
            </a:fld>
            <a:endParaRPr lang="nb-NO" altLang="nb-NO" sz="1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altLang="nb-NO" sz="9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oste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22629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537" userDrawn="1">
          <p15:clr>
            <a:srgbClr val="FBAE40"/>
          </p15:clr>
        </p15:guide>
        <p15:guide id="2" pos="1348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7259CF00-97E2-1033-EB68-FC43F982B767}"/>
              </a:ext>
            </a:extLst>
          </p:cNvPr>
          <p:cNvSpPr/>
          <p:nvPr userDrawn="1"/>
        </p:nvSpPr>
        <p:spPr bwMode="auto">
          <a:xfrm>
            <a:off x="-1" y="5629275"/>
            <a:ext cx="42807600" cy="24660000"/>
          </a:xfrm>
          <a:prstGeom prst="rect">
            <a:avLst/>
          </a:prstGeom>
          <a:solidFill>
            <a:srgbClr val="FEF9F1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83613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Freeform 2" descr="Red field, top">
            <a:extLst>
              <a:ext uri="{FF2B5EF4-FFF2-40B4-BE49-F238E27FC236}">
                <a16:creationId xmlns:a16="http://schemas.microsoft.com/office/drawing/2014/main" id="{09114A3E-ED0D-6852-61B1-87F4D60FBCC4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0" y="1"/>
            <a:ext cx="42808525" cy="5600700"/>
          </a:xfrm>
          <a:custGeom>
            <a:avLst/>
            <a:gdLst>
              <a:gd name="T0" fmla="*/ 0 w 22394"/>
              <a:gd name="T1" fmla="*/ 4633 h 4633"/>
              <a:gd name="T2" fmla="*/ 22394 w 22394"/>
              <a:gd name="T3" fmla="*/ 4633 h 4633"/>
              <a:gd name="T4" fmla="*/ 22394 w 22394"/>
              <a:gd name="T5" fmla="*/ 0 h 4633"/>
              <a:gd name="T6" fmla="*/ 0 w 22394"/>
              <a:gd name="T7" fmla="*/ 0 h 4633"/>
              <a:gd name="T8" fmla="*/ 0 w 22394"/>
              <a:gd name="T9" fmla="*/ 4633 h 4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394" h="4633">
                <a:moveTo>
                  <a:pt x="0" y="4633"/>
                </a:moveTo>
                <a:lnTo>
                  <a:pt x="22394" y="4633"/>
                </a:lnTo>
                <a:lnTo>
                  <a:pt x="22394" y="0"/>
                </a:lnTo>
                <a:lnTo>
                  <a:pt x="0" y="0"/>
                </a:lnTo>
                <a:lnTo>
                  <a:pt x="0" y="4633"/>
                </a:lnTo>
              </a:path>
            </a:pathLst>
          </a:custGeom>
          <a:solidFill>
            <a:srgbClr val="761A19"/>
          </a:solidFill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7" name="Picture 19">
            <a:extLst>
              <a:ext uri="{FF2B5EF4-FFF2-40B4-BE49-F238E27FC236}">
                <a16:creationId xmlns:a16="http://schemas.microsoft.com/office/drawing/2014/main" id="{CD4E24DF-9FF2-B992-1667-8D90A8F267A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27947" y="27323832"/>
            <a:ext cx="10364421" cy="2602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2pPr>
      <a:lvl3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3pPr>
      <a:lvl4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4pPr>
      <a:lvl5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5pPr>
      <a:lvl6pPr marL="4572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6pPr>
      <a:lvl7pPr marL="9144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7pPr>
      <a:lvl8pPr marL="13716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8pPr>
      <a:lvl9pPr marL="18288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9pPr>
    </p:titleStyle>
    <p:bodyStyle>
      <a:lvl1pPr marL="3136900" indent="-3136900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9300">
          <a:solidFill>
            <a:schemeClr val="tx1"/>
          </a:solidFill>
          <a:latin typeface="+mn-lt"/>
          <a:ea typeface="+mn-ea"/>
          <a:cs typeface="+mn-cs"/>
        </a:defRPr>
      </a:lvl1pPr>
      <a:lvl2pPr marL="6792913" indent="-2613025" algn="l" defTabSz="8361363" rtl="0" eaLnBrk="0" fontAlgn="base" hangingPunct="0">
        <a:spcBef>
          <a:spcPct val="20000"/>
        </a:spcBef>
        <a:spcAft>
          <a:spcPct val="0"/>
        </a:spcAft>
        <a:buChar char="–"/>
        <a:defRPr sz="25600">
          <a:solidFill>
            <a:schemeClr val="tx1"/>
          </a:solidFill>
          <a:latin typeface="+mn-lt"/>
        </a:defRPr>
      </a:lvl2pPr>
      <a:lvl3pPr marL="10452100" indent="-2090738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2100">
          <a:solidFill>
            <a:schemeClr val="tx1"/>
          </a:solidFill>
          <a:latin typeface="+mn-lt"/>
        </a:defRPr>
      </a:lvl3pPr>
      <a:lvl4pPr marL="14630400" indent="-2090738" algn="l" defTabSz="8361363" rtl="0" eaLnBrk="0" fontAlgn="base" hangingPunct="0">
        <a:spcBef>
          <a:spcPct val="20000"/>
        </a:spcBef>
        <a:spcAft>
          <a:spcPct val="0"/>
        </a:spcAft>
        <a:buChar char="–"/>
        <a:defRPr sz="18200">
          <a:solidFill>
            <a:schemeClr val="tx1"/>
          </a:solidFill>
          <a:latin typeface="+mn-lt"/>
        </a:defRPr>
      </a:lvl4pPr>
      <a:lvl5pPr marL="18810288" indent="-2089150" algn="l" defTabSz="8361363" rtl="0" eaLnBrk="0" fontAlgn="base" hangingPunct="0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5pPr>
      <a:lvl6pPr marL="192674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6pPr>
      <a:lvl7pPr marL="197246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7pPr>
      <a:lvl8pPr marL="201818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8pPr>
      <a:lvl9pPr marL="206390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537" userDrawn="1">
          <p15:clr>
            <a:srgbClr val="F26B43"/>
          </p15:clr>
        </p15:guide>
        <p15:guide id="2" pos="1348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" descr="Title field"/>
          <p:cNvSpPr txBox="1">
            <a:spLocks noChangeArrowheads="1"/>
          </p:cNvSpPr>
          <p:nvPr/>
        </p:nvSpPr>
        <p:spPr bwMode="auto">
          <a:xfrm>
            <a:off x="1182688" y="769372"/>
            <a:ext cx="30859412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nb-NO" sz="8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Markers of Subclinical Atherosclerosis in Severe Obesity and One Year after Bariatric Surgery </a:t>
            </a:r>
          </a:p>
        </p:txBody>
      </p:sp>
      <p:sp>
        <p:nvSpPr>
          <p:cNvPr id="2053" name="Name and info" descr="Field for name and email"/>
          <p:cNvSpPr txBox="1">
            <a:spLocks noChangeArrowheads="1"/>
          </p:cNvSpPr>
          <p:nvPr/>
        </p:nvSpPr>
        <p:spPr bwMode="auto">
          <a:xfrm>
            <a:off x="35905440" y="2615262"/>
            <a:ext cx="5920633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0000" rIns="18000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nb-NO" altLang="nb-NO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Nina </a:t>
            </a:r>
            <a:r>
              <a:rPr lang="nb-NO" altLang="nb-NO" sz="4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Kovac</a:t>
            </a:r>
            <a:br>
              <a:rPr lang="nb-NO" altLang="nb-NO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altLang="nb-NO" sz="3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University</a:t>
            </a:r>
            <a:r>
              <a:rPr lang="nb-NO" altLang="nb-NO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Bergen</a:t>
            </a:r>
          </a:p>
          <a:p>
            <a:pPr algn="r" eaLnBrk="1" hangingPunct="1"/>
            <a:r>
              <a:rPr lang="nb-NO" altLang="nb-NO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nko013@uib.no</a:t>
            </a:r>
          </a:p>
        </p:txBody>
      </p:sp>
      <p:sp>
        <p:nvSpPr>
          <p:cNvPr id="2055" name="Text box 1" descr="Text field "/>
          <p:cNvSpPr txBox="1">
            <a:spLocks noChangeArrowheads="1"/>
          </p:cNvSpPr>
          <p:nvPr/>
        </p:nvSpPr>
        <p:spPr bwMode="auto">
          <a:xfrm>
            <a:off x="1182688" y="6229350"/>
            <a:ext cx="9969500" cy="9799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360000">
            <a:spAutoFit/>
          </a:bodyPr>
          <a:lstStyle>
            <a:lvl1pPr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nb-NO" sz="4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ABSTRACT</a:t>
            </a:r>
          </a:p>
          <a:p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Aortic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valve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sclerosis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(AVS),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mitral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valve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sclerosis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(MVS), remodeling of major arteries, and increased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pericardial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fat are associated with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subclinical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atherosclerosis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. We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assessed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these markers of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atherosclerosis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in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severely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obese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patients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before and 1 year after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bariatric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surgery.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Eighty-seven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severely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obese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patients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(43 ± 10 years,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preoperative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body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mass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index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[BMI] 41.8 ± 5 kg/m2)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underwent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echocardiography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before and 1 year </a:t>
            </a:r>
            <a:r>
              <a:rPr lang="nb-NO" sz="3400" dirty="0" err="1">
                <a:latin typeface="Dotum" panose="020B0600000101010101" pitchFamily="34" charset="-127"/>
                <a:ea typeface="Dotum" panose="020B0600000101010101" pitchFamily="34" charset="-127"/>
              </a:rPr>
              <a:t>afterRoux</a:t>
            </a:r>
            <a:r>
              <a:rPr lang="nb-NO" sz="3400" dirty="0">
                <a:latin typeface="Dotum" panose="020B0600000101010101" pitchFamily="34" charset="-127"/>
                <a:ea typeface="Dotum" panose="020B0600000101010101" pitchFamily="34" charset="-127"/>
              </a:rPr>
              <a:t>-en-Y 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bypass surgery in the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FatWest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(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Bariatric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Surgery on the West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Coast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of Norway)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study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. We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measured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the end-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diastolic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aortic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wall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thickness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(AWT),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pericardial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fat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thickness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at the right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ventricular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free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wall, and AVS/MVS based on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combined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aortic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leaflet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thickness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and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hyperechoic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valve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lesions. </a:t>
            </a:r>
            <a:endParaRPr lang="nb-NO" sz="3400" dirty="0"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2052" name="Text box 2" descr="Text field "/>
          <p:cNvSpPr txBox="1">
            <a:spLocks noChangeArrowheads="1"/>
          </p:cNvSpPr>
          <p:nvPr/>
        </p:nvSpPr>
        <p:spPr bwMode="auto">
          <a:xfrm>
            <a:off x="11179493" y="6177348"/>
            <a:ext cx="10324147" cy="22591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46800" rIns="36000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b-NO" sz="4400" b="1" dirty="0">
                <a:effectLst/>
                <a:latin typeface="URWPalladioL"/>
              </a:rPr>
              <a:t>Markers of </a:t>
            </a:r>
            <a:r>
              <a:rPr lang="nb-NO" sz="4400" b="1" dirty="0" err="1">
                <a:effectLst/>
                <a:latin typeface="URWPalladioL"/>
              </a:rPr>
              <a:t>Atherosclerosis</a:t>
            </a:r>
            <a:r>
              <a:rPr lang="nb-NO" sz="4400" b="1" dirty="0">
                <a:effectLst/>
                <a:latin typeface="URWPalladioL"/>
              </a:rPr>
              <a:t> 1 Year after </a:t>
            </a:r>
            <a:r>
              <a:rPr lang="nb-NO" sz="4400" b="1" dirty="0" err="1">
                <a:effectLst/>
                <a:latin typeface="URWPalladioL"/>
              </a:rPr>
              <a:t>Bariatric</a:t>
            </a:r>
            <a:r>
              <a:rPr lang="nb-NO" sz="4400" b="1" dirty="0">
                <a:effectLst/>
                <a:latin typeface="URWPalladioL"/>
              </a:rPr>
              <a:t> Surgery </a:t>
            </a:r>
            <a:endParaRPr lang="nb-NO" sz="4400" b="1" dirty="0"/>
          </a:p>
          <a:p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All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echocardiographic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markers of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subclinical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atherosclerosis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decreased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significantly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1 year after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bariatric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surgery, with the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lowest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1-year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prevalence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in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patients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with a postoperative BMI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below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the median of 28.1 kg/m2.</a:t>
            </a:r>
            <a:endParaRPr lang="nb-NO" sz="3400" dirty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endParaRPr lang="nb-NO" sz="3600" dirty="0">
              <a:latin typeface="URWPalladioL"/>
            </a:endParaRPr>
          </a:p>
          <a:p>
            <a:endParaRPr lang="nb-NO" sz="3600" dirty="0">
              <a:latin typeface="URWPalladioL"/>
            </a:endParaRPr>
          </a:p>
          <a:p>
            <a:endParaRPr lang="nb-NO" sz="3600" dirty="0">
              <a:latin typeface="URWPalladioL"/>
            </a:endParaRPr>
          </a:p>
          <a:p>
            <a:endParaRPr lang="nb-NO" sz="3600" dirty="0">
              <a:latin typeface="URWPalladioL"/>
            </a:endParaRPr>
          </a:p>
          <a:p>
            <a:endParaRPr lang="nb-NO" sz="3600" dirty="0">
              <a:latin typeface="URWPalladioL"/>
            </a:endParaRPr>
          </a:p>
          <a:p>
            <a:endParaRPr lang="nb-NO" sz="3600" dirty="0"/>
          </a:p>
          <a:p>
            <a:endParaRPr lang="nb-NO" sz="3600" dirty="0">
              <a:effectLst/>
              <a:latin typeface="PalatinoLinotype,Bold"/>
            </a:endParaRPr>
          </a:p>
          <a:p>
            <a:endParaRPr lang="nb-NO" sz="3600" dirty="0">
              <a:latin typeface="PalatinoLinotype,Bold"/>
            </a:endParaRPr>
          </a:p>
          <a:p>
            <a:endParaRPr lang="nb-NO" sz="3600" dirty="0">
              <a:effectLst/>
              <a:latin typeface="PalatinoLinotype,Bold"/>
            </a:endParaRPr>
          </a:p>
          <a:p>
            <a:endParaRPr lang="nb-NO" sz="3600" dirty="0">
              <a:latin typeface="PalatinoLinotype,Bold"/>
            </a:endParaRPr>
          </a:p>
          <a:p>
            <a:endParaRPr lang="nb-NO" sz="3600" dirty="0">
              <a:effectLst/>
              <a:latin typeface="PalatinoLinotype,Bold"/>
            </a:endParaRPr>
          </a:p>
          <a:p>
            <a:endParaRPr lang="nb-NO" sz="3600" dirty="0">
              <a:effectLst/>
              <a:latin typeface="PalatinoLinotype,Bold"/>
            </a:endParaRPr>
          </a:p>
          <a:p>
            <a:endParaRPr lang="nb-NO" sz="3600" dirty="0">
              <a:latin typeface="PalatinoLinotype,Bold"/>
            </a:endParaRPr>
          </a:p>
          <a:p>
            <a:endParaRPr lang="nb-NO" sz="3600" dirty="0">
              <a:effectLst/>
              <a:latin typeface="PalatinoLinotype,Bold"/>
            </a:endParaRPr>
          </a:p>
          <a:p>
            <a:endParaRPr lang="nb-NO" sz="3600" dirty="0">
              <a:latin typeface="PalatinoLinotype,Bold"/>
            </a:endParaRPr>
          </a:p>
          <a:p>
            <a:endParaRPr lang="nb-NO" sz="3600" dirty="0">
              <a:effectLst/>
              <a:latin typeface="PalatinoLinotype,Bold"/>
            </a:endParaRPr>
          </a:p>
          <a:p>
            <a:endParaRPr lang="nb-NO" sz="3600" dirty="0">
              <a:latin typeface="PalatinoLinotype,Bold"/>
            </a:endParaRPr>
          </a:p>
          <a:p>
            <a:endParaRPr lang="nb-NO" sz="3600" dirty="0">
              <a:effectLst/>
              <a:latin typeface="PalatinoLinotype,Bold"/>
            </a:endParaRPr>
          </a:p>
          <a:p>
            <a:endParaRPr lang="nb-NO" sz="3600" dirty="0">
              <a:latin typeface="PalatinoLinotype,Bold"/>
            </a:endParaRPr>
          </a:p>
          <a:p>
            <a:endParaRPr lang="nb-NO" sz="3600" dirty="0">
              <a:effectLst/>
              <a:latin typeface="PalatinoLinotype,Bold"/>
            </a:endParaRPr>
          </a:p>
          <a:p>
            <a:endParaRPr lang="nb-NO" sz="3600" dirty="0">
              <a:latin typeface="PalatinoLinotype,Bold"/>
            </a:endParaRPr>
          </a:p>
          <a:p>
            <a:endParaRPr lang="nb-NO" sz="3600" dirty="0">
              <a:effectLst/>
              <a:latin typeface="PalatinoLinotype,Bold"/>
            </a:endParaRPr>
          </a:p>
          <a:p>
            <a:endParaRPr lang="nb-NO" sz="3600" b="1" dirty="0">
              <a:effectLst/>
              <a:latin typeface="PalatinoLinotype,Bold"/>
            </a:endParaRPr>
          </a:p>
          <a:p>
            <a:r>
              <a:rPr lang="nb-NO" sz="3400" b="1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Figure</a:t>
            </a:r>
            <a:r>
              <a:rPr lang="nb-NO" sz="3400" b="1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2. </a:t>
            </a:r>
          </a:p>
          <a:p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Pericardial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fat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thickness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and AWT (in mm) in women and men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preoperatively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and 1 year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Diabetic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and hypertensive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patients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, as well as those with higher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preoperative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BMI </a:t>
            </a:r>
            <a:endParaRPr lang="nb-NO" sz="3400" dirty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after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bariatric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surgery. The bars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indicate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the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mean</a:t>
            </a:r>
            <a:r>
              <a:rPr lang="nb-NO" sz="3400" dirty="0"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values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, and the error bars the standard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deviations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.</a:t>
            </a:r>
            <a:r>
              <a:rPr lang="nb-NO" sz="3400" dirty="0">
                <a:latin typeface="Dotum" panose="020B0600000101010101" pitchFamily="34" charset="-127"/>
                <a:ea typeface="Dotum" panose="020B0600000101010101" pitchFamily="34" charset="-127"/>
              </a:rPr>
              <a:t> P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values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of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significance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for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comparison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between men and women at each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study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visit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.</a:t>
            </a:r>
            <a:br>
              <a:rPr lang="nb-NO" sz="3600" dirty="0">
                <a:effectLst/>
                <a:latin typeface="PalatinoLinotype"/>
              </a:rPr>
            </a:br>
            <a:endParaRPr lang="nb-NO" sz="3600" dirty="0"/>
          </a:p>
        </p:txBody>
      </p:sp>
      <p:sp>
        <p:nvSpPr>
          <p:cNvPr id="2061" name="Text Box 4" descr="Text field "/>
          <p:cNvSpPr txBox="1">
            <a:spLocks noChangeArrowheads="1"/>
          </p:cNvSpPr>
          <p:nvPr/>
        </p:nvSpPr>
        <p:spPr bwMode="auto">
          <a:xfrm>
            <a:off x="21451888" y="6229350"/>
            <a:ext cx="10236200" cy="12972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36000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20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nb-NO" sz="4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Discussion</a:t>
            </a:r>
          </a:p>
          <a:p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Subclinical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atherosclerosis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is associated with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left-sided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heart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valve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sclerosis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, increased amount of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pericardial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fat, and remodeling of the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ascending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aorta at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conventional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echocar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-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diography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. The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presence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of these markers of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subclinical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atherosclerosis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signals a high risk of CV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events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. We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demonstrate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in the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current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analysis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that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patients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with severe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obesity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have a large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prevalence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of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valve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sclerosis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for age in addition to a large amount of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pericardial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fat, and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thickened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aortic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root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wall, particularly in men and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diabetic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patients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. This is to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our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best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knowledge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the first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study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to show that large weight loss 1 year after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bariatric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surgery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partially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reverses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these markers of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subclinical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atherosclerosis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,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adding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a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pathophysiological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explanation to the previously observed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reduced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incidence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of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acute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myocardial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infarction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and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coronary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revascularization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procedures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up to 11 years after weight-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reducing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surgery in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retrospective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studies. </a:t>
            </a:r>
            <a:endParaRPr lang="nb-NO" sz="3400" dirty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eaLnBrk="1" hangingPunct="1">
              <a:spcBef>
                <a:spcPts val="2000"/>
              </a:spcBef>
              <a:spcAft>
                <a:spcPts val="1000"/>
              </a:spcAft>
            </a:pPr>
            <a:endParaRPr lang="en-US" altLang="nb-NO" sz="54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63" name="Text Box 5" descr="Text field "/>
          <p:cNvSpPr txBox="1">
            <a:spLocks noChangeArrowheads="1"/>
          </p:cNvSpPr>
          <p:nvPr/>
        </p:nvSpPr>
        <p:spPr bwMode="auto">
          <a:xfrm>
            <a:off x="31696978" y="6310717"/>
            <a:ext cx="10151110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36000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b-NO" sz="4400" b="1" dirty="0" err="1">
                <a:effectLst/>
                <a:latin typeface="URWPalladioL"/>
              </a:rPr>
              <a:t>Conclusions</a:t>
            </a:r>
            <a:r>
              <a:rPr lang="nb-NO" sz="4400" b="1" dirty="0">
                <a:effectLst/>
                <a:latin typeface="URWPalladioL"/>
              </a:rPr>
              <a:t> </a:t>
            </a:r>
          </a:p>
          <a:p>
            <a:endParaRPr lang="nb-NO" sz="3600" dirty="0"/>
          </a:p>
          <a:p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Echocardiographic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markers of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subclinical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atherosclerosis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are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highly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prevalent in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severely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obese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subjects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and decrease 1 year after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bariatric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surgery. The most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pronounced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reverse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remodeling is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achieved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by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younger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patients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that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reach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a 1-year BMI &lt; 28 kg/m2. Women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attain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a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greater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reduction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in the amount of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pericardial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fat than men,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independent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of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traditional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CV risk factors as well as their pre- and postoperative BMI. </a:t>
            </a:r>
            <a:endParaRPr lang="nb-NO" sz="3400" dirty="0"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2064" name="Text Box 6" descr="Text field "/>
          <p:cNvSpPr txBox="1">
            <a:spLocks noChangeArrowheads="1"/>
          </p:cNvSpPr>
          <p:nvPr/>
        </p:nvSpPr>
        <p:spPr bwMode="auto">
          <a:xfrm>
            <a:off x="21404262" y="18566429"/>
            <a:ext cx="10109836" cy="9270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46800" rIns="36000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nb-NO" sz="4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Results</a:t>
            </a:r>
            <a:endParaRPr kumimoji="0" lang="en-US" altLang="nb-NO" sz="40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Tx/>
              <a:buSzTx/>
              <a:buFontTx/>
              <a:buNone/>
              <a:tabLst/>
              <a:defRPr/>
            </a:pP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Postoperatively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,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patients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experienced a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reduction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of 12.9 ± 3.9 kg/m2 in BMI, 0.5 ± 1.9 mm in AWT, 2.6 ± 2.3 mm in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pericardial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fat, and 45%/53% in </a:t>
            </a:r>
            <a:r>
              <a:rPr lang="nb-NO" sz="3400" noProof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AVS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/MVS (</a:t>
            </a:r>
            <a:r>
              <a:rPr lang="nb-NO" sz="3400" i="1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p 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&lt; 0.05). In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multivariate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regression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analyses with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adjustment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for clinical and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hemodynamic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variables, less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pericardial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fat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reduction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was associated with male sex and higher 1-year blood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pressure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and BMI, and less AWT-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reduction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with higher age and 1-year BMI (</a:t>
            </a:r>
            <a:r>
              <a:rPr lang="nb-NO" sz="3400" i="1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p 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&lt; 0.05). Persistent AVS and MVS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were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related to higher 1-year BMI and more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advanced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valve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sclerosis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preoperatively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(</a:t>
            </a:r>
            <a:r>
              <a:rPr lang="nb-NO" sz="3400" i="1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p 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&lt; 0.05).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Conclusions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: Markers of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subclinical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atherosclerosis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decreases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significantly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1 year after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bariatric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surgery, particularly in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younger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patients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that achieve a BMI &lt; 28 kg/m2 .</a:t>
            </a:r>
            <a:endParaRPr kumimoji="0" lang="en-US" altLang="nb-NO" sz="3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Dotum" panose="020B0600000101010101" pitchFamily="34" charset="-127"/>
              <a:ea typeface="Dotum" panose="020B0600000101010101" pitchFamily="34" charset="-127"/>
              <a:cs typeface="Calibri" panose="020F0502020204030204" pitchFamily="34" charset="0"/>
            </a:endParaRP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716BA510-B850-4C44-87D0-60A31A9A5C52}"/>
              </a:ext>
            </a:extLst>
          </p:cNvPr>
          <p:cNvSpPr txBox="1"/>
          <p:nvPr/>
        </p:nvSpPr>
        <p:spPr>
          <a:xfrm>
            <a:off x="1200945" y="3611859"/>
            <a:ext cx="245745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b="1" dirty="0">
                <a:solidFill>
                  <a:schemeClr val="bg1"/>
                </a:solidFill>
                <a:effectLst/>
                <a:latin typeface="URWPalladioL"/>
              </a:rPr>
              <a:t>Nina </a:t>
            </a:r>
            <a:r>
              <a:rPr lang="nb-NO" sz="4400" b="1" dirty="0" err="1">
                <a:solidFill>
                  <a:schemeClr val="bg1"/>
                </a:solidFill>
                <a:effectLst/>
                <a:latin typeface="URWPalladioL"/>
              </a:rPr>
              <a:t>Kovac</a:t>
            </a:r>
            <a:r>
              <a:rPr lang="nb-NO" sz="4400" b="1" dirty="0">
                <a:solidFill>
                  <a:schemeClr val="bg1"/>
                </a:solidFill>
                <a:effectLst/>
                <a:latin typeface="URWPalladioL"/>
              </a:rPr>
              <a:t> 1, Lisa M. D. Grymyr 1,2, Eva </a:t>
            </a:r>
            <a:r>
              <a:rPr lang="nb-NO" sz="4400" b="1" dirty="0" err="1">
                <a:solidFill>
                  <a:schemeClr val="bg1"/>
                </a:solidFill>
                <a:effectLst/>
                <a:latin typeface="URWPalladioL"/>
              </a:rPr>
              <a:t>Gerdts</a:t>
            </a:r>
            <a:r>
              <a:rPr lang="nb-NO" sz="4400" b="1" dirty="0">
                <a:solidFill>
                  <a:schemeClr val="bg1"/>
                </a:solidFill>
                <a:effectLst/>
                <a:latin typeface="URWPalladioL"/>
              </a:rPr>
              <a:t> 1, </a:t>
            </a:r>
            <a:r>
              <a:rPr lang="nb-NO" sz="4400" b="1" dirty="0" err="1">
                <a:solidFill>
                  <a:schemeClr val="bg1"/>
                </a:solidFill>
                <a:effectLst/>
                <a:latin typeface="URWPalladioL"/>
              </a:rPr>
              <a:t>Saied</a:t>
            </a:r>
            <a:r>
              <a:rPr lang="nb-NO" sz="4400" b="1" dirty="0">
                <a:solidFill>
                  <a:schemeClr val="bg1"/>
                </a:solidFill>
                <a:effectLst/>
                <a:latin typeface="URWPalladioL"/>
              </a:rPr>
              <a:t> </a:t>
            </a:r>
            <a:r>
              <a:rPr lang="nb-NO" sz="4400" b="1" dirty="0" err="1">
                <a:solidFill>
                  <a:schemeClr val="bg1"/>
                </a:solidFill>
                <a:effectLst/>
                <a:latin typeface="URWPalladioL"/>
              </a:rPr>
              <a:t>Nadirpour</a:t>
            </a:r>
            <a:r>
              <a:rPr lang="nb-NO" sz="4400" b="1" dirty="0">
                <a:solidFill>
                  <a:schemeClr val="bg1"/>
                </a:solidFill>
                <a:effectLst/>
                <a:latin typeface="URWPalladioL"/>
              </a:rPr>
              <a:t> 3, Bjørn G. Nedrebø 1,3, Johannes J. </a:t>
            </a:r>
            <a:r>
              <a:rPr lang="nb-NO" sz="4400" b="1" dirty="0" err="1">
                <a:solidFill>
                  <a:schemeClr val="bg1"/>
                </a:solidFill>
                <a:effectLst/>
                <a:latin typeface="URWPalladioL"/>
              </a:rPr>
              <a:t>Hjertaas</a:t>
            </a:r>
            <a:r>
              <a:rPr lang="nb-NO" sz="4400" b="1" dirty="0">
                <a:solidFill>
                  <a:schemeClr val="bg1"/>
                </a:solidFill>
                <a:effectLst/>
                <a:latin typeface="URWPalladioL"/>
              </a:rPr>
              <a:t> 3, Knut Matre 1 and Dana </a:t>
            </a:r>
            <a:r>
              <a:rPr lang="nb-NO" sz="4400" b="1" dirty="0" err="1">
                <a:solidFill>
                  <a:schemeClr val="bg1"/>
                </a:solidFill>
                <a:effectLst/>
                <a:latin typeface="URWPalladioL"/>
              </a:rPr>
              <a:t>Cramariuc</a:t>
            </a:r>
            <a:r>
              <a:rPr lang="nb-NO" sz="4400" b="1" dirty="0">
                <a:solidFill>
                  <a:schemeClr val="bg1"/>
                </a:solidFill>
                <a:effectLst/>
                <a:latin typeface="URWPalladioL"/>
              </a:rPr>
              <a:t> 1,2,* </a:t>
            </a:r>
            <a:endParaRPr lang="nb-NO" sz="4400" dirty="0">
              <a:solidFill>
                <a:schemeClr val="bg1"/>
              </a:solidFill>
            </a:endParaRPr>
          </a:p>
          <a:p>
            <a:endParaRPr lang="nb-NO" sz="5400" dirty="0"/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152887E3-BDD4-4A4A-81EF-F48E3B179B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61724" y="13279337"/>
            <a:ext cx="10692925" cy="7774994"/>
          </a:xfrm>
          <a:prstGeom prst="rect">
            <a:avLst/>
          </a:prstGeom>
        </p:spPr>
      </p:pic>
      <p:pic>
        <p:nvPicPr>
          <p:cNvPr id="4" name="Bilde 3">
            <a:extLst>
              <a:ext uri="{FF2B5EF4-FFF2-40B4-BE49-F238E27FC236}">
                <a16:creationId xmlns:a16="http://schemas.microsoft.com/office/drawing/2014/main" id="{EB0C85F4-B758-B64C-A5BD-86751B4D34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2184" y="10444569"/>
            <a:ext cx="9137389" cy="6117569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83B4D3B6-074C-9A4A-B083-68E3C2E8B3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52184" y="16752277"/>
            <a:ext cx="9137389" cy="5809797"/>
          </a:xfrm>
          <a:prstGeom prst="rect">
            <a:avLst/>
          </a:prstGeom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AFF9353C-2A29-F34E-914A-EE954CBE09B4}"/>
              </a:ext>
            </a:extLst>
          </p:cNvPr>
          <p:cNvSpPr txBox="1"/>
          <p:nvPr/>
        </p:nvSpPr>
        <p:spPr>
          <a:xfrm>
            <a:off x="31832698" y="21804192"/>
            <a:ext cx="9906169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400" b="1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Figure</a:t>
            </a:r>
            <a:r>
              <a:rPr lang="nb-NO" sz="3400" b="1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1.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Prevalence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of AVS and MVS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preoperatively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and 1 year after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bariatric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surgery. </a:t>
            </a:r>
            <a:r>
              <a:rPr lang="nb-NO" sz="3400" i="1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p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values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of </a:t>
            </a:r>
            <a:endParaRPr lang="nb-NO" sz="3400" dirty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significance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for </a:t>
            </a:r>
            <a:r>
              <a:rPr lang="nb-NO" sz="3400" dirty="0" err="1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reduction</a:t>
            </a:r>
            <a:r>
              <a:rPr lang="nb-NO" sz="3400" dirty="0">
                <a:effectLst/>
                <a:latin typeface="Dotum" panose="020B0600000101010101" pitchFamily="34" charset="-127"/>
                <a:ea typeface="Dotum" panose="020B0600000101010101" pitchFamily="34" charset="-127"/>
              </a:rPr>
              <a:t> in AVS and MVS after surgery, respectively. </a:t>
            </a:r>
            <a:endParaRPr lang="nb-NO" sz="3400" dirty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endParaRPr lang="en-US" dirty="0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939182BB-8B42-BB4C-ADAC-67BF7C1C9EB2}"/>
              </a:ext>
            </a:extLst>
          </p:cNvPr>
          <p:cNvSpPr txBox="1"/>
          <p:nvPr/>
        </p:nvSpPr>
        <p:spPr>
          <a:xfrm>
            <a:off x="1200945" y="17095321"/>
            <a:ext cx="9137389" cy="10679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Study Population </a:t>
            </a:r>
          </a:p>
          <a:p>
            <a:r>
              <a:rPr lang="en-US" sz="3400" dirty="0">
                <a:latin typeface="Dotum" panose="020B0600000101010101" pitchFamily="34" charset="-127"/>
                <a:ea typeface="Dotum" panose="020B0600000101010101" pitchFamily="34" charset="-127"/>
              </a:rPr>
              <a:t>The </a:t>
            </a:r>
            <a:r>
              <a:rPr lang="en-US" sz="3400" dirty="0" err="1">
                <a:latin typeface="Dotum" panose="020B0600000101010101" pitchFamily="34" charset="-127"/>
                <a:ea typeface="Dotum" panose="020B0600000101010101" pitchFamily="34" charset="-127"/>
              </a:rPr>
              <a:t>FatWest</a:t>
            </a:r>
            <a:r>
              <a:rPr lang="en-US" sz="3400" dirty="0">
                <a:latin typeface="Dotum" panose="020B0600000101010101" pitchFamily="34" charset="-127"/>
                <a:ea typeface="Dotum" panose="020B0600000101010101" pitchFamily="34" charset="-127"/>
              </a:rPr>
              <a:t> (Bariatric Surgery on the West Coast of Norway) study recruited patients with severe obesity living on the West Coast of Norway and referred for a Roux-en-Y gastric bypass. Of these patients with a standard indication for bariatric surgery according to national guidelines, 123 were examined clinically by echocardiography and blood samples at study baseline (2–3 months before surgery) and 6 months, 1, 2 and 5 years postoperatively. From the baseline cohort, 95 patients presented at the 1-year postoperative visit. In these, echocardiographic assessment of markers of atherosclerosis at 1 year was not possible in eight patients (not measurable aortic wall thickness and/or AVS) resulting in a final population size of 87 patients.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UiB-Farger-2015-matt">
      <a:dk1>
        <a:sysClr val="windowText" lastClr="000000"/>
      </a:dk1>
      <a:lt1>
        <a:srgbClr val="FFFFFF"/>
      </a:lt1>
      <a:dk2>
        <a:srgbClr val="847268"/>
      </a:dk2>
      <a:lt2>
        <a:srgbClr val="D0CAC2"/>
      </a:lt2>
      <a:accent1>
        <a:srgbClr val="DB3F3D"/>
      </a:accent1>
      <a:accent2>
        <a:srgbClr val="1A2640"/>
      </a:accent2>
      <a:accent3>
        <a:srgbClr val="CDAB3F"/>
      </a:accent3>
      <a:accent4>
        <a:srgbClr val="4EA0B7"/>
      </a:accent4>
      <a:accent5>
        <a:srgbClr val="789A5B"/>
      </a:accent5>
      <a:accent6>
        <a:srgbClr val="705686"/>
      </a:accent6>
      <a:hlink>
        <a:srgbClr val="009FEE"/>
      </a:hlink>
      <a:folHlink>
        <a:srgbClr val="522D89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4297</TotalTime>
  <Words>821</Words>
  <Application>Microsoft Macintosh PowerPoint</Application>
  <PresentationFormat>Egendefinert</PresentationFormat>
  <Paragraphs>46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Dotum</vt:lpstr>
      <vt:lpstr>Arial</vt:lpstr>
      <vt:lpstr>Calibri</vt:lpstr>
      <vt:lpstr>PalatinoLinotype</vt:lpstr>
      <vt:lpstr>PalatinoLinotype,Bold</vt:lpstr>
      <vt:lpstr>URWPalladioL</vt:lpstr>
      <vt:lpstr>Standard utforming</vt:lpstr>
      <vt:lpstr>PowerPoint-presentasjon</vt:lpstr>
    </vt:vector>
  </TitlesOfParts>
  <Company>IT-avd, 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Helge Grønhaug</dc:creator>
  <cp:lastModifiedBy>Nina Kovac</cp:lastModifiedBy>
  <cp:revision>157</cp:revision>
  <cp:lastPrinted>2016-05-27T08:05:21Z</cp:lastPrinted>
  <dcterms:created xsi:type="dcterms:W3CDTF">2006-11-02T13:18:58Z</dcterms:created>
  <dcterms:modified xsi:type="dcterms:W3CDTF">2023-11-15T12:31:46Z</dcterms:modified>
</cp:coreProperties>
</file>