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191"/>
    <a:srgbClr val="FFAA79"/>
    <a:srgbClr val="7E0000"/>
    <a:srgbClr val="FEF9F1"/>
    <a:srgbClr val="EA7070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174EA-BA13-44F9-BA20-5C0639E51156}" v="5728" dt="2023-10-09T14:12:10.095"/>
    <p1510:client id="{7236F409-2009-4712-8311-767AF9D2EC86}" v="3056" dt="2023-10-09T13:56:05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iddels stil 4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iddels stil 4 –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iddels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Temastil 2 – uthevin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0140" autoAdjust="0"/>
  </p:normalViewPr>
  <p:slideViewPr>
    <p:cSldViewPr snapToGrid="0">
      <p:cViewPr varScale="1">
        <p:scale>
          <a:sx n="22" d="100"/>
          <a:sy n="22" d="100"/>
        </p:scale>
        <p:origin x="2592" y="336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09.10.2023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du007@uib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 ICE </a:t>
            </a:r>
            <a:r>
              <a:rPr lang="nb-NO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PEACE &amp; LOVE – </a:t>
            </a:r>
            <a:r>
              <a:rPr lang="nb-NO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litteraturstudie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2939355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5720" rIns="91440" bIns="45720" anchor="t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Denne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oppgaven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undersøkte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behandlingsprinsippet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PRICE, og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fant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fordelaktige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effekter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av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beskyttelse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kompresjon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tidlig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og gradvis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belastning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akutte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ankelligamentskader. mot elevasjon. Det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ble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funnet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signifikant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grunnlag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bruken av is, og ingen </a:t>
            </a:r>
            <a:r>
              <a:rPr lang="nb-NO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artikler</a:t>
            </a:r>
            <a:r>
              <a:rPr lang="en-US" sz="4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verken for eller mot </a:t>
            </a:r>
            <a:r>
              <a:rPr lang="en-US" sz="4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elevasjon</a:t>
            </a:r>
            <a:r>
              <a:rPr lang="en-US" sz="46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nb-NO" sz="4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nb-NO" sz="4600" b="1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6895088" y="1320041"/>
            <a:ext cx="591343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tIns="45720" rIns="180000" bIns="45720" anchor="t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Karina  Dunseth og </a:t>
            </a:r>
            <a:endParaRPr lang="nb-NO" dirty="0">
              <a:solidFill>
                <a:schemeClr val="bg1"/>
              </a:solidFill>
              <a:ea typeface="Calibri"/>
              <a:cs typeface="Arial" charset="0"/>
            </a:endParaRPr>
          </a:p>
          <a:p>
            <a:r>
              <a:rPr lang="nb-NO" altLang="nb-NO" sz="4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Susanne  Jensen</a:t>
            </a:r>
            <a:br>
              <a:rPr lang="nb-NO" altLang="nb-NO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b-NO" sz="36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University</a:t>
            </a:r>
            <a:r>
              <a:rPr lang="nb-NO" altLang="nb-NO" sz="36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nb-NO" sz="36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of</a:t>
            </a:r>
            <a:r>
              <a:rPr lang="nb-NO" altLang="nb-NO" sz="36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Bergen</a:t>
            </a:r>
            <a:endParaRPr lang="nb-NO" dirty="0">
              <a:solidFill>
                <a:schemeClr val="bg1"/>
              </a:solidFill>
              <a:cs typeface="Arial"/>
            </a:endParaRPr>
          </a:p>
          <a:p>
            <a:pPr eaLnBrk="1" hangingPunct="1"/>
            <a:r>
              <a:rPr lang="nb-NO" altLang="nb-NO" sz="3600" dirty="0">
                <a:solidFill>
                  <a:schemeClr val="bg1"/>
                </a:solidFill>
                <a:latin typeface="Calibr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kdu007@uib.no</a:t>
            </a:r>
            <a:r>
              <a:rPr lang="nb-NO" altLang="nb-NO" sz="36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 og</a:t>
            </a:r>
          </a:p>
          <a:p>
            <a:r>
              <a:rPr lang="nb-NO" altLang="nb-NO" sz="3600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 sje019@uib.no</a:t>
            </a:r>
            <a:endParaRPr lang="nb-NO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654233"/>
            <a:ext cx="11761050" cy="182788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45720" rIns="360000" bIns="45720" anchor="t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sz="4000" b="1" dirty="0">
                <a:latin typeface="Calibri"/>
                <a:ea typeface="Calibri"/>
                <a:cs typeface="Calibri"/>
              </a:rPr>
              <a:t>Bakgrunn: </a:t>
            </a:r>
            <a:r>
              <a:rPr lang="nb-NO" sz="4000" dirty="0">
                <a:latin typeface="Calibri"/>
                <a:ea typeface="Calibri"/>
                <a:cs typeface="Calibri"/>
              </a:rPr>
              <a:t> </a:t>
            </a:r>
            <a:endParaRPr lang="nb-NO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Ankelligamentskade er en svært vanlig skade, spesielt blant idrettsaktive. Akronymet </a:t>
            </a:r>
            <a:r>
              <a:rPr lang="nb-NO" sz="4000" i="1" dirty="0">
                <a:effectLst/>
                <a:latin typeface="Calibri"/>
                <a:ea typeface="Calibri"/>
                <a:cs typeface="Calibri"/>
              </a:rPr>
              <a:t>PRICE 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(</a:t>
            </a:r>
            <a:r>
              <a:rPr lang="nb-NO" sz="4000" dirty="0">
                <a:latin typeface="Calibri"/>
                <a:ea typeface="Calibri"/>
                <a:cs typeface="Calibri"/>
              </a:rPr>
              <a:t>Protection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nb-NO" sz="4000" dirty="0">
                <a:latin typeface="Calibri"/>
                <a:ea typeface="Calibri"/>
                <a:cs typeface="Calibri"/>
              </a:rPr>
              <a:t>Rest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nb-NO" sz="4000" dirty="0">
                <a:latin typeface="Calibri"/>
                <a:ea typeface="Calibri"/>
                <a:cs typeface="Calibri"/>
              </a:rPr>
              <a:t>Ice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nb-NO" sz="4000" dirty="0">
                <a:latin typeface="Calibri"/>
                <a:ea typeface="Calibri"/>
                <a:cs typeface="Calibri"/>
              </a:rPr>
              <a:t>Compression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nb-NO" sz="4000" dirty="0">
                <a:latin typeface="Calibri"/>
                <a:ea typeface="Calibri"/>
                <a:cs typeface="Calibri"/>
              </a:rPr>
              <a:t>Elevation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) brukes som </a:t>
            </a:r>
            <a:r>
              <a:rPr lang="nb-NO" sz="4000" dirty="0">
                <a:latin typeface="Calibri"/>
                <a:ea typeface="Calibri"/>
                <a:cs typeface="Calibri"/>
              </a:rPr>
              <a:t>akuttbehandling 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av slike skader. Bruken av akronymet er svært utbredt og inkluderes i en rekke retningslinjer, men i nyere tid har flere stilt seg skeptisk til om </a:t>
            </a:r>
            <a:r>
              <a:rPr lang="nb-NO" sz="4000" i="1" dirty="0">
                <a:effectLst/>
                <a:latin typeface="Calibri"/>
                <a:ea typeface="Calibri"/>
                <a:cs typeface="Calibri"/>
              </a:rPr>
              <a:t>PRICE 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representerer den beste behandlingen. Det har i den forbindelse blitt foreslått nyere akronymer som </a:t>
            </a:r>
            <a:r>
              <a:rPr lang="nb-NO" sz="4000" i="1" dirty="0">
                <a:effectLst/>
                <a:latin typeface="Calibri"/>
                <a:ea typeface="Calibri"/>
                <a:cs typeface="Calibri"/>
              </a:rPr>
              <a:t>POLICE 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(Protection, Optimal </a:t>
            </a:r>
            <a:r>
              <a:rPr lang="en-US" sz="4000" dirty="0">
                <a:effectLst/>
                <a:latin typeface="Calibri"/>
                <a:ea typeface="Calibri"/>
                <a:cs typeface="Calibri"/>
              </a:rPr>
              <a:t>Load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, Ice, Compression, Elevation)</a:t>
            </a:r>
            <a:r>
              <a:rPr lang="nb-NO" sz="4000" dirty="0">
                <a:latin typeface="Calibri"/>
                <a:ea typeface="Calibri"/>
                <a:cs typeface="Calibri"/>
              </a:rPr>
              <a:t> og </a:t>
            </a:r>
            <a:r>
              <a:rPr lang="nb-NO" sz="4000" i="1" dirty="0">
                <a:latin typeface="Calibri"/>
                <a:ea typeface="Calibri"/>
                <a:cs typeface="Calibri"/>
              </a:rPr>
              <a:t>PEACE &amp; LOVE </a:t>
            </a:r>
            <a:r>
              <a:rPr lang="nb-NO" sz="4000" dirty="0">
                <a:latin typeface="Calibri"/>
                <a:ea typeface="Calibri"/>
                <a:cs typeface="Calibri"/>
              </a:rPr>
              <a:t>(Protection, Elevation, </a:t>
            </a:r>
            <a:r>
              <a:rPr lang="en-US" sz="4000" dirty="0">
                <a:latin typeface="Calibri"/>
                <a:ea typeface="Calibri"/>
                <a:cs typeface="Calibri"/>
              </a:rPr>
              <a:t>Avoid</a:t>
            </a:r>
            <a:r>
              <a:rPr lang="nb-NO" sz="4000" dirty="0">
                <a:latin typeface="Calibri"/>
                <a:ea typeface="Calibri"/>
                <a:cs typeface="Calibri"/>
              </a:rPr>
              <a:t> </a:t>
            </a:r>
            <a:r>
              <a:rPr lang="en-US" sz="4000" dirty="0">
                <a:latin typeface="Calibri"/>
                <a:ea typeface="Calibri"/>
                <a:cs typeface="Calibri"/>
              </a:rPr>
              <a:t>anti-inflammatories</a:t>
            </a:r>
            <a:r>
              <a:rPr lang="nb-NO" sz="4000" dirty="0">
                <a:latin typeface="Calibri"/>
                <a:ea typeface="Calibri"/>
                <a:cs typeface="Calibri"/>
              </a:rPr>
              <a:t> Compression, </a:t>
            </a:r>
            <a:r>
              <a:rPr lang="en-US" sz="4000" dirty="0">
                <a:latin typeface="Calibri"/>
                <a:ea typeface="Calibri"/>
                <a:cs typeface="Calibri"/>
              </a:rPr>
              <a:t>Education</a:t>
            </a:r>
            <a:r>
              <a:rPr lang="nb-NO" sz="4000" dirty="0">
                <a:latin typeface="Calibri"/>
                <a:ea typeface="Calibri"/>
                <a:cs typeface="Calibri"/>
              </a:rPr>
              <a:t>, </a:t>
            </a:r>
            <a:r>
              <a:rPr lang="en-US" sz="4000" dirty="0">
                <a:latin typeface="Calibri"/>
                <a:ea typeface="Calibri"/>
                <a:cs typeface="Calibri"/>
              </a:rPr>
              <a:t>Load</a:t>
            </a:r>
            <a:r>
              <a:rPr lang="nb-NO" sz="4000" dirty="0">
                <a:latin typeface="Calibri"/>
                <a:ea typeface="Calibri"/>
                <a:cs typeface="Calibri"/>
              </a:rPr>
              <a:t>, </a:t>
            </a:r>
            <a:r>
              <a:rPr lang="en-US" sz="4000" dirty="0">
                <a:latin typeface="Calibri"/>
                <a:ea typeface="Calibri"/>
                <a:cs typeface="Calibri"/>
              </a:rPr>
              <a:t>Optimism</a:t>
            </a:r>
            <a:r>
              <a:rPr lang="nb-NO" sz="4000" dirty="0">
                <a:latin typeface="Calibri"/>
                <a:ea typeface="Calibri"/>
                <a:cs typeface="Calibri"/>
              </a:rPr>
              <a:t>, </a:t>
            </a:r>
            <a:r>
              <a:rPr lang="en-US" sz="4000" dirty="0" err="1">
                <a:latin typeface="Calibri"/>
                <a:ea typeface="Calibri"/>
                <a:cs typeface="Calibri"/>
              </a:rPr>
              <a:t>Vascularisation</a:t>
            </a:r>
            <a:r>
              <a:rPr lang="nb-NO" sz="4000" dirty="0">
                <a:latin typeface="Calibri"/>
                <a:ea typeface="Calibri"/>
                <a:cs typeface="Calibri"/>
              </a:rPr>
              <a:t>, </a:t>
            </a:r>
            <a:r>
              <a:rPr lang="en-US" sz="4000" dirty="0">
                <a:latin typeface="Calibri"/>
                <a:ea typeface="Calibri"/>
                <a:cs typeface="Calibri"/>
              </a:rPr>
              <a:t>exercise</a:t>
            </a:r>
            <a:r>
              <a:rPr lang="nb-NO" sz="4000" dirty="0">
                <a:latin typeface="Calibri"/>
                <a:ea typeface="Calibri"/>
                <a:cs typeface="Calibri"/>
              </a:rPr>
              <a:t>). For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 å undersøke kunnskapsgrunnlaget bak intervensjonene i </a:t>
            </a:r>
            <a:r>
              <a:rPr lang="nb-NO" sz="4000" i="1" dirty="0">
                <a:effectLst/>
                <a:latin typeface="Calibri"/>
                <a:ea typeface="Calibri"/>
                <a:cs typeface="Calibri"/>
              </a:rPr>
              <a:t>PRICE 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og effektene av dem, gjennomførte </a:t>
            </a:r>
            <a:r>
              <a:rPr lang="nb-NO" sz="4000" dirty="0">
                <a:latin typeface="Calibri"/>
                <a:ea typeface="Calibri"/>
                <a:cs typeface="Calibri"/>
              </a:rPr>
              <a:t>vi et</a:t>
            </a:r>
            <a:r>
              <a:rPr lang="nb-NO" sz="4000" dirty="0">
                <a:effectLst/>
                <a:latin typeface="Calibri"/>
                <a:ea typeface="Calibri"/>
                <a:cs typeface="Calibri"/>
              </a:rPr>
              <a:t> litteratursøk for de respektive intervensjonene.</a:t>
            </a:r>
            <a:r>
              <a:rPr lang="nb-NO" sz="4000" dirty="0">
                <a:latin typeface="Calibri"/>
                <a:ea typeface="Calibri"/>
                <a:cs typeface="Calibri"/>
              </a:rPr>
              <a:t> </a:t>
            </a:r>
          </a:p>
          <a:p>
            <a:pPr>
              <a:lnSpc>
                <a:spcPct val="150000"/>
              </a:lnSpc>
            </a:pPr>
            <a:endParaRPr lang="nb-NO" sz="4000" dirty="0">
              <a:latin typeface="Calibri"/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nb-NO" sz="40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nb-NO" sz="4000" dirty="0">
              <a:latin typeface="Calibri"/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nb-NO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4209939" y="6654233"/>
            <a:ext cx="11909647" cy="1292353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45720" rIns="360000" bIns="45720" anchor="t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nb-NO" sz="4000" b="1" dirty="0">
                <a:latin typeface="Calibri"/>
                <a:ea typeface="Calibri"/>
                <a:cs typeface="Arial"/>
              </a:rPr>
              <a:t>Metode og resultater:</a:t>
            </a:r>
            <a:endParaRPr lang="en-US" sz="4000" dirty="0">
              <a:latin typeface="Calibri"/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nb-NO" sz="4000" dirty="0">
                <a:latin typeface="Calibri"/>
                <a:ea typeface="Calibri"/>
                <a:cs typeface="Arial"/>
              </a:rPr>
              <a:t>Litteratursøket ble gjennomført i databasene Cochrane og PubMed for randomiserte studier og systematiske oversiktsartikler. Fastsatte inklusjons- og eksklusjonskriterier ble satt ut fra alle kjønn i aldersgruppen 12-65 år. Artiklene måtte undersøke minst en av intervensjonene i </a:t>
            </a:r>
            <a:r>
              <a:rPr lang="nb-NO" sz="4000" i="1" dirty="0">
                <a:latin typeface="Calibri"/>
                <a:ea typeface="Calibri"/>
                <a:cs typeface="Arial"/>
              </a:rPr>
              <a:t>PRICE</a:t>
            </a:r>
            <a:r>
              <a:rPr lang="nb-NO" sz="4000" dirty="0">
                <a:latin typeface="Calibri"/>
                <a:ea typeface="Calibri"/>
                <a:cs typeface="Arial"/>
              </a:rPr>
              <a:t>-akronymet, og samtidig se på minst et av utfallene smerte, hevelse, ankelfunksjon eller antall dager før retur til sport/arbeid etter skaden. Artiklene ble kvalitetsvurdert ved hjelp av verktøyet «CASP-sjekklister». Etter søk og utvelgelse av materiale endte vi opp med 16 artikler, derav fire systematiske oversiktsartikler og tolv randomiserte studier.</a:t>
            </a:r>
            <a:endParaRPr lang="en-US" sz="4000" dirty="0">
              <a:latin typeface="Calibri"/>
              <a:ea typeface="Calibri"/>
              <a:cs typeface="Calibri"/>
            </a:endParaRPr>
          </a:p>
        </p:txBody>
      </p:sp>
      <p:sp>
        <p:nvSpPr>
          <p:cNvPr id="2059" name="Text Box 3" descr="Text field "/>
          <p:cNvSpPr txBox="1">
            <a:spLocks noChangeArrowheads="1"/>
          </p:cNvSpPr>
          <p:nvPr/>
        </p:nvSpPr>
        <p:spPr bwMode="auto">
          <a:xfrm>
            <a:off x="27643338" y="18252204"/>
            <a:ext cx="14201891" cy="830688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45720" rIns="360000" bIns="45720" anchor="t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Studiene som ble undersøkt varierte i kvalitet, og presenterte ulike signifikante resultater. Siden effekt av tidlig og gradvis belastning er godt dokumentert, gir våre funn holdepunkter for at nyere akronymer som for eksempel </a:t>
            </a:r>
            <a:r>
              <a:rPr lang="nb-NO" sz="4000" i="1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POLICE </a:t>
            </a: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og </a:t>
            </a:r>
            <a:r>
              <a:rPr lang="nb-NO" sz="4000" i="1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PEACE &amp; LOVE</a:t>
            </a: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er mer dekkende enn </a:t>
            </a:r>
            <a:r>
              <a:rPr lang="nb-NO" sz="4000" i="1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PRICE</a:t>
            </a: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 For å finne </a:t>
            </a:r>
            <a:r>
              <a:rPr lang="nb-NO" sz="4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ut av hva som er den beste akuttbehandlingen av ankelligamentskader</a:t>
            </a: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, trengs det flere studier som ser på beskyttelse og elevasjon, gjennomføring av tidlig og gradvis belastning, i tillegg til</a:t>
            </a:r>
            <a:r>
              <a:rPr lang="nb-NO" sz="4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andre behandlingsmodalitetter som ikke er inkludert i </a:t>
            </a:r>
            <a:r>
              <a:rPr lang="nb-NO" sz="4000" i="1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PRICE</a:t>
            </a: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endParaRPr lang="nb-NO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0698354" y="27463995"/>
            <a:ext cx="11146875" cy="32316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000" b="1" i="0" strike="noStrike" kern="1200" cap="none" spc="0" normalizeH="0" baseline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Anerkjennelser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Tusen</a:t>
            </a:r>
            <a:r>
              <a:rPr kumimoji="0" lang="en-GB" altLang="nb-NO" sz="40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4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takk</a:t>
            </a:r>
            <a:r>
              <a:rPr kumimoji="0" lang="en-GB" altLang="nb-NO" sz="40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4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lang="en-GB" altLang="nb-NO" sz="4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4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veiledere</a:t>
            </a:r>
            <a:r>
              <a:rPr kumimoji="0" lang="en-GB" altLang="nb-NO" sz="40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god </a:t>
            </a:r>
            <a:r>
              <a:rPr kumimoji="0" lang="en-GB" altLang="nb-NO" sz="4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hjelp</a:t>
            </a:r>
            <a:r>
              <a:rPr kumimoji="0" lang="en-GB" altLang="nb-NO" sz="40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Eirik</a:t>
            </a:r>
            <a:r>
              <a:rPr kumimoji="0" lang="en-GB" altLang="nb-NO" sz="40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40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Vikane</a:t>
            </a:r>
            <a:r>
              <a:rPr lang="en-GB" altLang="nb-NO" sz="4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nb-NO" sz="40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førsteamanuensis</a:t>
            </a:r>
            <a:r>
              <a:rPr lang="en-GB" altLang="nb-NO" sz="4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MD, PhD og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Tonje </a:t>
            </a:r>
            <a:r>
              <a:rPr lang="nb-NO" sz="4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Wåle</a:t>
            </a:r>
            <a:r>
              <a:rPr lang="nb-NO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Flørenes</a:t>
            </a:r>
            <a:r>
              <a:rPr lang="nb-NO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førsteamanuensis, MD, </a:t>
            </a:r>
            <a:r>
              <a:rPr lang="nb-NO" sz="4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PhD</a:t>
            </a:r>
            <a:r>
              <a:rPr lang="en-GB" altLang="nb-NO" sz="4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GB" altLang="nb-NO" sz="40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nb-NO" sz="22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nb-NO" sz="2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DE85AFED-6EE9-1AFE-DC21-0201A878A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87276"/>
              </p:ext>
            </p:extLst>
          </p:nvPr>
        </p:nvGraphicFramePr>
        <p:xfrm>
          <a:off x="27440746" y="6654233"/>
          <a:ext cx="13362594" cy="11286831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3459353">
                  <a:extLst>
                    <a:ext uri="{9D8B030D-6E8A-4147-A177-3AD203B41FA5}">
                      <a16:colId xmlns:a16="http://schemas.microsoft.com/office/drawing/2014/main" val="1319092120"/>
                    </a:ext>
                  </a:extLst>
                </a:gridCol>
                <a:gridCol w="9903241">
                  <a:extLst>
                    <a:ext uri="{9D8B030D-6E8A-4147-A177-3AD203B41FA5}">
                      <a16:colId xmlns:a16="http://schemas.microsoft.com/office/drawing/2014/main" val="1703488411"/>
                    </a:ext>
                  </a:extLst>
                </a:gridCol>
              </a:tblGrid>
              <a:tr h="1646312">
                <a:tc>
                  <a:txBody>
                    <a:bodyPr/>
                    <a:lstStyle/>
                    <a:p>
                      <a:pPr marL="274320" indent="-274320" algn="l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800" b="1" ker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Protection</a:t>
                      </a:r>
                      <a:endParaRPr lang="nb-NO" sz="4800" b="1" kern="0" err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000" b="0" ker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Det var støtte for bruken av beskyttelse, men kunnskapsgrunnlag var begrenset.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596423"/>
                  </a:ext>
                </a:extLst>
              </a:tr>
              <a:tr h="3056296">
                <a:tc>
                  <a:txBody>
                    <a:bodyPr/>
                    <a:lstStyle/>
                    <a:p>
                      <a:pPr marL="274320" indent="-274320" algn="l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800" ker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Rest</a:t>
                      </a:r>
                      <a:endParaRPr lang="nb-NO" sz="4800" b="1" ker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000" b="0" i="0" u="none" strike="noStrike" kern="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Artiklene viste at å hvile foten øyeblikkelig etter skaden var gunstig, men at det var fordelaktig med gradvis mobilisering tidlig i forløpet (oppstart innen den første uken).</a:t>
                      </a:r>
                      <a:endParaRPr lang="nb-NO" sz="40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94360"/>
                  </a:ext>
                </a:extLst>
              </a:tr>
              <a:tr h="2490315">
                <a:tc>
                  <a:txBody>
                    <a:bodyPr/>
                    <a:lstStyle/>
                    <a:p>
                      <a:pPr marL="274320" indent="-274320" algn="l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800" ker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Ice</a:t>
                      </a:r>
                      <a:endParaRPr lang="nb-NO" sz="4800" b="1" kern="0" err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000" b="0" ker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Det ble ikke funnet et signifikant grunnlag for bruken av is. Det ble ikke undersøkt i hvilken grad is har umiddelbar smertestillende effekt.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286589"/>
                  </a:ext>
                </a:extLst>
              </a:tr>
              <a:tr h="2320521">
                <a:tc>
                  <a:txBody>
                    <a:bodyPr/>
                    <a:lstStyle/>
                    <a:p>
                      <a:pPr marL="274320" indent="-274320" algn="l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800" ker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Compression</a:t>
                      </a:r>
                    </a:p>
                    <a:p>
                      <a:pPr marL="274320" indent="-274320" algn="l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endParaRPr lang="nb-NO" sz="4800" b="1" ker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000" b="0" ker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Det ble funnet et sterkt kunnskapsgrunnlag for effekten av kompresjon de første dagene etter en ankelligamentskade.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61810"/>
                  </a:ext>
                </a:extLst>
              </a:tr>
              <a:tr h="1773387">
                <a:tc>
                  <a:txBody>
                    <a:bodyPr/>
                    <a:lstStyle/>
                    <a:p>
                      <a:pPr marL="274320" indent="-274320" algn="l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800" kern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Elevation</a:t>
                      </a:r>
                      <a:endParaRPr lang="nb-NO" sz="4800" b="1" kern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0000"/>
                    </a:solidFill>
                  </a:tcPr>
                </a:tc>
                <a:tc>
                  <a:txBody>
                    <a:bodyPr/>
                    <a:lstStyle/>
                    <a:p>
                      <a:pPr marL="274320" indent="-274320">
                        <a:lnSpc>
                          <a:spcPct val="115000"/>
                        </a:lnSpc>
                        <a:spcBef>
                          <a:spcPts val="2000"/>
                        </a:spcBef>
                        <a:spcAft>
                          <a:spcPts val="600"/>
                        </a:spcAft>
                      </a:pPr>
                      <a:r>
                        <a:rPr lang="nb-NO" sz="4000" b="0" kern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Ingen artikler på temaet.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806391"/>
                  </a:ext>
                </a:extLst>
              </a:tr>
            </a:tbl>
          </a:graphicData>
        </a:graphic>
      </p:graphicFrame>
      <p:sp>
        <p:nvSpPr>
          <p:cNvPr id="9" name="TekstSylinder 8">
            <a:extLst>
              <a:ext uri="{FF2B5EF4-FFF2-40B4-BE49-F238E27FC236}">
                <a16:creationId xmlns:a16="http://schemas.microsoft.com/office/drawing/2014/main" id="{A26B8728-24BE-CDAD-923E-709B231BADD3}"/>
              </a:ext>
            </a:extLst>
          </p:cNvPr>
          <p:cNvSpPr txBox="1"/>
          <p:nvPr/>
        </p:nvSpPr>
        <p:spPr>
          <a:xfrm>
            <a:off x="14209938" y="20740154"/>
            <a:ext cx="11909647" cy="44468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00">
              <a:spcBef>
                <a:spcPts val="0"/>
              </a:spcBef>
              <a:spcAft>
                <a:spcPts val="1056"/>
              </a:spcAft>
              <a:defRPr/>
            </a:pPr>
            <a:r>
              <a:rPr lang="nb-NO" sz="40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Konklusjon</a:t>
            </a:r>
            <a:r>
              <a:rPr lang="nb-NO" sz="4000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Denne litteraturoppgaven fant varierende kunnskapsgrunnlag for elementene i PRICE-akronymet</a:t>
            </a:r>
            <a:r>
              <a:rPr lang="nb-NO" sz="4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nb-NO" sz="4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og konklusjonen for hvert punkt presenteres i figuren til høyre. </a:t>
            </a:r>
            <a:endParaRPr lang="nb-NO" sz="4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832A2001-A380-9A65-F4C4-12BE3B6FEB5A}"/>
              </a:ext>
            </a:extLst>
          </p:cNvPr>
          <p:cNvSpPr/>
          <p:nvPr/>
        </p:nvSpPr>
        <p:spPr bwMode="auto">
          <a:xfrm>
            <a:off x="1182688" y="6654233"/>
            <a:ext cx="5936569" cy="5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00547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c245acc-c3be-430f-bb65-7a13eaf6b25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3AC7215BC2342B7B8E99FC0C1414E" ma:contentTypeVersion="15" ma:contentTypeDescription="Create a new document." ma:contentTypeScope="" ma:versionID="7734e5f5c4619c258a054df58ca73ae3">
  <xsd:schema xmlns:xsd="http://www.w3.org/2001/XMLSchema" xmlns:xs="http://www.w3.org/2001/XMLSchema" xmlns:p="http://schemas.microsoft.com/office/2006/metadata/properties" xmlns:ns3="3c245acc-c3be-430f-bb65-7a13eaf6b257" xmlns:ns4="44ef56e6-7d26-4e54-90b8-5c44061ac6e6" targetNamespace="http://schemas.microsoft.com/office/2006/metadata/properties" ma:root="true" ma:fieldsID="38151fa7a5101c10426d85894b34387c" ns3:_="" ns4:_="">
    <xsd:import namespace="3c245acc-c3be-430f-bb65-7a13eaf6b257"/>
    <xsd:import namespace="44ef56e6-7d26-4e54-90b8-5c44061ac6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45acc-c3be-430f-bb65-7a13eaf6b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ef56e6-7d26-4e54-90b8-5c44061ac6e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90228-4344-4C38-A908-4664840578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66BB39-2026-4C18-82F1-F580B0E656D6}">
  <ds:schemaRefs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4ef56e6-7d26-4e54-90b8-5c44061ac6e6"/>
    <ds:schemaRef ds:uri="3c245acc-c3be-430f-bb65-7a13eaf6b25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8EC008-C1BF-49C6-8D1D-5169A02CBA46}">
  <ds:schemaRefs>
    <ds:schemaRef ds:uri="3c245acc-c3be-430f-bb65-7a13eaf6b257"/>
    <ds:schemaRef ds:uri="44ef56e6-7d26-4e54-90b8-5c44061ac6e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544</Words>
  <Application>Microsoft Macintosh PowerPoint</Application>
  <PresentationFormat>Egendefinert</PresentationFormat>
  <Paragraphs>30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Susanne Iselin Jensen</cp:lastModifiedBy>
  <cp:revision>155</cp:revision>
  <cp:lastPrinted>2016-05-27T08:05:21Z</cp:lastPrinted>
  <dcterms:created xsi:type="dcterms:W3CDTF">2006-11-02T13:18:58Z</dcterms:created>
  <dcterms:modified xsi:type="dcterms:W3CDTF">2023-10-09T14:25:47Z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0x01010047D3AC7215BC2342B7B8E99FC0C1414E</vt:lpwstr>
  </property>
</Properties>
</file>