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0" r:id="rId2"/>
  </p:sldIdLst>
  <p:sldSz cx="42808525" cy="30279975"/>
  <p:notesSz cx="7099300" cy="10234613"/>
  <p:defaultTextStyle>
    <a:defPPr>
      <a:defRPr lang="nb-NO"/>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733" userDrawn="1">
          <p15:clr>
            <a:srgbClr val="A4A3A4"/>
          </p15:clr>
        </p15:guide>
        <p15:guide id="3" orient="horz" pos="16976" userDrawn="1">
          <p15:clr>
            <a:srgbClr val="A4A3A4"/>
          </p15:clr>
        </p15:guide>
        <p15:guide id="4" pos="745">
          <p15:clr>
            <a:srgbClr val="A4A3A4"/>
          </p15:clr>
        </p15:guide>
        <p15:guide id="5" pos="19961">
          <p15:clr>
            <a:srgbClr val="A4A3A4"/>
          </p15:clr>
        </p15:guide>
        <p15:guide id="6" pos="26361">
          <p15:clr>
            <a:srgbClr val="A4A3A4"/>
          </p15:clr>
        </p15:guide>
        <p15:guide id="7" pos="13513">
          <p15:clr>
            <a:srgbClr val="A4A3A4"/>
          </p15:clr>
        </p15:guide>
        <p15:guide id="8" pos="7025">
          <p15:clr>
            <a:srgbClr val="A4A3A4"/>
          </p15:clr>
        </p15:guide>
        <p15:guide id="9" orient="horz" pos="953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9F1"/>
    <a:srgbClr val="FFAA79"/>
    <a:srgbClr val="761A19"/>
    <a:srgbClr val="34332B"/>
    <a:srgbClr val="0054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90176" autoAdjust="0"/>
  </p:normalViewPr>
  <p:slideViewPr>
    <p:cSldViewPr snapToGrid="0">
      <p:cViewPr>
        <p:scale>
          <a:sx n="32" d="100"/>
          <a:sy n="32" d="100"/>
        </p:scale>
        <p:origin x="1096" y="144"/>
      </p:cViewPr>
      <p:guideLst>
        <p:guide orient="horz" pos="2733"/>
        <p:guide orient="horz" pos="16976"/>
        <p:guide pos="745"/>
        <p:guide pos="19961"/>
        <p:guide pos="26361"/>
        <p:guide pos="13513"/>
        <p:guide pos="7025"/>
        <p:guide orient="horz" pos="9537"/>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howGuides="1">
      <p:cViewPr varScale="1">
        <p:scale>
          <a:sx n="128" d="100"/>
          <a:sy n="128" d="100"/>
        </p:scale>
        <p:origin x="5824"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a:extLst>
              <a:ext uri="{FF2B5EF4-FFF2-40B4-BE49-F238E27FC236}">
                <a16:creationId xmlns:a16="http://schemas.microsoft.com/office/drawing/2014/main" id="{433DE135-FF91-20A3-39DA-EB0E7A616080}"/>
              </a:ext>
            </a:extLst>
          </p:cNvPr>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nb-NO"/>
          </a:p>
        </p:txBody>
      </p:sp>
      <p:sp>
        <p:nvSpPr>
          <p:cNvPr id="3" name="Plassholder for dato 2">
            <a:extLst>
              <a:ext uri="{FF2B5EF4-FFF2-40B4-BE49-F238E27FC236}">
                <a16:creationId xmlns:a16="http://schemas.microsoft.com/office/drawing/2014/main" id="{C1BBF5B1-0403-D936-D364-2A45E9510156}"/>
              </a:ext>
            </a:extLst>
          </p:cNvPr>
          <p:cNvSpPr>
            <a:spLocks noGrp="1"/>
          </p:cNvSpPr>
          <p:nvPr>
            <p:ph type="dt" sz="quarter" idx="1"/>
          </p:nvPr>
        </p:nvSpPr>
        <p:spPr>
          <a:xfrm>
            <a:off x="4021138" y="0"/>
            <a:ext cx="3076575" cy="512763"/>
          </a:xfrm>
          <a:prstGeom prst="rect">
            <a:avLst/>
          </a:prstGeom>
        </p:spPr>
        <p:txBody>
          <a:bodyPr vert="horz" lIns="91440" tIns="45720" rIns="91440" bIns="45720" rtlCol="0"/>
          <a:lstStyle>
            <a:lvl1pPr algn="r">
              <a:defRPr sz="1200"/>
            </a:lvl1pPr>
          </a:lstStyle>
          <a:p>
            <a:fld id="{DF73EE47-8B60-024C-A3E9-9D47F69A0B3A}" type="datetimeFigureOut">
              <a:rPr lang="nb-NO" smtClean="0"/>
              <a:t>23.11.2023</a:t>
            </a:fld>
            <a:endParaRPr lang="nb-NO"/>
          </a:p>
        </p:txBody>
      </p:sp>
      <p:sp>
        <p:nvSpPr>
          <p:cNvPr id="4" name="Plassholder for bunntekst 3">
            <a:extLst>
              <a:ext uri="{FF2B5EF4-FFF2-40B4-BE49-F238E27FC236}">
                <a16:creationId xmlns:a16="http://schemas.microsoft.com/office/drawing/2014/main" id="{E0D21D5C-4B77-F54E-E771-2DA77C15749C}"/>
              </a:ext>
            </a:extLst>
          </p:cNvPr>
          <p:cNvSpPr>
            <a:spLocks noGrp="1"/>
          </p:cNvSpPr>
          <p:nvPr>
            <p:ph type="ftr" sz="quarter" idx="2"/>
          </p:nvPr>
        </p:nvSpPr>
        <p:spPr>
          <a:xfrm>
            <a:off x="0" y="9721850"/>
            <a:ext cx="3076575" cy="512763"/>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a:extLst>
              <a:ext uri="{FF2B5EF4-FFF2-40B4-BE49-F238E27FC236}">
                <a16:creationId xmlns:a16="http://schemas.microsoft.com/office/drawing/2014/main" id="{B06C2057-4DAF-3E94-8698-8590C1366EB3}"/>
              </a:ext>
            </a:extLst>
          </p:cNvPr>
          <p:cNvSpPr>
            <a:spLocks noGrp="1"/>
          </p:cNvSpPr>
          <p:nvPr>
            <p:ph type="sldNum" sz="quarter" idx="3"/>
          </p:nvPr>
        </p:nvSpPr>
        <p:spPr>
          <a:xfrm>
            <a:off x="4021138" y="9721850"/>
            <a:ext cx="3076575" cy="512763"/>
          </a:xfrm>
          <a:prstGeom prst="rect">
            <a:avLst/>
          </a:prstGeom>
        </p:spPr>
        <p:txBody>
          <a:bodyPr vert="horz" lIns="91440" tIns="45720" rIns="91440" bIns="45720" rtlCol="0" anchor="b"/>
          <a:lstStyle>
            <a:lvl1pPr algn="r">
              <a:defRPr sz="1200"/>
            </a:lvl1pPr>
          </a:lstStyle>
          <a:p>
            <a:fld id="{BA646A91-9FDA-7A49-918A-F3079B75495C}" type="slidenum">
              <a:rPr lang="nb-NO" smtClean="0"/>
              <a:t>‹#›</a:t>
            </a:fld>
            <a:endParaRPr lang="nb-NO"/>
          </a:p>
        </p:txBody>
      </p:sp>
    </p:spTree>
    <p:extLst>
      <p:ext uri="{BB962C8B-B14F-4D97-AF65-F5344CB8AC3E}">
        <p14:creationId xmlns:p14="http://schemas.microsoft.com/office/powerpoint/2010/main" val="576674613"/>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3223" userDrawn="1">
          <p15:clr>
            <a:srgbClr val="F26B43"/>
          </p15:clr>
        </p15:guide>
        <p15:guide id="2" pos="2236"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defRPr sz="1300" smtClean="0"/>
            </a:lvl1pPr>
          </a:lstStyle>
          <a:p>
            <a:pPr>
              <a:defRPr/>
            </a:pPr>
            <a:endParaRPr lang="nb-NO"/>
          </a:p>
        </p:txBody>
      </p:sp>
      <p:sp>
        <p:nvSpPr>
          <p:cNvPr id="13315" name="Rectangle 3"/>
          <p:cNvSpPr>
            <a:spLocks noGrp="1" noChangeArrowheads="1"/>
          </p:cNvSpPr>
          <p:nvPr>
            <p:ph type="dt" idx="1"/>
          </p:nvPr>
        </p:nvSpPr>
        <p:spPr bwMode="auto">
          <a:xfrm>
            <a:off x="4021324"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lgn="r">
              <a:defRPr sz="1300" smtClean="0"/>
            </a:lvl1pPr>
          </a:lstStyle>
          <a:p>
            <a:pPr>
              <a:defRPr/>
            </a:pPr>
            <a:endParaRPr lang="nb-NO"/>
          </a:p>
        </p:txBody>
      </p:sp>
      <p:sp>
        <p:nvSpPr>
          <p:cNvPr id="3076" name="Rectangle 4"/>
          <p:cNvSpPr>
            <a:spLocks noGrp="1" noRot="1" noChangeAspect="1" noChangeArrowheads="1" noTextEdit="1"/>
          </p:cNvSpPr>
          <p:nvPr>
            <p:ph type="sldImg" idx="2"/>
          </p:nvPr>
        </p:nvSpPr>
        <p:spPr bwMode="auto">
          <a:xfrm>
            <a:off x="838200" y="768350"/>
            <a:ext cx="54229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09779" y="4861365"/>
            <a:ext cx="5679742" cy="4605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3318" name="Rectangle 6"/>
          <p:cNvSpPr>
            <a:spLocks noGrp="1" noChangeArrowheads="1"/>
          </p:cNvSpPr>
          <p:nvPr>
            <p:ph type="ftr" sz="quarter" idx="4"/>
          </p:nvPr>
        </p:nvSpPr>
        <p:spPr bwMode="auto">
          <a:xfrm>
            <a:off x="0"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defRPr sz="1300" smtClean="0"/>
            </a:lvl1pPr>
          </a:lstStyle>
          <a:p>
            <a:pPr>
              <a:defRPr/>
            </a:pPr>
            <a:endParaRPr lang="nb-NO"/>
          </a:p>
        </p:txBody>
      </p:sp>
      <p:sp>
        <p:nvSpPr>
          <p:cNvPr id="13319" name="Rectangle 7"/>
          <p:cNvSpPr>
            <a:spLocks noGrp="1" noChangeArrowheads="1"/>
          </p:cNvSpPr>
          <p:nvPr>
            <p:ph type="sldNum" sz="quarter" idx="5"/>
          </p:nvPr>
        </p:nvSpPr>
        <p:spPr bwMode="auto">
          <a:xfrm>
            <a:off x="4021324"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lgn="r">
              <a:defRPr sz="1300" smtClean="0"/>
            </a:lvl1pPr>
          </a:lstStyle>
          <a:p>
            <a:pPr>
              <a:defRPr/>
            </a:pPr>
            <a:fld id="{6131AE1E-E725-4449-B03D-B7F1AD5A21EF}" type="slidenum">
              <a:rPr lang="nb-NO"/>
              <a:pPr>
                <a:defRPr/>
              </a:pPr>
              <a:t>‹#›</a:t>
            </a:fld>
            <a:endParaRPr lang="nb-NO"/>
          </a:p>
        </p:txBody>
      </p:sp>
    </p:spTree>
    <p:extLst>
      <p:ext uri="{BB962C8B-B14F-4D97-AF65-F5344CB8AC3E}">
        <p14:creationId xmlns:p14="http://schemas.microsoft.com/office/powerpoint/2010/main" val="32959104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800">
                <a:solidFill>
                  <a:schemeClr val="tx1"/>
                </a:solidFill>
                <a:latin typeface="Arial" charset="0"/>
              </a:defRPr>
            </a:lvl1pPr>
            <a:lvl2pPr marL="178457" indent="-68637" eaLnBrk="0" hangingPunct="0">
              <a:defRPr sz="800">
                <a:solidFill>
                  <a:schemeClr val="tx1"/>
                </a:solidFill>
                <a:latin typeface="Arial" charset="0"/>
              </a:defRPr>
            </a:lvl2pPr>
            <a:lvl3pPr marL="274549" indent="-54910" eaLnBrk="0" hangingPunct="0">
              <a:defRPr sz="800">
                <a:solidFill>
                  <a:schemeClr val="tx1"/>
                </a:solidFill>
                <a:latin typeface="Arial" charset="0"/>
              </a:defRPr>
            </a:lvl3pPr>
            <a:lvl4pPr marL="384368" indent="-54910" eaLnBrk="0" hangingPunct="0">
              <a:defRPr sz="800">
                <a:solidFill>
                  <a:schemeClr val="tx1"/>
                </a:solidFill>
                <a:latin typeface="Arial" charset="0"/>
              </a:defRPr>
            </a:lvl4pPr>
            <a:lvl5pPr marL="494187" indent="-54910" eaLnBrk="0" hangingPunct="0">
              <a:defRPr sz="800">
                <a:solidFill>
                  <a:schemeClr val="tx1"/>
                </a:solidFill>
                <a:latin typeface="Arial" charset="0"/>
              </a:defRPr>
            </a:lvl5pPr>
            <a:lvl6pPr marL="604007" indent="-54910" eaLnBrk="0" fontAlgn="base" hangingPunct="0">
              <a:spcBef>
                <a:spcPct val="0"/>
              </a:spcBef>
              <a:spcAft>
                <a:spcPct val="0"/>
              </a:spcAft>
              <a:defRPr sz="800">
                <a:solidFill>
                  <a:schemeClr val="tx1"/>
                </a:solidFill>
                <a:latin typeface="Arial" charset="0"/>
              </a:defRPr>
            </a:lvl6pPr>
            <a:lvl7pPr marL="713826" indent="-54910" eaLnBrk="0" fontAlgn="base" hangingPunct="0">
              <a:spcBef>
                <a:spcPct val="0"/>
              </a:spcBef>
              <a:spcAft>
                <a:spcPct val="0"/>
              </a:spcAft>
              <a:defRPr sz="800">
                <a:solidFill>
                  <a:schemeClr val="tx1"/>
                </a:solidFill>
                <a:latin typeface="Arial" charset="0"/>
              </a:defRPr>
            </a:lvl7pPr>
            <a:lvl8pPr marL="823646" indent="-54910" eaLnBrk="0" fontAlgn="base" hangingPunct="0">
              <a:spcBef>
                <a:spcPct val="0"/>
              </a:spcBef>
              <a:spcAft>
                <a:spcPct val="0"/>
              </a:spcAft>
              <a:defRPr sz="800">
                <a:solidFill>
                  <a:schemeClr val="tx1"/>
                </a:solidFill>
                <a:latin typeface="Arial" charset="0"/>
              </a:defRPr>
            </a:lvl8pPr>
            <a:lvl9pPr marL="933465" indent="-54910" eaLnBrk="0" fontAlgn="base" hangingPunct="0">
              <a:spcBef>
                <a:spcPct val="0"/>
              </a:spcBef>
              <a:spcAft>
                <a:spcPct val="0"/>
              </a:spcAft>
              <a:defRPr sz="800">
                <a:solidFill>
                  <a:schemeClr val="tx1"/>
                </a:solidFill>
                <a:latin typeface="Arial" charset="0"/>
              </a:defRPr>
            </a:lvl9pPr>
          </a:lstStyle>
          <a:p>
            <a:pPr eaLnBrk="1" hangingPunct="1"/>
            <a:fld id="{5C788E0A-2390-493D-B96C-E13D0340CC64}" type="slidenum">
              <a:rPr lang="nb-NO" altLang="nb-NO" sz="1300"/>
              <a:pPr eaLnBrk="1" hangingPunct="1"/>
              <a:t>1</a:t>
            </a:fld>
            <a:endParaRPr lang="nb-NO" altLang="nb-NO" sz="13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lnSpc>
                <a:spcPct val="80000"/>
              </a:lnSpc>
            </a:pPr>
            <a:endParaRPr lang="en-GB" altLang="nb-NO" sz="9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Postermal">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2262992"/>
      </p:ext>
    </p:extLst>
  </p:cSld>
  <p:clrMapOvr>
    <a:masterClrMapping/>
  </p:clrMapOvr>
  <p:extLst>
    <p:ext uri="{DCECCB84-F9BA-43D5-87BE-67443E8EF086}">
      <p15:sldGuideLst xmlns:p15="http://schemas.microsoft.com/office/powerpoint/2012/main">
        <p15:guide id="1" orient="horz" pos="9537" userDrawn="1">
          <p15:clr>
            <a:srgbClr val="FBAE40"/>
          </p15:clr>
        </p15:guide>
        <p15:guide id="2" pos="13483"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7259CF00-97E2-1033-EB68-FC43F982B767}"/>
              </a:ext>
            </a:extLst>
          </p:cNvPr>
          <p:cNvSpPr/>
          <p:nvPr userDrawn="1"/>
        </p:nvSpPr>
        <p:spPr bwMode="auto">
          <a:xfrm>
            <a:off x="-1" y="5629275"/>
            <a:ext cx="42807600" cy="24660000"/>
          </a:xfrm>
          <a:prstGeom prst="rect">
            <a:avLst/>
          </a:prstGeom>
          <a:solidFill>
            <a:srgbClr val="FEF9F1"/>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8361363" rtl="0" eaLnBrk="1" fontAlgn="base" latinLnBrk="0" hangingPunct="1">
              <a:lnSpc>
                <a:spcPct val="100000"/>
              </a:lnSpc>
              <a:spcBef>
                <a:spcPct val="0"/>
              </a:spcBef>
              <a:spcAft>
                <a:spcPct val="0"/>
              </a:spcAft>
              <a:buClrTx/>
              <a:buSzTx/>
              <a:buFontTx/>
              <a:buNone/>
              <a:tabLst/>
            </a:pPr>
            <a:endParaRPr kumimoji="0" lang="nb-NO" sz="3200" b="0" i="0" u="none" strike="noStrike" cap="none" normalizeH="0" baseline="0">
              <a:ln>
                <a:noFill/>
              </a:ln>
              <a:solidFill>
                <a:schemeClr val="tx1"/>
              </a:solidFill>
              <a:effectLst/>
              <a:latin typeface="Arial" charset="0"/>
            </a:endParaRPr>
          </a:p>
        </p:txBody>
      </p:sp>
      <p:sp>
        <p:nvSpPr>
          <p:cNvPr id="2" name="Freeform 2" descr="Red field, top">
            <a:extLst>
              <a:ext uri="{FF2B5EF4-FFF2-40B4-BE49-F238E27FC236}">
                <a16:creationId xmlns:a16="http://schemas.microsoft.com/office/drawing/2014/main" id="{09114A3E-ED0D-6852-61B1-87F4D60FBCC4}"/>
              </a:ext>
            </a:extLst>
          </p:cNvPr>
          <p:cNvSpPr>
            <a:spLocks noChangeAspect="1"/>
          </p:cNvSpPr>
          <p:nvPr userDrawn="1"/>
        </p:nvSpPr>
        <p:spPr bwMode="auto">
          <a:xfrm>
            <a:off x="0" y="1"/>
            <a:ext cx="42808525" cy="5600700"/>
          </a:xfrm>
          <a:custGeom>
            <a:avLst/>
            <a:gdLst>
              <a:gd name="T0" fmla="*/ 0 w 22394"/>
              <a:gd name="T1" fmla="*/ 4633 h 4633"/>
              <a:gd name="T2" fmla="*/ 22394 w 22394"/>
              <a:gd name="T3" fmla="*/ 4633 h 4633"/>
              <a:gd name="T4" fmla="*/ 22394 w 22394"/>
              <a:gd name="T5" fmla="*/ 0 h 4633"/>
              <a:gd name="T6" fmla="*/ 0 w 22394"/>
              <a:gd name="T7" fmla="*/ 0 h 4633"/>
              <a:gd name="T8" fmla="*/ 0 w 22394"/>
              <a:gd name="T9" fmla="*/ 4633 h 4633"/>
            </a:gdLst>
            <a:ahLst/>
            <a:cxnLst>
              <a:cxn ang="0">
                <a:pos x="T0" y="T1"/>
              </a:cxn>
              <a:cxn ang="0">
                <a:pos x="T2" y="T3"/>
              </a:cxn>
              <a:cxn ang="0">
                <a:pos x="T4" y="T5"/>
              </a:cxn>
              <a:cxn ang="0">
                <a:pos x="T6" y="T7"/>
              </a:cxn>
              <a:cxn ang="0">
                <a:pos x="T8" y="T9"/>
              </a:cxn>
            </a:cxnLst>
            <a:rect l="0" t="0" r="r" b="b"/>
            <a:pathLst>
              <a:path w="22394" h="4633">
                <a:moveTo>
                  <a:pt x="0" y="4633"/>
                </a:moveTo>
                <a:lnTo>
                  <a:pt x="22394" y="4633"/>
                </a:lnTo>
                <a:lnTo>
                  <a:pt x="22394" y="0"/>
                </a:lnTo>
                <a:lnTo>
                  <a:pt x="0" y="0"/>
                </a:lnTo>
                <a:lnTo>
                  <a:pt x="0" y="4633"/>
                </a:lnTo>
              </a:path>
            </a:pathLst>
          </a:custGeom>
          <a:solidFill>
            <a:srgbClr val="761A19"/>
          </a:solidFill>
          <a:ln>
            <a:noFill/>
          </a:ln>
        </p:spPr>
        <p:txBody>
          <a:bodyPr vert="horz" wrap="square" lIns="0" tIns="0" rIns="0" bIns="0" numCol="1" anchor="t" anchorCtr="0" compatLnSpc="1">
            <a:prstTxWarp prst="textNoShape">
              <a:avLst/>
            </a:prstTxWarp>
          </a:bodyPr>
          <a:lstStyle/>
          <a:p>
            <a:endParaRPr lang="nb-NO"/>
          </a:p>
        </p:txBody>
      </p:sp>
      <p:pic>
        <p:nvPicPr>
          <p:cNvPr id="7" name="Picture 19">
            <a:extLst>
              <a:ext uri="{FF2B5EF4-FFF2-40B4-BE49-F238E27FC236}">
                <a16:creationId xmlns:a16="http://schemas.microsoft.com/office/drawing/2014/main" id="{CD4E24DF-9FF2-B992-1667-8D90A8F267A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p:blipFill>
        <p:spPr bwMode="auto">
          <a:xfrm>
            <a:off x="767275" y="27323832"/>
            <a:ext cx="10790565" cy="2602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8361363" rtl="0" eaLnBrk="0" fontAlgn="base" hangingPunct="0">
        <a:spcBef>
          <a:spcPct val="0"/>
        </a:spcBef>
        <a:spcAft>
          <a:spcPct val="0"/>
        </a:spcAft>
        <a:defRPr sz="40200">
          <a:solidFill>
            <a:schemeClr val="tx2"/>
          </a:solidFill>
          <a:latin typeface="+mj-lt"/>
          <a:ea typeface="+mj-ea"/>
          <a:cs typeface="+mj-cs"/>
        </a:defRPr>
      </a:lvl1pPr>
      <a:lvl2pPr algn="ctr" defTabSz="8361363" rtl="0" eaLnBrk="0" fontAlgn="base" hangingPunct="0">
        <a:spcBef>
          <a:spcPct val="0"/>
        </a:spcBef>
        <a:spcAft>
          <a:spcPct val="0"/>
        </a:spcAft>
        <a:defRPr sz="40200">
          <a:solidFill>
            <a:schemeClr val="tx2"/>
          </a:solidFill>
          <a:latin typeface="Arial" charset="0"/>
        </a:defRPr>
      </a:lvl2pPr>
      <a:lvl3pPr algn="ctr" defTabSz="8361363" rtl="0" eaLnBrk="0" fontAlgn="base" hangingPunct="0">
        <a:spcBef>
          <a:spcPct val="0"/>
        </a:spcBef>
        <a:spcAft>
          <a:spcPct val="0"/>
        </a:spcAft>
        <a:defRPr sz="40200">
          <a:solidFill>
            <a:schemeClr val="tx2"/>
          </a:solidFill>
          <a:latin typeface="Arial" charset="0"/>
        </a:defRPr>
      </a:lvl3pPr>
      <a:lvl4pPr algn="ctr" defTabSz="8361363" rtl="0" eaLnBrk="0" fontAlgn="base" hangingPunct="0">
        <a:spcBef>
          <a:spcPct val="0"/>
        </a:spcBef>
        <a:spcAft>
          <a:spcPct val="0"/>
        </a:spcAft>
        <a:defRPr sz="40200">
          <a:solidFill>
            <a:schemeClr val="tx2"/>
          </a:solidFill>
          <a:latin typeface="Arial" charset="0"/>
        </a:defRPr>
      </a:lvl4pPr>
      <a:lvl5pPr algn="ctr" defTabSz="8361363" rtl="0" eaLnBrk="0" fontAlgn="base" hangingPunct="0">
        <a:spcBef>
          <a:spcPct val="0"/>
        </a:spcBef>
        <a:spcAft>
          <a:spcPct val="0"/>
        </a:spcAft>
        <a:defRPr sz="40200">
          <a:solidFill>
            <a:schemeClr val="tx2"/>
          </a:solidFill>
          <a:latin typeface="Arial" charset="0"/>
        </a:defRPr>
      </a:lvl5pPr>
      <a:lvl6pPr marL="457200" algn="ctr" defTabSz="8361363" rtl="0" fontAlgn="base">
        <a:spcBef>
          <a:spcPct val="0"/>
        </a:spcBef>
        <a:spcAft>
          <a:spcPct val="0"/>
        </a:spcAft>
        <a:defRPr sz="40200">
          <a:solidFill>
            <a:schemeClr val="tx2"/>
          </a:solidFill>
          <a:latin typeface="Arial" charset="0"/>
        </a:defRPr>
      </a:lvl6pPr>
      <a:lvl7pPr marL="914400" algn="ctr" defTabSz="8361363" rtl="0" fontAlgn="base">
        <a:spcBef>
          <a:spcPct val="0"/>
        </a:spcBef>
        <a:spcAft>
          <a:spcPct val="0"/>
        </a:spcAft>
        <a:defRPr sz="40200">
          <a:solidFill>
            <a:schemeClr val="tx2"/>
          </a:solidFill>
          <a:latin typeface="Arial" charset="0"/>
        </a:defRPr>
      </a:lvl7pPr>
      <a:lvl8pPr marL="1371600" algn="ctr" defTabSz="8361363" rtl="0" fontAlgn="base">
        <a:spcBef>
          <a:spcPct val="0"/>
        </a:spcBef>
        <a:spcAft>
          <a:spcPct val="0"/>
        </a:spcAft>
        <a:defRPr sz="40200">
          <a:solidFill>
            <a:schemeClr val="tx2"/>
          </a:solidFill>
          <a:latin typeface="Arial" charset="0"/>
        </a:defRPr>
      </a:lvl8pPr>
      <a:lvl9pPr marL="1828800" algn="ctr" defTabSz="8361363" rtl="0" fontAlgn="base">
        <a:spcBef>
          <a:spcPct val="0"/>
        </a:spcBef>
        <a:spcAft>
          <a:spcPct val="0"/>
        </a:spcAft>
        <a:defRPr sz="40200">
          <a:solidFill>
            <a:schemeClr val="tx2"/>
          </a:solidFill>
          <a:latin typeface="Arial" charset="0"/>
        </a:defRPr>
      </a:lvl9pPr>
    </p:titleStyle>
    <p:bodyStyle>
      <a:lvl1pPr marL="3136900" indent="-3136900" algn="l" defTabSz="8361363" rtl="0" eaLnBrk="0" fontAlgn="base" hangingPunct="0">
        <a:spcBef>
          <a:spcPct val="20000"/>
        </a:spcBef>
        <a:spcAft>
          <a:spcPct val="0"/>
        </a:spcAft>
        <a:buChar char="•"/>
        <a:defRPr sz="29300">
          <a:solidFill>
            <a:schemeClr val="tx1"/>
          </a:solidFill>
          <a:latin typeface="+mn-lt"/>
          <a:ea typeface="+mn-ea"/>
          <a:cs typeface="+mn-cs"/>
        </a:defRPr>
      </a:lvl1pPr>
      <a:lvl2pPr marL="6792913" indent="-2613025" algn="l" defTabSz="8361363" rtl="0" eaLnBrk="0" fontAlgn="base" hangingPunct="0">
        <a:spcBef>
          <a:spcPct val="20000"/>
        </a:spcBef>
        <a:spcAft>
          <a:spcPct val="0"/>
        </a:spcAft>
        <a:buChar char="–"/>
        <a:defRPr sz="25600">
          <a:solidFill>
            <a:schemeClr val="tx1"/>
          </a:solidFill>
          <a:latin typeface="+mn-lt"/>
        </a:defRPr>
      </a:lvl2pPr>
      <a:lvl3pPr marL="10452100" indent="-2090738" algn="l" defTabSz="8361363" rtl="0" eaLnBrk="0" fontAlgn="base" hangingPunct="0">
        <a:spcBef>
          <a:spcPct val="20000"/>
        </a:spcBef>
        <a:spcAft>
          <a:spcPct val="0"/>
        </a:spcAft>
        <a:buChar char="•"/>
        <a:defRPr sz="22100">
          <a:solidFill>
            <a:schemeClr val="tx1"/>
          </a:solidFill>
          <a:latin typeface="+mn-lt"/>
        </a:defRPr>
      </a:lvl3pPr>
      <a:lvl4pPr marL="14630400" indent="-2090738" algn="l" defTabSz="8361363" rtl="0" eaLnBrk="0" fontAlgn="base" hangingPunct="0">
        <a:spcBef>
          <a:spcPct val="20000"/>
        </a:spcBef>
        <a:spcAft>
          <a:spcPct val="0"/>
        </a:spcAft>
        <a:buChar char="–"/>
        <a:defRPr sz="18200">
          <a:solidFill>
            <a:schemeClr val="tx1"/>
          </a:solidFill>
          <a:latin typeface="+mn-lt"/>
        </a:defRPr>
      </a:lvl4pPr>
      <a:lvl5pPr marL="18810288" indent="-2089150" algn="l" defTabSz="8361363" rtl="0" eaLnBrk="0" fontAlgn="base" hangingPunct="0">
        <a:spcBef>
          <a:spcPct val="20000"/>
        </a:spcBef>
        <a:spcAft>
          <a:spcPct val="0"/>
        </a:spcAft>
        <a:buChar char="»"/>
        <a:defRPr sz="18200">
          <a:solidFill>
            <a:schemeClr val="tx1"/>
          </a:solidFill>
          <a:latin typeface="+mn-lt"/>
        </a:defRPr>
      </a:lvl5pPr>
      <a:lvl6pPr marL="19267488" indent="-2089150" algn="l" defTabSz="8361363" rtl="0" fontAlgn="base">
        <a:spcBef>
          <a:spcPct val="20000"/>
        </a:spcBef>
        <a:spcAft>
          <a:spcPct val="0"/>
        </a:spcAft>
        <a:buChar char="»"/>
        <a:defRPr sz="18200">
          <a:solidFill>
            <a:schemeClr val="tx1"/>
          </a:solidFill>
          <a:latin typeface="+mn-lt"/>
        </a:defRPr>
      </a:lvl6pPr>
      <a:lvl7pPr marL="19724688" indent="-2089150" algn="l" defTabSz="8361363" rtl="0" fontAlgn="base">
        <a:spcBef>
          <a:spcPct val="20000"/>
        </a:spcBef>
        <a:spcAft>
          <a:spcPct val="0"/>
        </a:spcAft>
        <a:buChar char="»"/>
        <a:defRPr sz="18200">
          <a:solidFill>
            <a:schemeClr val="tx1"/>
          </a:solidFill>
          <a:latin typeface="+mn-lt"/>
        </a:defRPr>
      </a:lvl7pPr>
      <a:lvl8pPr marL="20181888" indent="-2089150" algn="l" defTabSz="8361363" rtl="0" fontAlgn="base">
        <a:spcBef>
          <a:spcPct val="20000"/>
        </a:spcBef>
        <a:spcAft>
          <a:spcPct val="0"/>
        </a:spcAft>
        <a:buChar char="»"/>
        <a:defRPr sz="18200">
          <a:solidFill>
            <a:schemeClr val="tx1"/>
          </a:solidFill>
          <a:latin typeface="+mn-lt"/>
        </a:defRPr>
      </a:lvl8pPr>
      <a:lvl9pPr marL="20639088" indent="-2089150" algn="l" defTabSz="8361363" rtl="0" fontAlgn="base">
        <a:spcBef>
          <a:spcPct val="20000"/>
        </a:spcBef>
        <a:spcAft>
          <a:spcPct val="0"/>
        </a:spcAft>
        <a:buChar char="»"/>
        <a:defRPr sz="182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537" userDrawn="1">
          <p15:clr>
            <a:srgbClr val="F26B43"/>
          </p15:clr>
        </p15:guide>
        <p15:guide id="2" pos="1348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descr="Title field"/>
          <p:cNvSpPr txBox="1">
            <a:spLocks noChangeArrowheads="1"/>
          </p:cNvSpPr>
          <p:nvPr/>
        </p:nvSpPr>
        <p:spPr bwMode="auto">
          <a:xfrm>
            <a:off x="1182688" y="1128713"/>
            <a:ext cx="34201099" cy="2000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nb-NO" altLang="nb-NO" sz="12400" b="1" dirty="0">
                <a:solidFill>
                  <a:schemeClr val="bg1"/>
                </a:solidFill>
                <a:latin typeface="Calibri" panose="020F0502020204030204" pitchFamily="34" charset="0"/>
                <a:cs typeface="Calibri" panose="020F0502020204030204" pitchFamily="34" charset="0"/>
              </a:rPr>
              <a:t>Effekten av vitamin D og omega-3 tilskudd ved SLE</a:t>
            </a:r>
          </a:p>
        </p:txBody>
      </p:sp>
      <p:sp>
        <p:nvSpPr>
          <p:cNvPr id="2054" name="Subtitle" descr="Subtitle field"/>
          <p:cNvSpPr txBox="1">
            <a:spLocks noChangeArrowheads="1"/>
          </p:cNvSpPr>
          <p:nvPr/>
        </p:nvSpPr>
        <p:spPr bwMode="auto">
          <a:xfrm>
            <a:off x="1182688" y="3076575"/>
            <a:ext cx="32939355" cy="1508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en-US" altLang="nb-NO" sz="4600" b="1" dirty="0">
                <a:solidFill>
                  <a:schemeClr val="bg1"/>
                </a:solidFill>
                <a:latin typeface="Calibri" panose="020F0502020204030204" pitchFamily="34" charset="0"/>
                <a:cs typeface="Calibri" panose="020F0502020204030204" pitchFamily="34" charset="0"/>
              </a:rPr>
              <a:t>Denne litteraturstudien </a:t>
            </a:r>
            <a:r>
              <a:rPr lang="en-US" altLang="nb-NO" sz="4600" b="1" dirty="0" err="1">
                <a:solidFill>
                  <a:schemeClr val="bg1"/>
                </a:solidFill>
                <a:latin typeface="Calibri" panose="020F0502020204030204" pitchFamily="34" charset="0"/>
                <a:cs typeface="Calibri" panose="020F0502020204030204" pitchFamily="34" charset="0"/>
              </a:rPr>
              <a:t>viser</a:t>
            </a:r>
            <a:r>
              <a:rPr lang="en-US" altLang="nb-NO" sz="4600" b="1" dirty="0">
                <a:solidFill>
                  <a:schemeClr val="bg1"/>
                </a:solidFill>
                <a:latin typeface="Calibri" panose="020F0502020204030204" pitchFamily="34" charset="0"/>
                <a:cs typeface="Calibri" panose="020F0502020204030204" pitchFamily="34" charset="0"/>
              </a:rPr>
              <a:t> </a:t>
            </a:r>
            <a:r>
              <a:rPr lang="en-US" altLang="nb-NO" sz="4600" b="1" dirty="0" err="1">
                <a:solidFill>
                  <a:schemeClr val="bg1"/>
                </a:solidFill>
                <a:latin typeface="Calibri" panose="020F0502020204030204" pitchFamily="34" charset="0"/>
                <a:cs typeface="Calibri" panose="020F0502020204030204" pitchFamily="34" charset="0"/>
              </a:rPr>
              <a:t>hvordan</a:t>
            </a:r>
            <a:r>
              <a:rPr lang="en-US" altLang="nb-NO" sz="4600" b="1" dirty="0">
                <a:solidFill>
                  <a:schemeClr val="bg1"/>
                </a:solidFill>
                <a:latin typeface="Calibri" panose="020F0502020204030204" pitchFamily="34" charset="0"/>
                <a:cs typeface="Calibri" panose="020F0502020204030204" pitchFamily="34" charset="0"/>
              </a:rPr>
              <a:t> vitamin D </a:t>
            </a:r>
            <a:r>
              <a:rPr lang="en-US" altLang="nb-NO" sz="4600" b="1" dirty="0" err="1">
                <a:solidFill>
                  <a:schemeClr val="bg1"/>
                </a:solidFill>
                <a:latin typeface="Calibri" panose="020F0502020204030204" pitchFamily="34" charset="0"/>
                <a:cs typeface="Calibri" panose="020F0502020204030204" pitchFamily="34" charset="0"/>
              </a:rPr>
              <a:t>og</a:t>
            </a:r>
            <a:r>
              <a:rPr lang="en-US" altLang="nb-NO" sz="4600" b="1" dirty="0">
                <a:solidFill>
                  <a:schemeClr val="bg1"/>
                </a:solidFill>
                <a:latin typeface="Calibri" panose="020F0502020204030204" pitchFamily="34" charset="0"/>
                <a:cs typeface="Calibri" panose="020F0502020204030204" pitchFamily="34" charset="0"/>
              </a:rPr>
              <a:t> omega-3 </a:t>
            </a:r>
            <a:r>
              <a:rPr lang="en-US" altLang="nb-NO" sz="4600" b="1" dirty="0" err="1">
                <a:solidFill>
                  <a:schemeClr val="bg1"/>
                </a:solidFill>
                <a:latin typeface="Calibri" panose="020F0502020204030204" pitchFamily="34" charset="0"/>
                <a:cs typeface="Calibri" panose="020F0502020204030204" pitchFamily="34" charset="0"/>
              </a:rPr>
              <a:t>tilskudd</a:t>
            </a:r>
            <a:r>
              <a:rPr lang="en-US" altLang="nb-NO" sz="4600" b="1" dirty="0">
                <a:solidFill>
                  <a:schemeClr val="bg1"/>
                </a:solidFill>
                <a:latin typeface="Calibri" panose="020F0502020204030204" pitchFamily="34" charset="0"/>
                <a:cs typeface="Calibri" panose="020F0502020204030204" pitchFamily="34" charset="0"/>
              </a:rPr>
              <a:t> </a:t>
            </a:r>
            <a:r>
              <a:rPr lang="en-US" altLang="nb-NO" sz="4600" b="1" dirty="0" err="1">
                <a:solidFill>
                  <a:schemeClr val="bg1"/>
                </a:solidFill>
                <a:latin typeface="Calibri" panose="020F0502020204030204" pitchFamily="34" charset="0"/>
                <a:cs typeface="Calibri" panose="020F0502020204030204" pitchFamily="34" charset="0"/>
              </a:rPr>
              <a:t>påvirker</a:t>
            </a:r>
            <a:r>
              <a:rPr lang="en-US" altLang="nb-NO" sz="4600" b="1" dirty="0">
                <a:solidFill>
                  <a:schemeClr val="bg1"/>
                </a:solidFill>
                <a:latin typeface="Calibri" panose="020F0502020204030204" pitchFamily="34" charset="0"/>
                <a:cs typeface="Calibri" panose="020F0502020204030204" pitchFamily="34" charset="0"/>
              </a:rPr>
              <a:t> </a:t>
            </a:r>
            <a:r>
              <a:rPr lang="en-US" altLang="nb-NO" sz="4600" b="1" dirty="0" err="1">
                <a:solidFill>
                  <a:schemeClr val="bg1"/>
                </a:solidFill>
                <a:latin typeface="Calibri" panose="020F0502020204030204" pitchFamily="34" charset="0"/>
                <a:cs typeface="Calibri" panose="020F0502020204030204" pitchFamily="34" charset="0"/>
              </a:rPr>
              <a:t>sykdomsaktivitet</a:t>
            </a:r>
            <a:r>
              <a:rPr lang="en-US" altLang="nb-NO" sz="4600" b="1" dirty="0">
                <a:solidFill>
                  <a:schemeClr val="bg1"/>
                </a:solidFill>
                <a:latin typeface="Calibri" panose="020F0502020204030204" pitchFamily="34" charset="0"/>
                <a:cs typeface="Calibri" panose="020F0502020204030204" pitchFamily="34" charset="0"/>
              </a:rPr>
              <a:t>, fatigue, </a:t>
            </a:r>
            <a:r>
              <a:rPr lang="en-US" altLang="nb-NO" sz="4600" b="1" dirty="0" err="1">
                <a:solidFill>
                  <a:schemeClr val="bg1"/>
                </a:solidFill>
                <a:latin typeface="Calibri" panose="020F0502020204030204" pitchFamily="34" charset="0"/>
                <a:cs typeface="Calibri" panose="020F0502020204030204" pitchFamily="34" charset="0"/>
              </a:rPr>
              <a:t>smerte</a:t>
            </a:r>
            <a:r>
              <a:rPr lang="en-US" altLang="nb-NO" sz="4600" b="1" dirty="0">
                <a:solidFill>
                  <a:schemeClr val="bg1"/>
                </a:solidFill>
                <a:latin typeface="Calibri" panose="020F0502020204030204" pitchFamily="34" charset="0"/>
                <a:cs typeface="Calibri" panose="020F0502020204030204" pitchFamily="34" charset="0"/>
              </a:rPr>
              <a:t> </a:t>
            </a:r>
            <a:r>
              <a:rPr lang="en-US" altLang="nb-NO" sz="4600" b="1" dirty="0" err="1">
                <a:solidFill>
                  <a:schemeClr val="bg1"/>
                </a:solidFill>
                <a:latin typeface="Calibri" panose="020F0502020204030204" pitchFamily="34" charset="0"/>
                <a:cs typeface="Calibri" panose="020F0502020204030204" pitchFamily="34" charset="0"/>
              </a:rPr>
              <a:t>og</a:t>
            </a:r>
            <a:r>
              <a:rPr lang="en-US" altLang="nb-NO" sz="4600" b="1" dirty="0">
                <a:solidFill>
                  <a:schemeClr val="bg1"/>
                </a:solidFill>
                <a:latin typeface="Calibri" panose="020F0502020204030204" pitchFamily="34" charset="0"/>
                <a:cs typeface="Calibri" panose="020F0502020204030204" pitchFamily="34" charset="0"/>
              </a:rPr>
              <a:t> </a:t>
            </a:r>
            <a:r>
              <a:rPr lang="en-US" altLang="nb-NO" sz="4600" b="1" dirty="0" err="1">
                <a:solidFill>
                  <a:schemeClr val="bg1"/>
                </a:solidFill>
                <a:latin typeface="Calibri" panose="020F0502020204030204" pitchFamily="34" charset="0"/>
                <a:cs typeface="Calibri" panose="020F0502020204030204" pitchFamily="34" charset="0"/>
              </a:rPr>
              <a:t>livskvalitet</a:t>
            </a:r>
            <a:r>
              <a:rPr lang="en-US" altLang="nb-NO" sz="4600" b="1" dirty="0">
                <a:solidFill>
                  <a:schemeClr val="bg1"/>
                </a:solidFill>
                <a:latin typeface="Calibri" panose="020F0502020204030204" pitchFamily="34" charset="0"/>
                <a:cs typeface="Calibri" panose="020F0502020204030204" pitchFamily="34" charset="0"/>
              </a:rPr>
              <a:t> hos </a:t>
            </a:r>
            <a:r>
              <a:rPr lang="en-US" altLang="nb-NO" sz="4600" b="1" dirty="0" err="1">
                <a:solidFill>
                  <a:schemeClr val="bg1"/>
                </a:solidFill>
                <a:latin typeface="Calibri" panose="020F0502020204030204" pitchFamily="34" charset="0"/>
                <a:cs typeface="Calibri" panose="020F0502020204030204" pitchFamily="34" charset="0"/>
              </a:rPr>
              <a:t>pasienter</a:t>
            </a:r>
            <a:r>
              <a:rPr lang="en-US" altLang="nb-NO" sz="4600" b="1" dirty="0">
                <a:solidFill>
                  <a:schemeClr val="bg1"/>
                </a:solidFill>
                <a:latin typeface="Calibri" panose="020F0502020204030204" pitchFamily="34" charset="0"/>
                <a:cs typeface="Calibri" panose="020F0502020204030204" pitchFamily="34" charset="0"/>
              </a:rPr>
              <a:t> med </a:t>
            </a:r>
            <a:r>
              <a:rPr lang="en-US" altLang="nb-NO" sz="4600" b="1" dirty="0" err="1">
                <a:solidFill>
                  <a:schemeClr val="bg1"/>
                </a:solidFill>
                <a:latin typeface="Calibri" panose="020F0502020204030204" pitchFamily="34" charset="0"/>
                <a:cs typeface="Calibri" panose="020F0502020204030204" pitchFamily="34" charset="0"/>
              </a:rPr>
              <a:t>systemisk</a:t>
            </a:r>
            <a:r>
              <a:rPr lang="en-US" altLang="nb-NO" sz="4600" b="1" dirty="0">
                <a:solidFill>
                  <a:schemeClr val="bg1"/>
                </a:solidFill>
                <a:latin typeface="Calibri" panose="020F0502020204030204" pitchFamily="34" charset="0"/>
                <a:cs typeface="Calibri" panose="020F0502020204030204" pitchFamily="34" charset="0"/>
              </a:rPr>
              <a:t> lupus erythematosus (SLE). </a:t>
            </a:r>
            <a:endParaRPr lang="nb-NO" altLang="nb-NO" sz="4600" b="1" dirty="0">
              <a:solidFill>
                <a:schemeClr val="bg1"/>
              </a:solidFill>
              <a:latin typeface="Calibri" panose="020F0502020204030204" pitchFamily="34" charset="0"/>
              <a:cs typeface="Calibri" panose="020F0502020204030204" pitchFamily="34" charset="0"/>
            </a:endParaRPr>
          </a:p>
        </p:txBody>
      </p:sp>
      <p:sp>
        <p:nvSpPr>
          <p:cNvPr id="2053" name="Name and info" descr="Field for name and email"/>
          <p:cNvSpPr txBox="1">
            <a:spLocks noChangeArrowheads="1"/>
          </p:cNvSpPr>
          <p:nvPr/>
        </p:nvSpPr>
        <p:spPr bwMode="auto">
          <a:xfrm>
            <a:off x="36400209" y="2615262"/>
            <a:ext cx="5425864"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0000" rIns="18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lgn="r" eaLnBrk="1" hangingPunct="1"/>
            <a:r>
              <a:rPr lang="nb-NO" altLang="nb-NO" sz="4400" b="1" dirty="0">
                <a:solidFill>
                  <a:schemeClr val="bg1"/>
                </a:solidFill>
                <a:latin typeface="Calibri" panose="020F0502020204030204" pitchFamily="34" charset="0"/>
                <a:cs typeface="Calibri" panose="020F0502020204030204" pitchFamily="34" charset="0"/>
              </a:rPr>
              <a:t>Emilie Grefslie Jensen</a:t>
            </a:r>
            <a:br>
              <a:rPr lang="nb-NO" altLang="nb-NO" sz="4000" dirty="0">
                <a:solidFill>
                  <a:schemeClr val="bg1"/>
                </a:solidFill>
                <a:latin typeface="Calibri" panose="020F0502020204030204" pitchFamily="34" charset="0"/>
                <a:cs typeface="Calibri" panose="020F0502020204030204" pitchFamily="34" charset="0"/>
              </a:rPr>
            </a:br>
            <a:r>
              <a:rPr lang="nb-NO" altLang="nb-NO" sz="3600" dirty="0">
                <a:solidFill>
                  <a:schemeClr val="bg1"/>
                </a:solidFill>
                <a:latin typeface="Calibri" panose="020F0502020204030204" pitchFamily="34" charset="0"/>
                <a:cs typeface="Calibri" panose="020F0502020204030204" pitchFamily="34" charset="0"/>
              </a:rPr>
              <a:t>Universitetet i Bergen</a:t>
            </a:r>
          </a:p>
          <a:p>
            <a:pPr algn="r" eaLnBrk="1" hangingPunct="1"/>
            <a:r>
              <a:rPr lang="nb-NO" altLang="nb-NO" sz="3600" dirty="0">
                <a:solidFill>
                  <a:schemeClr val="bg1"/>
                </a:solidFill>
                <a:latin typeface="Calibri" panose="020F0502020204030204" pitchFamily="34" charset="0"/>
                <a:cs typeface="Calibri" panose="020F0502020204030204" pitchFamily="34" charset="0"/>
              </a:rPr>
              <a:t>eje016@uib.no</a:t>
            </a:r>
          </a:p>
        </p:txBody>
      </p:sp>
      <p:sp>
        <p:nvSpPr>
          <p:cNvPr id="2055" name="Text box 1" descr="Text field "/>
          <p:cNvSpPr txBox="1">
            <a:spLocks noChangeArrowheads="1"/>
          </p:cNvSpPr>
          <p:nvPr/>
        </p:nvSpPr>
        <p:spPr bwMode="auto">
          <a:xfrm>
            <a:off x="1182688" y="6229350"/>
            <a:ext cx="9969500" cy="989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36000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defTabSz="914400" eaLnBrk="1" hangingPunct="1">
              <a:lnSpc>
                <a:spcPct val="150000"/>
              </a:lnSpc>
              <a:spcAft>
                <a:spcPct val="20000"/>
              </a:spcAft>
              <a:defRPr/>
            </a:pPr>
            <a:r>
              <a:rPr lang="nb-NO" sz="3600" b="1" dirty="0">
                <a:latin typeface="Calibri" panose="020F0502020204030204" pitchFamily="34" charset="0"/>
                <a:cs typeface="Calibri" panose="020F0502020204030204" pitchFamily="34" charset="0"/>
              </a:rPr>
              <a:t>Bakgrunn: </a:t>
            </a:r>
            <a:br>
              <a:rPr lang="nb-NO" sz="3600" b="1" dirty="0">
                <a:latin typeface="Calibri" panose="020F0502020204030204" pitchFamily="34" charset="0"/>
                <a:cs typeface="Calibri" panose="020F0502020204030204" pitchFamily="34" charset="0"/>
              </a:rPr>
            </a:br>
            <a:r>
              <a:rPr lang="nb-NO" sz="3600" dirty="0">
                <a:latin typeface="Calibri" panose="020F0502020204030204" pitchFamily="34" charset="0"/>
                <a:cs typeface="Calibri" panose="020F0502020204030204" pitchFamily="34" charset="0"/>
              </a:rPr>
              <a:t>SLE er en systemisk bindevevssykdom, hvor medisinsk behandling har god effekt på sykdomsaktivitet (1). Likevel plages mange pasienter av symptomer som fatigue og smerter, selv ved lav sykdomsaktivitet. Derfor er det hensiktsmessig å undersøke hvordan kosttilskudd kan påvirke disse symptomene. Litteraturstudien har som formål å belyse effekten av D-vitamin og omega-3 tilskudd på følgende utfall: sykdomsaktivitet, fatigue, smerter og livskvalitet. </a:t>
            </a:r>
          </a:p>
          <a:p>
            <a:pPr marL="0" marR="0" lvl="0" indent="0" defTabSz="914400" rtl="0" eaLnBrk="1" fontAlgn="base" latinLnBrk="0" hangingPunct="1">
              <a:lnSpc>
                <a:spcPct val="100000"/>
              </a:lnSpc>
              <a:spcBef>
                <a:spcPct val="0"/>
              </a:spcBef>
              <a:spcAft>
                <a:spcPct val="20000"/>
              </a:spcAft>
              <a:buClrTx/>
              <a:buSzTx/>
              <a:buFontTx/>
              <a:buNone/>
              <a:tabLst/>
              <a:defRPr/>
            </a:pPr>
            <a:endParaRPr kumimoji="0" lang="en-GB" altLang="nb-NO" sz="36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p:txBody>
      </p:sp>
      <p:sp>
        <p:nvSpPr>
          <p:cNvPr id="2061" name="Text Box 4" descr="Text field "/>
          <p:cNvSpPr txBox="1">
            <a:spLocks noChangeArrowheads="1"/>
          </p:cNvSpPr>
          <p:nvPr/>
        </p:nvSpPr>
        <p:spPr bwMode="auto">
          <a:xfrm>
            <a:off x="21035407" y="17050125"/>
            <a:ext cx="10661571" cy="7485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36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lnSpc>
                <a:spcPct val="150000"/>
              </a:lnSpc>
              <a:spcBef>
                <a:spcPts val="2000"/>
              </a:spcBef>
              <a:spcAft>
                <a:spcPts val="1000"/>
              </a:spcAft>
            </a:pPr>
            <a:r>
              <a:rPr lang="nb-NO" sz="3600" b="1" dirty="0">
                <a:latin typeface="Calibri" panose="020F0502020204030204" pitchFamily="34" charset="0"/>
                <a:cs typeface="Calibri" panose="020F0502020204030204" pitchFamily="34" charset="0"/>
              </a:rPr>
              <a:t>Resultater:</a:t>
            </a:r>
            <a:r>
              <a:rPr lang="nb-NO" sz="3600" dirty="0">
                <a:latin typeface="Calibri" panose="020F0502020204030204" pitchFamily="34" charset="0"/>
                <a:cs typeface="Calibri" panose="020F0502020204030204" pitchFamily="34" charset="0"/>
              </a:rPr>
              <a:t> </a:t>
            </a:r>
            <a:br>
              <a:rPr lang="nb-NO" sz="3600" dirty="0">
                <a:latin typeface="Calibri" panose="020F0502020204030204" pitchFamily="34" charset="0"/>
                <a:cs typeface="Calibri" panose="020F0502020204030204" pitchFamily="34" charset="0"/>
              </a:rPr>
            </a:br>
            <a:r>
              <a:rPr lang="nb-NO" sz="3600" dirty="0">
                <a:latin typeface="Calibri" panose="020F0502020204030204" pitchFamily="34" charset="0"/>
                <a:cs typeface="Calibri" panose="020F0502020204030204" pitchFamily="34" charset="0"/>
              </a:rPr>
              <a:t>I de ni inkluderte studiene, mottok pasientene intervensjon med vitamin D eller omega-3 i varierende doser. Alle de inkluderte artiklene undersøkte effekten av utfallet sykdomsaktivitet. Fire artikler evaluerte fatigue, to artikler så på smerte, og to artikler undersøkte livskvalitet. Utfallene sykdomsaktivitet og fatigue viste sprikende funn. Ingen av artiklene viste signifikant bedring på smerte eller livskvalitet. </a:t>
            </a:r>
          </a:p>
        </p:txBody>
      </p:sp>
      <p:sp>
        <p:nvSpPr>
          <p:cNvPr id="2063" name="Text Box 5" descr="Text field "/>
          <p:cNvSpPr txBox="1">
            <a:spLocks noChangeArrowheads="1"/>
          </p:cNvSpPr>
          <p:nvPr/>
        </p:nvSpPr>
        <p:spPr bwMode="auto">
          <a:xfrm>
            <a:off x="31657704" y="6229350"/>
            <a:ext cx="10151110" cy="1579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36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lnSpc>
                <a:spcPct val="150000"/>
              </a:lnSpc>
            </a:pPr>
            <a:r>
              <a:rPr lang="nb-NO" sz="3600" b="1" dirty="0">
                <a:latin typeface="Calibri" panose="020F0502020204030204" pitchFamily="34" charset="0"/>
                <a:cs typeface="Calibri" panose="020F0502020204030204" pitchFamily="34" charset="0"/>
              </a:rPr>
              <a:t>Konklusjon:</a:t>
            </a:r>
          </a:p>
          <a:p>
            <a:pPr>
              <a:lnSpc>
                <a:spcPct val="150000"/>
              </a:lnSpc>
            </a:pPr>
            <a:r>
              <a:rPr lang="nb-NO" sz="3600" dirty="0">
                <a:latin typeface="Calibri" panose="020F0502020204030204" pitchFamily="34" charset="0"/>
                <a:cs typeface="Calibri" panose="020F0502020204030204" pitchFamily="34" charset="0"/>
              </a:rPr>
              <a:t>Studiene viste varierende resultater med tanke på effekt på utfallene. Ingen artikler viste signifikant bedring på smerte og livskvalitet. Noen studier viste forbedring på fatigue og sykdomsaktivitet, men det dreier seg om få studier med ulikt studiedesign og varierende kvalitet. Pasienter som inkluderes i denne type studier vil som oftest være i remisjon eller ha lav sykdomsaktivitet, noe som vil gjøre det vanskelig å påvise en mulig effekt av omega-3 og vitamin D på sykdomsaktivitet som utfall. Det kreves flere studier for å vise om tilskudd av omega-3 eller vitamin D kan ha gunstig effekt på fatigue, noe som ofte er tilstede også hos pasienter som er i remisjon eller har lav sykdomsaktivitet. En bør inkludere flere pasienter med ulik D-vitamin-status og med lengre varighet av intervensjon. Intervensjons- og placebogruppene bør da være mest mulig like med hensyn til sykdomsaktivitet ved studiestart. </a:t>
            </a:r>
          </a:p>
        </p:txBody>
      </p:sp>
      <p:sp>
        <p:nvSpPr>
          <p:cNvPr id="2062" name="Exmple box" descr="Example box"/>
          <p:cNvSpPr txBox="1">
            <a:spLocks noChangeArrowheads="1"/>
          </p:cNvSpPr>
          <p:nvPr/>
        </p:nvSpPr>
        <p:spPr bwMode="auto">
          <a:xfrm>
            <a:off x="12321066" y="14718040"/>
            <a:ext cx="10192384" cy="721215"/>
          </a:xfrm>
          <a:prstGeom prst="rect">
            <a:avLst/>
          </a:prstGeom>
          <a:noFill/>
          <a:ln w="25400" algn="ctr">
            <a:noFill/>
            <a:miter lim="800000"/>
            <a:headEnd/>
            <a:tailEnd/>
          </a:ln>
          <a:effectLst/>
          <a:extLst>
            <a:ext uri="{909E8E84-426E-40DD-AFC4-6F175D3DCCD1}">
              <a14:hiddenFill xmlns:a14="http://schemas.microsoft.com/office/drawing/2010/main">
                <a:solidFill>
                  <a:srgbClr val="FF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0" tIns="82800" rIns="180000" bIns="8280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nb-NO" sz="3600" dirty="0" err="1">
                <a:solidFill>
                  <a:srgbClr val="000000">
                    <a:lumMod val="85000"/>
                    <a:lumOff val="15000"/>
                  </a:srgbClr>
                </a:solidFill>
                <a:latin typeface="Calibri" panose="020F0502020204030204" pitchFamily="34" charset="0"/>
                <a:cs typeface="Calibri" panose="020F0502020204030204" pitchFamily="34" charset="0"/>
              </a:rPr>
              <a:t>Forenklet</a:t>
            </a:r>
            <a:r>
              <a:rPr lang="en-GB" altLang="nb-NO" sz="3600" dirty="0">
                <a:solidFill>
                  <a:srgbClr val="000000">
                    <a:lumMod val="85000"/>
                    <a:lumOff val="15000"/>
                  </a:srgbClr>
                </a:solidFill>
                <a:latin typeface="Calibri" panose="020F0502020204030204" pitchFamily="34" charset="0"/>
                <a:cs typeface="Calibri" panose="020F0502020204030204" pitchFamily="34" charset="0"/>
              </a:rPr>
              <a:t> </a:t>
            </a:r>
            <a:r>
              <a:rPr lang="en-GB" altLang="nb-NO" sz="3600" dirty="0" err="1">
                <a:solidFill>
                  <a:srgbClr val="000000">
                    <a:lumMod val="85000"/>
                    <a:lumOff val="15000"/>
                  </a:srgbClr>
                </a:solidFill>
                <a:latin typeface="Calibri" panose="020F0502020204030204" pitchFamily="34" charset="0"/>
                <a:cs typeface="Calibri" panose="020F0502020204030204" pitchFamily="34" charset="0"/>
              </a:rPr>
              <a:t>oversikt</a:t>
            </a:r>
            <a:r>
              <a:rPr lang="en-GB" altLang="nb-NO" sz="3600" dirty="0">
                <a:solidFill>
                  <a:srgbClr val="000000">
                    <a:lumMod val="85000"/>
                    <a:lumOff val="15000"/>
                  </a:srgbClr>
                </a:solidFill>
                <a:latin typeface="Calibri" panose="020F0502020204030204" pitchFamily="34" charset="0"/>
                <a:cs typeface="Calibri" panose="020F0502020204030204" pitchFamily="34" charset="0"/>
              </a:rPr>
              <a:t> over </a:t>
            </a:r>
            <a:r>
              <a:rPr lang="en-GB" altLang="nb-NO" sz="3600" dirty="0" err="1">
                <a:solidFill>
                  <a:srgbClr val="000000">
                    <a:lumMod val="85000"/>
                    <a:lumOff val="15000"/>
                  </a:srgbClr>
                </a:solidFill>
                <a:latin typeface="Calibri" panose="020F0502020204030204" pitchFamily="34" charset="0"/>
                <a:cs typeface="Calibri" panose="020F0502020204030204" pitchFamily="34" charset="0"/>
              </a:rPr>
              <a:t>hovedfunn</a:t>
            </a:r>
            <a:r>
              <a:rPr kumimoji="0" lang="en-GB" altLang="nb-NO" sz="360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 </a:t>
            </a:r>
          </a:p>
        </p:txBody>
      </p:sp>
      <p:sp>
        <p:nvSpPr>
          <p:cNvPr id="2065" name="References" descr="Field for references"/>
          <p:cNvSpPr txBox="1">
            <a:spLocks noChangeArrowheads="1"/>
          </p:cNvSpPr>
          <p:nvPr/>
        </p:nvSpPr>
        <p:spPr bwMode="auto">
          <a:xfrm>
            <a:off x="21476335" y="27036032"/>
            <a:ext cx="10220643" cy="1969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36000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b-NO" altLang="nb-NO" sz="2800"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REFERANSER: </a:t>
            </a:r>
          </a:p>
          <a:p>
            <a:pPr marL="342900" indent="-342900" eaLnBrk="1" hangingPunct="1">
              <a:buAutoNum type="arabicPeriod"/>
              <a:defRPr/>
            </a:pPr>
            <a:r>
              <a:rPr lang="en-US" sz="2400" dirty="0" err="1">
                <a:latin typeface="Calibri" panose="020F0502020204030204" pitchFamily="34" charset="0"/>
                <a:cs typeface="Calibri" panose="020F0502020204030204" pitchFamily="34" charset="0"/>
              </a:rPr>
              <a:t>Fanouriakis</a:t>
            </a:r>
            <a:r>
              <a:rPr lang="en-US" sz="2400" dirty="0">
                <a:latin typeface="Calibri" panose="020F0502020204030204" pitchFamily="34" charset="0"/>
                <a:cs typeface="Calibri" panose="020F0502020204030204" pitchFamily="34" charset="0"/>
              </a:rPr>
              <a:t> A, </a:t>
            </a:r>
            <a:r>
              <a:rPr lang="en-US" sz="2400" dirty="0" err="1">
                <a:latin typeface="Calibri" panose="020F0502020204030204" pitchFamily="34" charset="0"/>
                <a:cs typeface="Calibri" panose="020F0502020204030204" pitchFamily="34" charset="0"/>
              </a:rPr>
              <a:t>Kostopoulou</a:t>
            </a:r>
            <a:r>
              <a:rPr lang="en-US" sz="2400" dirty="0">
                <a:latin typeface="Calibri" panose="020F0502020204030204" pitchFamily="34" charset="0"/>
                <a:cs typeface="Calibri" panose="020F0502020204030204" pitchFamily="34" charset="0"/>
              </a:rPr>
              <a:t> M, </a:t>
            </a:r>
            <a:r>
              <a:rPr lang="en-US" sz="2400" dirty="0" err="1">
                <a:latin typeface="Calibri" panose="020F0502020204030204" pitchFamily="34" charset="0"/>
                <a:cs typeface="Calibri" panose="020F0502020204030204" pitchFamily="34" charset="0"/>
              </a:rPr>
              <a:t>Alunno</a:t>
            </a:r>
            <a:r>
              <a:rPr lang="en-US" sz="2400" dirty="0">
                <a:latin typeface="Calibri" panose="020F0502020204030204" pitchFamily="34" charset="0"/>
                <a:cs typeface="Calibri" panose="020F0502020204030204" pitchFamily="34" charset="0"/>
              </a:rPr>
              <a:t> A, </a:t>
            </a:r>
            <a:r>
              <a:rPr lang="en-US" sz="2400" dirty="0" err="1">
                <a:latin typeface="Calibri" panose="020F0502020204030204" pitchFamily="34" charset="0"/>
                <a:cs typeface="Calibri" panose="020F0502020204030204" pitchFamily="34" charset="0"/>
              </a:rPr>
              <a:t>Aringer</a:t>
            </a:r>
            <a:r>
              <a:rPr lang="en-US" sz="2400" dirty="0">
                <a:latin typeface="Calibri" panose="020F0502020204030204" pitchFamily="34" charset="0"/>
                <a:cs typeface="Calibri" panose="020F0502020204030204" pitchFamily="34" charset="0"/>
              </a:rPr>
              <a:t> M, </a:t>
            </a:r>
            <a:r>
              <a:rPr lang="en-US" sz="2400" dirty="0" err="1">
                <a:latin typeface="Calibri" panose="020F0502020204030204" pitchFamily="34" charset="0"/>
                <a:cs typeface="Calibri" panose="020F0502020204030204" pitchFamily="34" charset="0"/>
              </a:rPr>
              <a:t>Bajema</a:t>
            </a:r>
            <a:r>
              <a:rPr lang="en-US" sz="2400" dirty="0">
                <a:latin typeface="Calibri" panose="020F0502020204030204" pitchFamily="34" charset="0"/>
                <a:cs typeface="Calibri" panose="020F0502020204030204" pitchFamily="34" charset="0"/>
              </a:rPr>
              <a:t> I, </a:t>
            </a:r>
            <a:r>
              <a:rPr lang="en-US" sz="2400" dirty="0" err="1">
                <a:latin typeface="Calibri" panose="020F0502020204030204" pitchFamily="34" charset="0"/>
                <a:cs typeface="Calibri" panose="020F0502020204030204" pitchFamily="34" charset="0"/>
              </a:rPr>
              <a:t>Boletis</a:t>
            </a:r>
            <a:r>
              <a:rPr lang="en-US" sz="2400" dirty="0">
                <a:latin typeface="Calibri" panose="020F0502020204030204" pitchFamily="34" charset="0"/>
                <a:cs typeface="Calibri" panose="020F0502020204030204" pitchFamily="34" charset="0"/>
              </a:rPr>
              <a:t> JN, et al. 2019 update of the EULAR recommendations for the management of systemic lupus erythematosus. </a:t>
            </a:r>
            <a:r>
              <a:rPr lang="nb-NO" sz="2400" dirty="0">
                <a:latin typeface="Calibri" panose="020F0502020204030204" pitchFamily="34" charset="0"/>
                <a:cs typeface="Calibri" panose="020F0502020204030204" pitchFamily="34" charset="0"/>
              </a:rPr>
              <a:t>Ann </a:t>
            </a:r>
            <a:r>
              <a:rPr lang="nb-NO" sz="2400" dirty="0" err="1">
                <a:latin typeface="Calibri" panose="020F0502020204030204" pitchFamily="34" charset="0"/>
                <a:cs typeface="Calibri" panose="020F0502020204030204" pitchFamily="34" charset="0"/>
              </a:rPr>
              <a:t>Rheum</a:t>
            </a:r>
            <a:r>
              <a:rPr lang="nb-NO" sz="2400" dirty="0">
                <a:latin typeface="Calibri" panose="020F0502020204030204" pitchFamily="34" charset="0"/>
                <a:cs typeface="Calibri" panose="020F0502020204030204" pitchFamily="34" charset="0"/>
              </a:rPr>
              <a:t> Dis. 2019;78(6):736-45.</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nb-NO" altLang="nb-NO" sz="22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p:txBody>
      </p:sp>
      <p:sp>
        <p:nvSpPr>
          <p:cNvPr id="2066" name="Acknowledgements" descr="Field for acknowledgements"/>
          <p:cNvSpPr txBox="1">
            <a:spLocks noChangeArrowheads="1"/>
          </p:cNvSpPr>
          <p:nvPr/>
        </p:nvSpPr>
        <p:spPr bwMode="auto">
          <a:xfrm>
            <a:off x="31696978" y="27091310"/>
            <a:ext cx="10109836" cy="126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36000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b-NO" altLang="nb-NO" sz="2800"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ANNERKJENNELSER: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nb-NO" altLang="nb-NO" sz="240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Jeg vil takke min veileder Anne Kristine </a:t>
            </a:r>
            <a:r>
              <a:rPr kumimoji="0" lang="nb-NO" altLang="nb-NO" sz="2400" i="0" u="none" strike="noStrike" kern="1200" cap="none" spc="0" normalizeH="0" baseline="0" noProof="0" dirty="0" err="1">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Hjorteseth</a:t>
            </a:r>
            <a:r>
              <a:rPr kumimoji="0" lang="nb-NO" altLang="nb-NO" sz="240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 Halse</a:t>
            </a:r>
            <a:r>
              <a:rPr lang="nb-NO" altLang="nb-NO" sz="2400" dirty="0">
                <a:solidFill>
                  <a:srgbClr val="000000">
                    <a:lumMod val="85000"/>
                    <a:lumOff val="15000"/>
                  </a:srgbClr>
                </a:solidFill>
                <a:latin typeface="Calibri" panose="020F0502020204030204" pitchFamily="34" charset="0"/>
                <a:cs typeface="Calibri" panose="020F0502020204030204" pitchFamily="34" charset="0"/>
              </a:rPr>
              <a:t>, for god hjelp og konstruktive tilbakemeldinger i arbeidet med oppgaven. </a:t>
            </a:r>
            <a:endParaRPr kumimoji="0" lang="nb-NO" altLang="nb-NO" sz="240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p:txBody>
      </p:sp>
      <p:pic>
        <p:nvPicPr>
          <p:cNvPr id="17" name="Bilde 16">
            <a:extLst>
              <a:ext uri="{FF2B5EF4-FFF2-40B4-BE49-F238E27FC236}">
                <a16:creationId xmlns:a16="http://schemas.microsoft.com/office/drawing/2014/main" id="{1C4907CD-B371-A840-BB0E-99647E09793C}"/>
              </a:ext>
            </a:extLst>
          </p:cNvPr>
          <p:cNvPicPr/>
          <p:nvPr/>
        </p:nvPicPr>
        <p:blipFill>
          <a:blip r:embed="rId3">
            <a:extLst>
              <a:ext uri="{28A0092B-C50C-407E-A947-70E740481C1C}">
                <a14:useLocalDpi xmlns:a14="http://schemas.microsoft.com/office/drawing/2010/main" val="0"/>
              </a:ext>
            </a:extLst>
          </a:blip>
          <a:stretch>
            <a:fillRect/>
          </a:stretch>
        </p:blipFill>
        <p:spPr>
          <a:xfrm>
            <a:off x="937975" y="15769414"/>
            <a:ext cx="8916669" cy="10877799"/>
          </a:xfrm>
          <a:prstGeom prst="rect">
            <a:avLst/>
          </a:prstGeom>
        </p:spPr>
      </p:pic>
      <p:sp>
        <p:nvSpPr>
          <p:cNvPr id="2" name="TekstSylinder 1">
            <a:extLst>
              <a:ext uri="{FF2B5EF4-FFF2-40B4-BE49-F238E27FC236}">
                <a16:creationId xmlns:a16="http://schemas.microsoft.com/office/drawing/2014/main" id="{FA8C8A49-290A-7F4D-A078-2290C7F3C405}"/>
              </a:ext>
            </a:extLst>
          </p:cNvPr>
          <p:cNvSpPr txBox="1"/>
          <p:nvPr/>
        </p:nvSpPr>
        <p:spPr>
          <a:xfrm>
            <a:off x="10781427" y="17050125"/>
            <a:ext cx="9764554" cy="8316379"/>
          </a:xfrm>
          <a:prstGeom prst="rect">
            <a:avLst/>
          </a:prstGeom>
          <a:noFill/>
        </p:spPr>
        <p:txBody>
          <a:bodyPr wrap="square" rtlCol="0">
            <a:spAutoFit/>
          </a:bodyPr>
          <a:lstStyle/>
          <a:p>
            <a:pPr>
              <a:lnSpc>
                <a:spcPct val="150000"/>
              </a:lnSpc>
            </a:pPr>
            <a:r>
              <a:rPr lang="nb-NO" sz="3600" b="1" dirty="0">
                <a:latin typeface="Calibri" panose="020F0502020204030204" pitchFamily="34" charset="0"/>
                <a:cs typeface="Calibri" panose="020F0502020204030204" pitchFamily="34" charset="0"/>
              </a:rPr>
              <a:t>Metode: </a:t>
            </a:r>
            <a:br>
              <a:rPr lang="nb-NO" sz="3600" b="1" dirty="0">
                <a:latin typeface="Calibri" panose="020F0502020204030204" pitchFamily="34" charset="0"/>
                <a:cs typeface="Calibri" panose="020F0502020204030204" pitchFamily="34" charset="0"/>
              </a:rPr>
            </a:br>
            <a:r>
              <a:rPr lang="nb-NO" sz="3600" dirty="0">
                <a:latin typeface="Calibri" panose="020F0502020204030204" pitchFamily="34" charset="0"/>
                <a:cs typeface="Calibri" panose="020F0502020204030204" pitchFamily="34" charset="0"/>
              </a:rPr>
              <a:t>Det ble gjennomført et litteratursøk i </a:t>
            </a:r>
            <a:r>
              <a:rPr lang="nb-NO" sz="3600" dirty="0" err="1">
                <a:latin typeface="Calibri" panose="020F0502020204030204" pitchFamily="34" charset="0"/>
                <a:cs typeface="Calibri" panose="020F0502020204030204" pitchFamily="34" charset="0"/>
              </a:rPr>
              <a:t>PubMed</a:t>
            </a:r>
            <a:r>
              <a:rPr lang="nb-NO" sz="3600" dirty="0">
                <a:latin typeface="Calibri" panose="020F0502020204030204" pitchFamily="34" charset="0"/>
                <a:cs typeface="Calibri" panose="020F0502020204030204" pitchFamily="34" charset="0"/>
              </a:rPr>
              <a:t>, som resulterte i 450 artikler. Inkluderingen av artikler foregikk etter forhåndsbestemte inklusjons- og eksklusjonskriterier. Ni artikler ble inkludert til litteraturstudien, hvorav syv artikler undersøkte effekt av D-vitamintilskudd og to artikler evaluerte effekten av omega-3 tilskudd. Effekten ble vurdert med følgende utfallsmål: SLEDAI, ECLAM, PGA, Lupus </a:t>
            </a:r>
            <a:r>
              <a:rPr lang="nb-NO" sz="3600" dirty="0" err="1">
                <a:latin typeface="Calibri" panose="020F0502020204030204" pitchFamily="34" charset="0"/>
                <a:cs typeface="Calibri" panose="020F0502020204030204" pitchFamily="34" charset="0"/>
              </a:rPr>
              <a:t>QoL</a:t>
            </a:r>
            <a:r>
              <a:rPr lang="nb-NO" sz="3600" dirty="0">
                <a:latin typeface="Calibri" panose="020F0502020204030204" pitchFamily="34" charset="0"/>
                <a:cs typeface="Calibri" panose="020F0502020204030204" pitchFamily="34" charset="0"/>
              </a:rPr>
              <a:t>, Rand SF-36, FSS og VAS. </a:t>
            </a:r>
          </a:p>
        </p:txBody>
      </p:sp>
      <p:pic>
        <p:nvPicPr>
          <p:cNvPr id="13" name="Bilde 12">
            <a:extLst>
              <a:ext uri="{FF2B5EF4-FFF2-40B4-BE49-F238E27FC236}">
                <a16:creationId xmlns:a16="http://schemas.microsoft.com/office/drawing/2014/main" id="{76BF0A87-E219-444B-8B98-2C0A78B6F037}"/>
              </a:ext>
            </a:extLst>
          </p:cNvPr>
          <p:cNvPicPr>
            <a:picLocks noChangeAspect="1"/>
          </p:cNvPicPr>
          <p:nvPr/>
        </p:nvPicPr>
        <p:blipFill>
          <a:blip r:embed="rId4"/>
          <a:stretch>
            <a:fillRect/>
          </a:stretch>
        </p:blipFill>
        <p:spPr>
          <a:xfrm>
            <a:off x="12321066" y="7562000"/>
            <a:ext cx="18167760" cy="6987600"/>
          </a:xfrm>
          <a:prstGeom prst="rect">
            <a:avLst/>
          </a:prstGeom>
        </p:spPr>
      </p:pic>
    </p:spTree>
  </p:cSld>
  <p:clrMapOvr>
    <a:masterClrMapping/>
  </p:clrMapOvr>
</p:sld>
</file>

<file path=ppt/theme/theme1.xml><?xml version="1.0" encoding="utf-8"?>
<a:theme xmlns:a="http://schemas.openxmlformats.org/drawingml/2006/main" name="Standard utforming">
  <a:themeElements>
    <a:clrScheme name="UiB-Farger-2015-matt">
      <a:dk1>
        <a:sysClr val="windowText" lastClr="000000"/>
      </a:dk1>
      <a:lt1>
        <a:srgbClr val="FFFFFF"/>
      </a:lt1>
      <a:dk2>
        <a:srgbClr val="847268"/>
      </a:dk2>
      <a:lt2>
        <a:srgbClr val="D0CAC2"/>
      </a:lt2>
      <a:accent1>
        <a:srgbClr val="DB3F3D"/>
      </a:accent1>
      <a:accent2>
        <a:srgbClr val="1A2640"/>
      </a:accent2>
      <a:accent3>
        <a:srgbClr val="CDAB3F"/>
      </a:accent3>
      <a:accent4>
        <a:srgbClr val="4EA0B7"/>
      </a:accent4>
      <a:accent5>
        <a:srgbClr val="789A5B"/>
      </a:accent5>
      <a:accent6>
        <a:srgbClr val="705686"/>
      </a:accent6>
      <a:hlink>
        <a:srgbClr val="009FEE"/>
      </a:hlink>
      <a:folHlink>
        <a:srgbClr val="522D89"/>
      </a:folHlink>
    </a:clrScheme>
    <a:fontScheme name="Standard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lnDef>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4451</TotalTime>
  <Words>271</Words>
  <Application>Microsoft Macintosh PowerPoint</Application>
  <PresentationFormat>Egendefinert</PresentationFormat>
  <Paragraphs>15</Paragraphs>
  <Slides>1</Slides>
  <Notes>1</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1</vt:i4>
      </vt:variant>
    </vt:vector>
  </HeadingPairs>
  <TitlesOfParts>
    <vt:vector size="4" baseType="lpstr">
      <vt:lpstr>Arial</vt:lpstr>
      <vt:lpstr>Calibri</vt:lpstr>
      <vt:lpstr>Standard utforming</vt:lpstr>
      <vt:lpstr>PowerPoint-presentasjon</vt:lpstr>
    </vt:vector>
  </TitlesOfParts>
  <Company>IT-avd, UiB</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Helge Grønhaug</dc:creator>
  <cp:lastModifiedBy>Emilie Grefslie Jensen</cp:lastModifiedBy>
  <cp:revision>174</cp:revision>
  <cp:lastPrinted>2023-11-23T18:21:02Z</cp:lastPrinted>
  <dcterms:created xsi:type="dcterms:W3CDTF">2006-11-02T13:18:58Z</dcterms:created>
  <dcterms:modified xsi:type="dcterms:W3CDTF">2023-11-23T18:21:11Z</dcterms:modified>
</cp:coreProperties>
</file>