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42808525" cy="30279975"/>
  <p:notesSz cx="7099300" cy="102346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33" userDrawn="1">
          <p15:clr>
            <a:srgbClr val="A4A3A4"/>
          </p15:clr>
        </p15:guide>
        <p15:guide id="3" orient="horz" pos="16976" userDrawn="1">
          <p15:clr>
            <a:srgbClr val="A4A3A4"/>
          </p15:clr>
        </p15:guide>
        <p15:guide id="4" pos="745">
          <p15:clr>
            <a:srgbClr val="A4A3A4"/>
          </p15:clr>
        </p15:guide>
        <p15:guide id="5" pos="19961">
          <p15:clr>
            <a:srgbClr val="A4A3A4"/>
          </p15:clr>
        </p15:guide>
        <p15:guide id="6" pos="26361">
          <p15:clr>
            <a:srgbClr val="A4A3A4"/>
          </p15:clr>
        </p15:guide>
        <p15:guide id="7" pos="13513">
          <p15:clr>
            <a:srgbClr val="A4A3A4"/>
          </p15:clr>
        </p15:guide>
        <p15:guide id="8" pos="7025">
          <p15:clr>
            <a:srgbClr val="A4A3A4"/>
          </p15:clr>
        </p15:guide>
        <p15:guide id="9" orient="horz" pos="95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9F1"/>
    <a:srgbClr val="FFAA79"/>
    <a:srgbClr val="761A19"/>
    <a:srgbClr val="34332B"/>
    <a:srgbClr val="005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5A86FC-1ADB-4B45-BEEB-032823EDB4B5}" v="18" dt="2023-11-15T13:41:27.4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39" autoAdjust="0"/>
    <p:restoredTop sz="90141" autoAdjust="0"/>
  </p:normalViewPr>
  <p:slideViewPr>
    <p:cSldViewPr snapToGrid="0">
      <p:cViewPr>
        <p:scale>
          <a:sx n="29" d="100"/>
          <a:sy n="29" d="100"/>
        </p:scale>
        <p:origin x="392" y="144"/>
      </p:cViewPr>
      <p:guideLst>
        <p:guide orient="horz" pos="2733"/>
        <p:guide orient="horz" pos="16976"/>
        <p:guide pos="745"/>
        <p:guide pos="19961"/>
        <p:guide pos="26361"/>
        <p:guide pos="13513"/>
        <p:guide pos="7025"/>
        <p:guide orient="horz"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128" d="100"/>
          <a:sy n="128" d="100"/>
        </p:scale>
        <p:origin x="5824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433DE135-FF91-20A3-39DA-EB0E7A6160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1BBF5B1-0403-D936-D364-2A45E95101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3EE47-8B60-024C-A3E9-9D47F69A0B3A}" type="datetimeFigureOut">
              <a:rPr lang="nb-NO" smtClean="0"/>
              <a:t>24.11.2023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0D21D5C-4B77-F54E-E771-2DA77C1574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06C2057-4DAF-3E94-8698-8590C1366EB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46A91-9FDA-7A49-918A-F3079B7549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6674613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3223" userDrawn="1">
          <p15:clr>
            <a:srgbClr val="F26B43"/>
          </p15:clr>
        </p15:guide>
        <p15:guide id="2" pos="2236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324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68350"/>
            <a:ext cx="5422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79" y="4861365"/>
            <a:ext cx="5679742" cy="4605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324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6131AE1E-E725-4449-B03D-B7F1AD5A21E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59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178457" indent="-68637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274549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384368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494187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604007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71382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82364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933465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788E0A-2390-493D-B96C-E13D0340CC64}" type="slidenum">
              <a:rPr lang="nb-NO" altLang="nb-NO" sz="1300"/>
              <a:pPr eaLnBrk="1" hangingPunct="1"/>
              <a:t>1</a:t>
            </a:fld>
            <a:endParaRPr lang="nb-NO" altLang="nb-NO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nb-NO" sz="900" dirty="0"/>
          </a:p>
        </p:txBody>
      </p:sp>
    </p:spTree>
    <p:extLst>
      <p:ext uri="{BB962C8B-B14F-4D97-AF65-F5344CB8AC3E}">
        <p14:creationId xmlns:p14="http://schemas.microsoft.com/office/powerpoint/2010/main" val="1679014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oste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2629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537" userDrawn="1">
          <p15:clr>
            <a:srgbClr val="FBAE40"/>
          </p15:clr>
        </p15:guide>
        <p15:guide id="2" pos="1348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7259CF00-97E2-1033-EB68-FC43F982B767}"/>
              </a:ext>
            </a:extLst>
          </p:cNvPr>
          <p:cNvSpPr/>
          <p:nvPr userDrawn="1"/>
        </p:nvSpPr>
        <p:spPr bwMode="auto">
          <a:xfrm>
            <a:off x="-1" y="5629275"/>
            <a:ext cx="42807600" cy="24660000"/>
          </a:xfrm>
          <a:prstGeom prst="rect">
            <a:avLst/>
          </a:prstGeom>
          <a:solidFill>
            <a:srgbClr val="FEF9F1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83613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Freeform 2" descr="Red field, top">
            <a:extLst>
              <a:ext uri="{FF2B5EF4-FFF2-40B4-BE49-F238E27FC236}">
                <a16:creationId xmlns:a16="http://schemas.microsoft.com/office/drawing/2014/main" id="{09114A3E-ED0D-6852-61B1-87F4D60FBCC4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0" y="1"/>
            <a:ext cx="42808525" cy="5600700"/>
          </a:xfrm>
          <a:custGeom>
            <a:avLst/>
            <a:gdLst>
              <a:gd name="T0" fmla="*/ 0 w 22394"/>
              <a:gd name="T1" fmla="*/ 4633 h 4633"/>
              <a:gd name="T2" fmla="*/ 22394 w 22394"/>
              <a:gd name="T3" fmla="*/ 4633 h 4633"/>
              <a:gd name="T4" fmla="*/ 22394 w 22394"/>
              <a:gd name="T5" fmla="*/ 0 h 4633"/>
              <a:gd name="T6" fmla="*/ 0 w 22394"/>
              <a:gd name="T7" fmla="*/ 0 h 4633"/>
              <a:gd name="T8" fmla="*/ 0 w 22394"/>
              <a:gd name="T9" fmla="*/ 4633 h 4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394" h="4633">
                <a:moveTo>
                  <a:pt x="0" y="4633"/>
                </a:moveTo>
                <a:lnTo>
                  <a:pt x="22394" y="4633"/>
                </a:lnTo>
                <a:lnTo>
                  <a:pt x="22394" y="0"/>
                </a:lnTo>
                <a:lnTo>
                  <a:pt x="0" y="0"/>
                </a:lnTo>
                <a:lnTo>
                  <a:pt x="0" y="4633"/>
                </a:lnTo>
              </a:path>
            </a:pathLst>
          </a:custGeom>
          <a:solidFill>
            <a:srgbClr val="761A19"/>
          </a:solidFill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7" name="Picture 19">
            <a:extLst>
              <a:ext uri="{FF2B5EF4-FFF2-40B4-BE49-F238E27FC236}">
                <a16:creationId xmlns:a16="http://schemas.microsoft.com/office/drawing/2014/main" id="{CD4E24DF-9FF2-B992-1667-8D90A8F267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27947" y="27323832"/>
            <a:ext cx="10364421" cy="2602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2pPr>
      <a:lvl3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3pPr>
      <a:lvl4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4pPr>
      <a:lvl5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5pPr>
      <a:lvl6pPr marL="4572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6pPr>
      <a:lvl7pPr marL="9144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7pPr>
      <a:lvl8pPr marL="13716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8pPr>
      <a:lvl9pPr marL="18288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9pPr>
    </p:titleStyle>
    <p:bodyStyle>
      <a:lvl1pPr marL="3136900" indent="-3136900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9300">
          <a:solidFill>
            <a:schemeClr val="tx1"/>
          </a:solidFill>
          <a:latin typeface="+mn-lt"/>
          <a:ea typeface="+mn-ea"/>
          <a:cs typeface="+mn-cs"/>
        </a:defRPr>
      </a:lvl1pPr>
      <a:lvl2pPr marL="6792913" indent="-2613025" algn="l" defTabSz="8361363" rtl="0" eaLnBrk="0" fontAlgn="base" hangingPunct="0">
        <a:spcBef>
          <a:spcPct val="20000"/>
        </a:spcBef>
        <a:spcAft>
          <a:spcPct val="0"/>
        </a:spcAft>
        <a:buChar char="–"/>
        <a:defRPr sz="25600">
          <a:solidFill>
            <a:schemeClr val="tx1"/>
          </a:solidFill>
          <a:latin typeface="+mn-lt"/>
        </a:defRPr>
      </a:lvl2pPr>
      <a:lvl3pPr marL="10452100" indent="-2090738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2100">
          <a:solidFill>
            <a:schemeClr val="tx1"/>
          </a:solidFill>
          <a:latin typeface="+mn-lt"/>
        </a:defRPr>
      </a:lvl3pPr>
      <a:lvl4pPr marL="14630400" indent="-2090738" algn="l" defTabSz="8361363" rtl="0" eaLnBrk="0" fontAlgn="base" hangingPunct="0">
        <a:spcBef>
          <a:spcPct val="20000"/>
        </a:spcBef>
        <a:spcAft>
          <a:spcPct val="0"/>
        </a:spcAft>
        <a:buChar char="–"/>
        <a:defRPr sz="18200">
          <a:solidFill>
            <a:schemeClr val="tx1"/>
          </a:solidFill>
          <a:latin typeface="+mn-lt"/>
        </a:defRPr>
      </a:lvl4pPr>
      <a:lvl5pPr marL="18810288" indent="-2089150" algn="l" defTabSz="8361363" rtl="0" eaLnBrk="0" fontAlgn="base" hangingPunct="0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5pPr>
      <a:lvl6pPr marL="192674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6pPr>
      <a:lvl7pPr marL="197246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7pPr>
      <a:lvl8pPr marL="201818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8pPr>
      <a:lvl9pPr marL="206390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537" userDrawn="1">
          <p15:clr>
            <a:srgbClr val="F26B43"/>
          </p15:clr>
        </p15:guide>
        <p15:guide id="2" pos="1348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" descr="Title field"/>
          <p:cNvSpPr txBox="1">
            <a:spLocks noChangeArrowheads="1"/>
          </p:cNvSpPr>
          <p:nvPr/>
        </p:nvSpPr>
        <p:spPr bwMode="auto">
          <a:xfrm>
            <a:off x="1182688" y="1128713"/>
            <a:ext cx="34201099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1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Hjertebilyder hos symptomfrie nyfødte</a:t>
            </a:r>
          </a:p>
        </p:txBody>
      </p:sp>
      <p:sp>
        <p:nvSpPr>
          <p:cNvPr id="2054" name="Subtitle" descr="Subtitle field"/>
          <p:cNvSpPr txBox="1">
            <a:spLocks noChangeArrowheads="1"/>
          </p:cNvSpPr>
          <p:nvPr/>
        </p:nvSpPr>
        <p:spPr bwMode="auto">
          <a:xfrm>
            <a:off x="1182688" y="3076575"/>
            <a:ext cx="32939355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4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Vest-Norge 2020-2021, en retrospektiv studie</a:t>
            </a:r>
          </a:p>
        </p:txBody>
      </p:sp>
      <p:sp>
        <p:nvSpPr>
          <p:cNvPr id="2053" name="Name and info" descr="Field for name and email"/>
          <p:cNvSpPr txBox="1">
            <a:spLocks noChangeArrowheads="1"/>
          </p:cNvSpPr>
          <p:nvPr/>
        </p:nvSpPr>
        <p:spPr bwMode="auto">
          <a:xfrm>
            <a:off x="31943051" y="1183749"/>
            <a:ext cx="9905037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0" rIns="18000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nb-NO" altLang="nb-NO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Martin Andreas Hovde Hansen (kull 18A)</a:t>
            </a:r>
          </a:p>
          <a:p>
            <a:pPr algn="r" eaLnBrk="1" hangingPunct="1"/>
            <a:r>
              <a:rPr lang="nb-NO" altLang="nb-NO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Tomine Victoria Hillier (kull 18A)</a:t>
            </a:r>
          </a:p>
          <a:p>
            <a:pPr algn="r" eaLnBrk="1" hangingPunct="1"/>
            <a:r>
              <a:rPr lang="nb-NO" altLang="nb-NO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Kristoffer Myrstad </a:t>
            </a:r>
            <a:r>
              <a:rPr lang="nb-NO" altLang="nb-NO" sz="4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Brodwall</a:t>
            </a:r>
            <a:r>
              <a:rPr lang="nb-NO" altLang="nb-NO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(hovedveileder)</a:t>
            </a:r>
          </a:p>
          <a:p>
            <a:pPr algn="r" eaLnBrk="1" hangingPunct="1"/>
            <a:r>
              <a:rPr lang="nb-NO" altLang="nb-NO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Tanja Pedersen (biveileder)</a:t>
            </a:r>
            <a:br>
              <a:rPr lang="nb-NO" altLang="nb-NO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altLang="nb-NO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Universitet i Bergen</a:t>
            </a:r>
          </a:p>
        </p:txBody>
      </p:sp>
      <p:sp>
        <p:nvSpPr>
          <p:cNvPr id="2055" name="Text box 1" descr="Text field "/>
          <p:cNvSpPr txBox="1">
            <a:spLocks noChangeArrowheads="1"/>
          </p:cNvSpPr>
          <p:nvPr/>
        </p:nvSpPr>
        <p:spPr bwMode="auto">
          <a:xfrm>
            <a:off x="1182688" y="6229350"/>
            <a:ext cx="7778432" cy="22166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360000">
            <a:spAutoFit/>
          </a:bodyPr>
          <a:lstStyle>
            <a:lvl1pPr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4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SAMMENDRAG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lang="nb-NO" sz="4400" i="0" u="sng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Formål</a:t>
            </a:r>
            <a:r>
              <a:rPr lang="nb-NO" sz="4400" b="1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nb-NO" sz="44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Studiens primære formål er å kartlegge sammenhengen mellom forekomsten av bilyd hos symptomfrie nyfødte og tidspunktet for utførelsen av nyfødtundersøkelsen. Hensikten er å finne det optimale tidspunktet for undersøkelsen for å unngå unødvendig oppdagelse av fysiologiske bilyder. Sekundære formål inkluderer å kartlegge den generelle forekomsten av bilyder hos symptomfrie nyfødte og sammenhengen mellom forekomsten og ulike parametere knyttet til fødemoren og den nyfødte.</a:t>
            </a:r>
            <a:br>
              <a:rPr lang="nb-NO" sz="44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nb-NO" sz="4400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lang="nb-NO" sz="4400" i="0" u="sng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Studiedesign</a:t>
            </a:r>
            <a:r>
              <a:rPr lang="nb-NO" sz="4400" b="1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nb-NO" sz="44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Opplysningene brukt i denne studien var samlet retrospektivt fra elektroniske journaler fra 9330 fødsler ved Haukeland Universitetssykehus i tidsrommet 2020-2021. Microsoft Excel ble brukt for å lagre opplysningene og til å utføre statistiske analyser.</a:t>
            </a:r>
            <a:br>
              <a:rPr lang="nb-NO" sz="44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kumimoji="0" lang="nb-NO" altLang="nb-NO" sz="44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nb-NO" altLang="nb-NO" sz="44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65" name="References" descr="Field for references"/>
          <p:cNvSpPr txBox="1">
            <a:spLocks noChangeArrowheads="1"/>
          </p:cNvSpPr>
          <p:nvPr/>
        </p:nvSpPr>
        <p:spPr bwMode="auto">
          <a:xfrm>
            <a:off x="20813078" y="26698927"/>
            <a:ext cx="10220643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36000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REFERANSER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altLang="nb-NO" sz="28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https://www.lommelegen.no/hjerte-og-kar/hjertefeil/artikkel/medfodte-hjertefeil/69394756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28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2. https://www.researchgate.net/figure/This-figure-demonstrates-two-dimensional-echo-Parasternal-long-axis-view-of-the-cardiac_fig2_360693674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altLang="nb-NO" sz="28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https://www.pinterest.com/pin/687573068086168939/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28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4. https://en.ac-illust.com/clip-art/23798670/heart-and-baby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altLang="nb-NO" sz="28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66" name="Acknowledgements" descr="Field for acknowledgements"/>
          <p:cNvSpPr txBox="1">
            <a:spLocks noChangeArrowheads="1"/>
          </p:cNvSpPr>
          <p:nvPr/>
        </p:nvSpPr>
        <p:spPr bwMode="auto">
          <a:xfrm>
            <a:off x="30911369" y="26698927"/>
            <a:ext cx="1022064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36000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ANERKJENNELSE AV BIDRAG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Vi vil takke </a:t>
            </a:r>
            <a:r>
              <a:rPr lang="nb-NO" altLang="nb-NO" sz="2800" b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Gottfried Greve og Ferenc </a:t>
            </a:r>
            <a:r>
              <a:rPr lang="nb-NO" altLang="nb-NO" sz="2800" b="1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Macsali</a:t>
            </a:r>
            <a:r>
              <a:rPr lang="nb-NO" altLang="nb-NO" sz="2800" b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 faglige tilbakemeldinger og innspill på teksten.</a:t>
            </a:r>
            <a:endParaRPr kumimoji="0" lang="nb-NO" altLang="nb-NO" sz="28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B57A5CC-6EBB-5E6A-A225-905555DDCF7A}"/>
              </a:ext>
            </a:extLst>
          </p:cNvPr>
          <p:cNvSpPr txBox="1"/>
          <p:nvPr/>
        </p:nvSpPr>
        <p:spPr>
          <a:xfrm>
            <a:off x="9244170" y="7376714"/>
            <a:ext cx="8408195" cy="1932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lang="nb-NO" sz="4400" i="0" u="sng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Resultater</a:t>
            </a:r>
            <a:r>
              <a:rPr lang="nb-NO" sz="4400" i="0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nb-NO" sz="44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Blant de symptomfrie nyfødte født i 2021 (n=4359) var forekomsten av bilyder høyest i gruppen undersøkt &lt;6 timer etter fødsel (7.7%, n=4/52) og &lt;6-12 timer etter fødsel (5.4%, n=55/1019). Forekomsten var lavest i gruppen undersøkt 12-&lt;18 timer etter fødsel (4.0%, n=45/1119). Forskjellene mellom gruppene var ikke signifikante.</a:t>
            </a:r>
            <a:br>
              <a:rPr lang="nb-NO" sz="44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44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 statistisk signifikant økning i bilydforekomsten ble funnet hos mødre &gt;35 år (5.4%, p=0.0425). Forskjellen var ikke signifikant når det ble kontrollert for svangerskapsdiabetes og keisersnitt. Forekomsten av bilyd er økt for svangerskapsdiabetes (5.4%, n=21/390) og keisersnitt (5.7%, n=23/401), men funnene er ikke statistisk signifikante.</a:t>
            </a:r>
            <a:br>
              <a:rPr lang="nb-NO" sz="44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44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Den generelle forekomsten av bilyd hos symptomfrie nyfødte fra 2020-2021 er 4.46% (n=381/8539).</a:t>
            </a:r>
            <a:br>
              <a:rPr lang="nb-NO" sz="44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kumimoji="0" lang="nb-NO" altLang="nb-NO" sz="44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nb-NO" altLang="nb-NO" sz="44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b-NO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3ECA6C-B401-DCEB-73C3-98177CAEFF49}"/>
              </a:ext>
            </a:extLst>
          </p:cNvPr>
          <p:cNvSpPr/>
          <p:nvPr/>
        </p:nvSpPr>
        <p:spPr bwMode="auto">
          <a:xfrm>
            <a:off x="20577335" y="23171888"/>
            <a:ext cx="17287876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00547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rtl="0">
              <a:spcBef>
                <a:spcPts val="1600"/>
              </a:spcBef>
              <a:spcAft>
                <a:spcPts val="400"/>
              </a:spcAft>
            </a:pPr>
            <a:r>
              <a:rPr lang="nb-NO" sz="4400" b="1" i="0" u="sng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Konklusjon: </a:t>
            </a:r>
            <a:r>
              <a:rPr lang="nb-NO" sz="4400" b="1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Det er vist en svak sammenheng mellom tidspunktet på nyfødtundersøkelsen og forekomsten av bilyd, og en økt forekomst av bilyd hos nyfødte med mødre &gt;35 år. Klinisk applikasjon vil kreve flere multisenter-prospektive studier.</a:t>
            </a:r>
            <a:endParaRPr lang="nb-NO" sz="4400" b="1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1908F28B-9515-6CEE-E9CD-1D23B58023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7335" y="12478977"/>
            <a:ext cx="18205504" cy="1023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ssessing a Child">
            <a:extLst>
              <a:ext uri="{FF2B5EF4-FFF2-40B4-BE49-F238E27FC236}">
                <a16:creationId xmlns:a16="http://schemas.microsoft.com/office/drawing/2014/main" id="{F3D459BA-89BE-B83B-DA02-71DED9D9D7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3078" y="6294692"/>
            <a:ext cx="8408195" cy="560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Echocardiographic Evaluation of Neonates with Suspected Heart Disease |  Thoracic Key">
            <a:extLst>
              <a:ext uri="{FF2B5EF4-FFF2-40B4-BE49-F238E27FC236}">
                <a16:creationId xmlns:a16="http://schemas.microsoft.com/office/drawing/2014/main" id="{1A14C681-62A4-C621-31D7-F284EAB080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1996" y="6175693"/>
            <a:ext cx="6283293" cy="584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Teddy Bear with Heart PNG Clip Art Image | Lindos osos de peluche, Dibujo  oso de peluche, Osos de peluche">
            <a:extLst>
              <a:ext uri="{FF2B5EF4-FFF2-40B4-BE49-F238E27FC236}">
                <a16:creationId xmlns:a16="http://schemas.microsoft.com/office/drawing/2014/main" id="{91EF6CF0-4619-FEDA-10DD-44EB6AC7AB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0388" y="24247780"/>
            <a:ext cx="2666371" cy="347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baby holding a heart&#10;&#10;Description automatically generated">
            <a:extLst>
              <a:ext uri="{FF2B5EF4-FFF2-40B4-BE49-F238E27FC236}">
                <a16:creationId xmlns:a16="http://schemas.microsoft.com/office/drawing/2014/main" id="{AADF8256-4D16-C6C4-E22E-2FF023FECFB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6160" y="23896607"/>
            <a:ext cx="3739848" cy="280076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BB1A504-84E5-45B6-815E-C6D1224C95DA}"/>
              </a:ext>
            </a:extLst>
          </p:cNvPr>
          <p:cNvSpPr txBox="1"/>
          <p:nvPr/>
        </p:nvSpPr>
        <p:spPr>
          <a:xfrm>
            <a:off x="29221273" y="11321513"/>
            <a:ext cx="6848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(1)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AD6340-7DCB-D6BD-4C50-7C0D6BD918B0}"/>
              </a:ext>
            </a:extLst>
          </p:cNvPr>
          <p:cNvSpPr txBox="1"/>
          <p:nvPr/>
        </p:nvSpPr>
        <p:spPr>
          <a:xfrm>
            <a:off x="38863402" y="11434381"/>
            <a:ext cx="6848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(2)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5A20AC-3D36-CE0E-1EF3-9D7DF13949B1}"/>
              </a:ext>
            </a:extLst>
          </p:cNvPr>
          <p:cNvSpPr txBox="1"/>
          <p:nvPr/>
        </p:nvSpPr>
        <p:spPr>
          <a:xfrm>
            <a:off x="19749338" y="26991315"/>
            <a:ext cx="6848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(3)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086A71-D151-A590-E665-FC82B468B03D}"/>
              </a:ext>
            </a:extLst>
          </p:cNvPr>
          <p:cNvSpPr txBox="1"/>
          <p:nvPr/>
        </p:nvSpPr>
        <p:spPr>
          <a:xfrm>
            <a:off x="41212395" y="25986717"/>
            <a:ext cx="826883" cy="586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(4)</a:t>
            </a:r>
          </a:p>
        </p:txBody>
      </p:sp>
    </p:spTree>
    <p:extLst>
      <p:ext uri="{BB962C8B-B14F-4D97-AF65-F5344CB8AC3E}">
        <p14:creationId xmlns:p14="http://schemas.microsoft.com/office/powerpoint/2010/main" val="2404694767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UiB-Farger-2015-matt">
      <a:dk1>
        <a:sysClr val="windowText" lastClr="000000"/>
      </a:dk1>
      <a:lt1>
        <a:srgbClr val="FFFFFF"/>
      </a:lt1>
      <a:dk2>
        <a:srgbClr val="847268"/>
      </a:dk2>
      <a:lt2>
        <a:srgbClr val="D0CAC2"/>
      </a:lt2>
      <a:accent1>
        <a:srgbClr val="DB3F3D"/>
      </a:accent1>
      <a:accent2>
        <a:srgbClr val="1A2640"/>
      </a:accent2>
      <a:accent3>
        <a:srgbClr val="CDAB3F"/>
      </a:accent3>
      <a:accent4>
        <a:srgbClr val="4EA0B7"/>
      </a:accent4>
      <a:accent5>
        <a:srgbClr val="789A5B"/>
      </a:accent5>
      <a:accent6>
        <a:srgbClr val="705686"/>
      </a:accent6>
      <a:hlink>
        <a:srgbClr val="009FEE"/>
      </a:hlink>
      <a:folHlink>
        <a:srgbClr val="522D89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4372</TotalTime>
  <Words>442</Words>
  <Application>Microsoft Macintosh PowerPoint</Application>
  <PresentationFormat>Egendefinert</PresentationFormat>
  <Paragraphs>23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Standard utforming</vt:lpstr>
      <vt:lpstr>PowerPoint-presentasjon</vt:lpstr>
    </vt:vector>
  </TitlesOfParts>
  <Company>IT-avd, 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Helge Grønhaug</dc:creator>
  <cp:lastModifiedBy>Tomine Victoria Hillier</cp:lastModifiedBy>
  <cp:revision>157</cp:revision>
  <cp:lastPrinted>2016-05-27T08:05:21Z</cp:lastPrinted>
  <dcterms:created xsi:type="dcterms:W3CDTF">2006-11-02T13:18:58Z</dcterms:created>
  <dcterms:modified xsi:type="dcterms:W3CDTF">2023-11-24T12:28:12Z</dcterms:modified>
</cp:coreProperties>
</file>