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2"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4" autoAdjust="0"/>
    <p:restoredTop sz="90170" autoAdjust="0"/>
  </p:normalViewPr>
  <p:slideViewPr>
    <p:cSldViewPr snapToGrid="0">
      <p:cViewPr>
        <p:scale>
          <a:sx n="26" d="100"/>
          <a:sy n="26" d="100"/>
        </p:scale>
        <p:origin x="768" y="144"/>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22.11.2023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extLst>
      <p:ext uri="{BB962C8B-B14F-4D97-AF65-F5344CB8AC3E}">
        <p14:creationId xmlns:p14="http://schemas.microsoft.com/office/powerpoint/2010/main" val="17544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827947" y="27323832"/>
            <a:ext cx="10364421"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374781"/>
            <a:ext cx="342010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2400" b="1" dirty="0">
                <a:solidFill>
                  <a:schemeClr val="bg1"/>
                </a:solidFill>
                <a:latin typeface="Calibri" panose="020F0502020204030204" pitchFamily="34" charset="0"/>
                <a:cs typeface="Calibri" panose="020F0502020204030204" pitchFamily="34" charset="0"/>
              </a:rPr>
              <a:t>The forgotten relatives </a:t>
            </a:r>
            <a:endParaRPr lang="nb-NO" altLang="nb-NO" sz="124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76575"/>
            <a:ext cx="329393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5400" b="1" dirty="0">
                <a:solidFill>
                  <a:schemeClr val="bg1"/>
                </a:solidFill>
                <a:latin typeface="Calibri" panose="020F0502020204030204" pitchFamily="34" charset="0"/>
                <a:cs typeface="Calibri" panose="020F0502020204030204" pitchFamily="34" charset="0"/>
              </a:rPr>
              <a:t>Siblings of children with autism spectrum disorder – </a:t>
            </a:r>
            <a:r>
              <a:rPr lang="en-US" altLang="nb-NO" sz="5400" b="1" i="1" dirty="0">
                <a:solidFill>
                  <a:schemeClr val="bg1"/>
                </a:solidFill>
                <a:latin typeface="Calibri" panose="020F0502020204030204" pitchFamily="34" charset="0"/>
                <a:cs typeface="Calibri" panose="020F0502020204030204" pitchFamily="34" charset="0"/>
              </a:rPr>
              <a:t>An evaluation of a health service provided intervention for siblings of children with autism spectrum disorder. </a:t>
            </a:r>
            <a:endParaRPr lang="nb-NO" altLang="nb-NO" sz="5400" b="1" i="1" dirty="0">
              <a:solidFill>
                <a:schemeClr val="bg1"/>
              </a:solidFill>
              <a:latin typeface="Calibri" panose="020F0502020204030204" pitchFamily="34" charset="0"/>
              <a:cs typeface="Calibri" panose="020F0502020204030204" pitchFamily="34" charset="0"/>
            </a:endParaRPr>
          </a:p>
        </p:txBody>
      </p:sp>
      <p:sp>
        <p:nvSpPr>
          <p:cNvPr id="2053" name="Name and info" descr="Field for name and email"/>
          <p:cNvSpPr txBox="1">
            <a:spLocks noChangeArrowheads="1"/>
          </p:cNvSpPr>
          <p:nvPr/>
        </p:nvSpPr>
        <p:spPr bwMode="auto">
          <a:xfrm>
            <a:off x="35586012" y="2615262"/>
            <a:ext cx="624006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Sara Helen R. </a:t>
            </a:r>
            <a:r>
              <a:rPr lang="nb-NO" altLang="nb-NO" sz="4400" b="1" dirty="0" err="1">
                <a:solidFill>
                  <a:schemeClr val="bg1"/>
                </a:solidFill>
                <a:latin typeface="Calibri" panose="020F0502020204030204" pitchFamily="34" charset="0"/>
                <a:cs typeface="Calibri" panose="020F0502020204030204" pitchFamily="34" charset="0"/>
              </a:rPr>
              <a:t>Hetlebakke</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a:t>
            </a:r>
            <a:r>
              <a:rPr lang="nb-NO" altLang="nb-NO" sz="3600" dirty="0" err="1">
                <a:solidFill>
                  <a:schemeClr val="bg1"/>
                </a:solidFill>
                <a:latin typeface="Calibri" panose="020F0502020204030204" pitchFamily="34" charset="0"/>
                <a:cs typeface="Calibri" panose="020F0502020204030204" pitchFamily="34" charset="0"/>
              </a:rPr>
              <a:t>of</a:t>
            </a:r>
            <a:r>
              <a:rPr lang="nb-NO" altLang="nb-NO" sz="3600" dirty="0">
                <a:solidFill>
                  <a:schemeClr val="bg1"/>
                </a:solidFill>
                <a:latin typeface="Calibri" panose="020F0502020204030204" pitchFamily="34" charset="0"/>
                <a:cs typeface="Calibri" panose="020F0502020204030204" pitchFamily="34" charset="0"/>
              </a:rPr>
              <a:t>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xib008@uib.no</a:t>
            </a:r>
          </a:p>
        </p:txBody>
      </p:sp>
      <p:sp>
        <p:nvSpPr>
          <p:cNvPr id="2055" name="Text box 1" descr="Text field "/>
          <p:cNvSpPr txBox="1">
            <a:spLocks noChangeArrowheads="1"/>
          </p:cNvSpPr>
          <p:nvPr/>
        </p:nvSpPr>
        <p:spPr bwMode="auto">
          <a:xfrm>
            <a:off x="1182688" y="6671897"/>
            <a:ext cx="12121449" cy="1912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60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Abstract and focus</a:t>
            </a:r>
          </a:p>
          <a:p>
            <a:pPr marL="0" marR="0" lvl="0" indent="0" algn="l" defTabSz="914400" rtl="0" eaLnBrk="1" fontAlgn="base" latinLnBrk="0" hangingPunct="1">
              <a:lnSpc>
                <a:spcPct val="100000"/>
              </a:lnSpc>
              <a:spcBef>
                <a:spcPct val="0"/>
              </a:spcBef>
              <a:spcAft>
                <a:spcPct val="20000"/>
              </a:spcAft>
              <a:buClrTx/>
              <a:buSzTx/>
              <a:buFontTx/>
              <a:buNone/>
              <a:tabLst/>
              <a:defRPr/>
            </a:pPr>
            <a:r>
              <a:rPr lang="en-GB" altLang="nb-NO" sz="5200" dirty="0">
                <a:solidFill>
                  <a:srgbClr val="000000">
                    <a:lumMod val="85000"/>
                    <a:lumOff val="15000"/>
                  </a:srgbClr>
                </a:solidFill>
                <a:latin typeface="Calibri" panose="020F0502020204030204" pitchFamily="34" charset="0"/>
                <a:cs typeface="Calibri" panose="020F0502020204030204" pitchFamily="34" charset="0"/>
              </a:rPr>
              <a:t>The siblings of children with autism </a:t>
            </a:r>
            <a:br>
              <a:rPr lang="en-GB" altLang="nb-NO" sz="5200" dirty="0">
                <a:solidFill>
                  <a:srgbClr val="000000">
                    <a:lumMod val="85000"/>
                    <a:lumOff val="15000"/>
                  </a:srgbClr>
                </a:solidFill>
                <a:latin typeface="Calibri" panose="020F0502020204030204" pitchFamily="34" charset="0"/>
                <a:cs typeface="Calibri" panose="020F0502020204030204" pitchFamily="34" charset="0"/>
              </a:rPr>
            </a:br>
            <a:r>
              <a:rPr lang="en-GB" altLang="nb-NO" sz="5200" dirty="0">
                <a:solidFill>
                  <a:srgbClr val="000000">
                    <a:lumMod val="85000"/>
                    <a:lumOff val="15000"/>
                  </a:srgbClr>
                </a:solidFill>
                <a:latin typeface="Calibri" panose="020F0502020204030204" pitchFamily="34" charset="0"/>
                <a:cs typeface="Calibri" panose="020F0502020204030204" pitchFamily="34" charset="0"/>
              </a:rPr>
              <a:t>spectrum disorder (ASD) are often over-looked when considering next-of-kin impact, despite ASD being a life-long condition with known and variable burdens onto the family. This report aimed to better understand the dynamics of this sibling relationship and evaluate the effects and reception of a sibling support group. The support group sessions involved psychoeducation, food and a weekly game or activity.</a:t>
            </a:r>
          </a:p>
          <a:p>
            <a:pPr marL="0" marR="0" lvl="0" indent="0" algn="l" defTabSz="914400" rtl="0" eaLnBrk="1" fontAlgn="base" latinLnBrk="0" hangingPunct="1">
              <a:lnSpc>
                <a:spcPct val="100000"/>
              </a:lnSpc>
              <a:spcBef>
                <a:spcPct val="0"/>
              </a:spcBef>
              <a:spcAft>
                <a:spcPct val="20000"/>
              </a:spcAft>
              <a:buClrTx/>
              <a:buSzTx/>
              <a:buFontTx/>
              <a:buNone/>
              <a:tabLst/>
              <a:defRPr/>
            </a:pPr>
            <a:endParaRPr lang="en-GB" altLang="nb-NO" sz="52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20000"/>
              </a:spcAft>
              <a:buClrTx/>
              <a:buSzTx/>
              <a:buFontTx/>
              <a:buNone/>
              <a:tabLst/>
              <a:defRPr/>
            </a:pPr>
            <a:r>
              <a:rPr lang="en-GB" altLang="nb-NO" sz="5200" dirty="0">
                <a:solidFill>
                  <a:srgbClr val="000000">
                    <a:lumMod val="85000"/>
                    <a:lumOff val="15000"/>
                  </a:srgbClr>
                </a:solidFill>
                <a:latin typeface="Calibri" panose="020F0502020204030204" pitchFamily="34" charset="0"/>
                <a:cs typeface="Calibri" panose="020F0502020204030204" pitchFamily="34" charset="0"/>
              </a:rPr>
              <a:t>The development of peer-network between the siblings in the group was a particularly interesting discovery from the intervention. This was reported by children, group supervisors and parents alike. Mutual understanding and shared experiences were mentioned as enlightening for the children, and an opportunity for continued relationships. </a:t>
            </a:r>
          </a:p>
        </p:txBody>
      </p:sp>
      <p:sp>
        <p:nvSpPr>
          <p:cNvPr id="2059" name="Text Box 3" descr="Text field "/>
          <p:cNvSpPr txBox="1">
            <a:spLocks noChangeArrowheads="1"/>
          </p:cNvSpPr>
          <p:nvPr/>
        </p:nvSpPr>
        <p:spPr bwMode="auto">
          <a:xfrm>
            <a:off x="13926833" y="15826638"/>
            <a:ext cx="13238072" cy="529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56"/>
              </a:spcAft>
              <a:buClrTx/>
              <a:buSzTx/>
              <a:buFontTx/>
              <a:buNone/>
              <a:tabLst/>
              <a:defRPr/>
            </a:pPr>
            <a:r>
              <a:rPr kumimoji="0" lang="en-US" altLang="nb-NO" sz="5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Method and data collection</a:t>
            </a:r>
          </a:p>
          <a:p>
            <a:pPr defTabSz="914400" eaLnBrk="1" hangingPunct="1">
              <a:spcBef>
                <a:spcPts val="0"/>
              </a:spcBef>
              <a:spcAft>
                <a:spcPts val="1056"/>
              </a:spcAft>
              <a:defRPr/>
            </a:pPr>
            <a:r>
              <a:rPr lang="en-US" altLang="nb-NO" sz="4600" dirty="0">
                <a:solidFill>
                  <a:srgbClr val="000000">
                    <a:lumMod val="85000"/>
                    <a:lumOff val="15000"/>
                  </a:srgbClr>
                </a:solidFill>
                <a:latin typeface="Calibri" panose="020F0502020204030204" pitchFamily="34" charset="0"/>
                <a:cs typeface="Calibri" panose="020F0502020204030204" pitchFamily="34" charset="0"/>
              </a:rPr>
              <a:t>A mixed-method design. We collected data from child and parent questionnaires in addition to personal observation during the sessions. The mix of self-report and observatory participation gave useful insight in the group dynamic, development and quality. </a:t>
            </a:r>
            <a:endParaRPr lang="en-US" altLang="nb-NO" sz="4600" dirty="0">
              <a:solidFill>
                <a:schemeClr val="tx1">
                  <a:lumMod val="85000"/>
                  <a:lumOff val="15000"/>
                </a:scheme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56"/>
              </a:spcAft>
              <a:buClrTx/>
              <a:buSzTx/>
              <a:buFontTx/>
              <a:buNone/>
              <a:tabLst/>
              <a:defRPr/>
            </a:pPr>
            <a:endParaRPr kumimoji="0" lang="en-US"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1" name="Text Box 4" descr="Text field "/>
          <p:cNvSpPr txBox="1">
            <a:spLocks noChangeArrowheads="1"/>
          </p:cNvSpPr>
          <p:nvPr/>
        </p:nvSpPr>
        <p:spPr bwMode="auto">
          <a:xfrm>
            <a:off x="27164905" y="6709414"/>
            <a:ext cx="14460932" cy="943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ts val="2000"/>
              </a:spcBef>
              <a:spcAft>
                <a:spcPts val="1000"/>
              </a:spcAft>
            </a:pPr>
            <a:r>
              <a:rPr lang="en-US" altLang="nb-NO" sz="5400" b="1" dirty="0">
                <a:solidFill>
                  <a:schemeClr val="tx1">
                    <a:lumMod val="85000"/>
                    <a:lumOff val="15000"/>
                  </a:schemeClr>
                </a:solidFill>
                <a:latin typeface="Calibri" panose="020F0502020204030204" pitchFamily="34" charset="0"/>
                <a:cs typeface="Calibri" panose="020F0502020204030204" pitchFamily="34" charset="0"/>
              </a:rPr>
              <a:t>The value of playfulness and the peer community</a:t>
            </a:r>
            <a:br>
              <a:rPr lang="en-US" altLang="nb-NO" sz="4800" b="1" dirty="0">
                <a:solidFill>
                  <a:schemeClr val="tx1">
                    <a:lumMod val="85000"/>
                    <a:lumOff val="15000"/>
                  </a:schemeClr>
                </a:solidFill>
                <a:latin typeface="Calibri" panose="020F0502020204030204" pitchFamily="34" charset="0"/>
                <a:cs typeface="Calibri" panose="020F0502020204030204" pitchFamily="34" charset="0"/>
              </a:rPr>
            </a:br>
            <a:r>
              <a:rPr lang="en-US" altLang="nb-NO" sz="4400" dirty="0">
                <a:solidFill>
                  <a:schemeClr val="tx1">
                    <a:lumMod val="85000"/>
                    <a:lumOff val="15000"/>
                  </a:schemeClr>
                </a:solidFill>
                <a:latin typeface="Calibri" panose="020F0502020204030204" pitchFamily="34" charset="0"/>
                <a:cs typeface="Calibri" panose="020F0502020204030204" pitchFamily="34" charset="0"/>
              </a:rPr>
              <a:t>The food, peer-community and activities had the highest qualitative scores and positive feedback. Observations also showed an increasing intimacy and openness in the group, as they gradually shared their common sibling experiences.</a:t>
            </a:r>
          </a:p>
          <a:p>
            <a:pPr eaLnBrk="1" hangingPunct="1">
              <a:spcBef>
                <a:spcPts val="2000"/>
              </a:spcBef>
              <a:spcAft>
                <a:spcPts val="1000"/>
              </a:spcAft>
            </a:pPr>
            <a:r>
              <a:rPr lang="en-US" altLang="nb-NO" sz="4400" dirty="0">
                <a:solidFill>
                  <a:schemeClr val="tx1">
                    <a:lumMod val="85000"/>
                    <a:lumOff val="15000"/>
                  </a:schemeClr>
                </a:solidFill>
                <a:latin typeface="Calibri" panose="020F0502020204030204" pitchFamily="34" charset="0"/>
                <a:cs typeface="Calibri" panose="020F0502020204030204" pitchFamily="34" charset="0"/>
              </a:rPr>
              <a:t>Laughter and playfulness were major parts of building the safe space. This can be credited the meals and games on the program. The value of making room for play when designing these types of interventions was an important finding for future sibling groups. The children’s direct yield of psychoeducation during the sessions was more uncertain compared to the positive feedback on the social aspects of the group. </a:t>
            </a:r>
          </a:p>
        </p:txBody>
      </p:sp>
      <p:sp>
        <p:nvSpPr>
          <p:cNvPr id="2063" name="Text Box 5" descr="Text field "/>
          <p:cNvSpPr txBox="1">
            <a:spLocks noChangeArrowheads="1"/>
          </p:cNvSpPr>
          <p:nvPr/>
        </p:nvSpPr>
        <p:spPr bwMode="auto">
          <a:xfrm>
            <a:off x="27164905" y="16557601"/>
            <a:ext cx="13923483" cy="782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altLang="nb-NO" sz="5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The sibling</a:t>
            </a:r>
            <a:r>
              <a:rPr lang="en-US" altLang="nb-NO" sz="5400" b="1" dirty="0">
                <a:solidFill>
                  <a:srgbClr val="000000">
                    <a:lumMod val="85000"/>
                    <a:lumOff val="15000"/>
                  </a:srgbClr>
                </a:solidFill>
                <a:latin typeface="Calibri" panose="020F0502020204030204" pitchFamily="34" charset="0"/>
                <a:cs typeface="Calibri" panose="020F0502020204030204" pitchFamily="34" charset="0"/>
              </a:rPr>
              <a:t> support groups yet to come</a:t>
            </a:r>
            <a:br>
              <a:rPr lang="en-US" altLang="nb-NO" sz="4400" dirty="0">
                <a:solidFill>
                  <a:srgbClr val="000000">
                    <a:lumMod val="85000"/>
                    <a:lumOff val="15000"/>
                  </a:srgbClr>
                </a:solidFill>
                <a:latin typeface="Calibri" panose="020F0502020204030204" pitchFamily="34" charset="0"/>
                <a:cs typeface="Calibri" panose="020F0502020204030204" pitchFamily="34" charset="0"/>
              </a:rPr>
            </a:br>
            <a:r>
              <a:rPr lang="en-US" altLang="nb-NO" sz="4400" dirty="0">
                <a:solidFill>
                  <a:srgbClr val="000000">
                    <a:lumMod val="85000"/>
                    <a:lumOff val="15000"/>
                  </a:srgbClr>
                </a:solidFill>
                <a:latin typeface="Calibri" panose="020F0502020204030204" pitchFamily="34" charset="0"/>
                <a:cs typeface="Calibri" panose="020F0502020204030204" pitchFamily="34" charset="0"/>
              </a:rPr>
              <a:t>We found that the sibling support group was unanimously well received amongst participants and parents, and learned what areas were most regarded. The group said they might also remain in contact for more long-term support. </a:t>
            </a:r>
            <a:r>
              <a:rPr kumimoji="0" lang="en-US" altLang="nb-NO" sz="44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There is little research on the long-term effects of such intervention. </a:t>
            </a:r>
          </a:p>
          <a:p>
            <a:pPr marL="0" marR="0" lvl="0" indent="0" algn="l" defTabSz="914400" rtl="0" eaLnBrk="1" fontAlgn="base" latinLnBrk="0" hangingPunct="1">
              <a:lnSpc>
                <a:spcPct val="100000"/>
              </a:lnSpc>
              <a:spcBef>
                <a:spcPts val="0"/>
              </a:spcBef>
              <a:spcAft>
                <a:spcPts val="1000"/>
              </a:spcAft>
              <a:buClrTx/>
              <a:buSzTx/>
              <a:buFontTx/>
              <a:buNone/>
              <a:tabLst/>
              <a:defRPr/>
            </a:pPr>
            <a:r>
              <a:rPr lang="en-US" altLang="nb-NO" sz="4400" dirty="0">
                <a:solidFill>
                  <a:srgbClr val="000000">
                    <a:lumMod val="85000"/>
                    <a:lumOff val="15000"/>
                  </a:srgbClr>
                </a:solidFill>
                <a:latin typeface="Calibri" panose="020F0502020204030204" pitchFamily="34" charset="0"/>
                <a:cs typeface="Calibri" panose="020F0502020204030204" pitchFamily="34" charset="0"/>
              </a:rPr>
              <a:t>Recognizing the perspective and burden on these next-of-kin children is of great relevance and is likely to add protective factors to both the attending sibling, ASD-sibling and family dynamic all together.</a:t>
            </a:r>
          </a:p>
        </p:txBody>
      </p:sp>
      <p:sp>
        <p:nvSpPr>
          <p:cNvPr id="2066" name="Acknowledgements" descr="Field for acknowledgements"/>
          <p:cNvSpPr txBox="1">
            <a:spLocks noChangeArrowheads="1"/>
          </p:cNvSpPr>
          <p:nvPr/>
        </p:nvSpPr>
        <p:spPr bwMode="auto">
          <a:xfrm>
            <a:off x="27164905" y="24802391"/>
            <a:ext cx="1323807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ACKNOWLEDGEMENTS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The children attending the sessions, their parents and the group supervisors  from BUP Bergen that allowed me to be a part of this wonderful learning experience and community. Thank you also t</a:t>
            </a:r>
            <a:r>
              <a:rPr lang="en-GB" altLang="nb-NO" sz="3600" dirty="0">
                <a:solidFill>
                  <a:srgbClr val="000000">
                    <a:lumMod val="85000"/>
                    <a:lumOff val="15000"/>
                  </a:srgbClr>
                </a:solidFill>
                <a:latin typeface="Calibri" panose="020F0502020204030204" pitchFamily="34" charset="0"/>
                <a:cs typeface="Calibri" panose="020F0502020204030204" pitchFamily="34" charset="0"/>
              </a:rPr>
              <a:t>o my two report supervisors for all help along the way.</a:t>
            </a:r>
            <a:endParaRPr kumimoji="0" lang="en-GB" altLang="nb-NO" sz="36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pic>
        <p:nvPicPr>
          <p:cNvPr id="1026" name="Picture 2" descr="page17image41362160">
            <a:extLst>
              <a:ext uri="{FF2B5EF4-FFF2-40B4-BE49-F238E27FC236}">
                <a16:creationId xmlns:a16="http://schemas.microsoft.com/office/drawing/2014/main" id="{89C517C3-2B77-CD57-5AF3-4EE935BC0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264145" y="19058344"/>
            <a:ext cx="7572253" cy="121214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 name="Bilde 1">
            <a:extLst>
              <a:ext uri="{FF2B5EF4-FFF2-40B4-BE49-F238E27FC236}">
                <a16:creationId xmlns:a16="http://schemas.microsoft.com/office/drawing/2014/main" id="{F9AAE549-1B8F-F9C4-0AF0-0DAE3D341CCB}"/>
              </a:ext>
            </a:extLst>
          </p:cNvPr>
          <p:cNvPicPr>
            <a:picLocks noChangeAspect="1"/>
          </p:cNvPicPr>
          <p:nvPr/>
        </p:nvPicPr>
        <p:blipFill>
          <a:blip r:embed="rId4"/>
          <a:stretch>
            <a:fillRect/>
          </a:stretch>
        </p:blipFill>
        <p:spPr>
          <a:xfrm>
            <a:off x="13926833" y="6596736"/>
            <a:ext cx="11727253" cy="85002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8330593"/>
      </p:ext>
    </p:extLst>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7148</TotalTime>
  <Words>468</Words>
  <Application>Microsoft Macintosh PowerPoint</Application>
  <PresentationFormat>Egendefinert</PresentationFormat>
  <Paragraphs>17</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Sara Helen Romarheim Hetlebakke</cp:lastModifiedBy>
  <cp:revision>158</cp:revision>
  <cp:lastPrinted>2023-11-24T22:32:37Z</cp:lastPrinted>
  <dcterms:created xsi:type="dcterms:W3CDTF">2006-11-02T13:18:58Z</dcterms:created>
  <dcterms:modified xsi:type="dcterms:W3CDTF">2023-11-24T22:43:02Z</dcterms:modified>
</cp:coreProperties>
</file>