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60" r:id="rId2"/>
  </p:sldIdLst>
  <p:sldSz cx="30279975" cy="42808525"/>
  <p:notesSz cx="7099300" cy="10234613"/>
  <p:defaultTextStyle>
    <a:defPPr>
      <a:defRPr lang="nb-NO"/>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11">
          <p15:clr>
            <a:srgbClr val="A4A3A4"/>
          </p15:clr>
        </p15:guide>
        <p15:guide id="2" orient="horz" pos="24368">
          <p15:clr>
            <a:srgbClr val="A4A3A4"/>
          </p15:clr>
        </p15:guide>
        <p15:guide id="3" pos="527">
          <p15:clr>
            <a:srgbClr val="A4A3A4"/>
          </p15:clr>
        </p15:guide>
        <p15:guide id="4" pos="14120">
          <p15:clr>
            <a:srgbClr val="A4A3A4"/>
          </p15:clr>
        </p15:guide>
        <p15:guide id="5" pos="18647">
          <p15:clr>
            <a:srgbClr val="A4A3A4"/>
          </p15:clr>
        </p15:guide>
        <p15:guide id="6" pos="9559">
          <p15:clr>
            <a:srgbClr val="A4A3A4"/>
          </p15:clr>
        </p15:guide>
        <p15:guide id="7" pos="496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1A19"/>
    <a:srgbClr val="FEF9F1"/>
    <a:srgbClr val="FFAA79"/>
    <a:srgbClr val="FFFFFF"/>
    <a:srgbClr val="000000"/>
    <a:srgbClr val="F3DECA"/>
    <a:srgbClr val="4E4A48"/>
    <a:srgbClr val="D0CAC2"/>
    <a:srgbClr val="009DE0"/>
    <a:srgbClr val="0054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8" autoAdjust="0"/>
    <p:restoredTop sz="94239" autoAdjust="0"/>
  </p:normalViewPr>
  <p:slideViewPr>
    <p:cSldViewPr snapToGrid="0">
      <p:cViewPr>
        <p:scale>
          <a:sx n="34" d="100"/>
          <a:sy n="34" d="100"/>
        </p:scale>
        <p:origin x="2224" y="-832"/>
      </p:cViewPr>
      <p:guideLst>
        <p:guide orient="horz" pos="3111"/>
        <p:guide orient="horz" pos="24368"/>
        <p:guide pos="527"/>
        <p:guide pos="14120"/>
        <p:guide pos="18647"/>
        <p:guide pos="9559"/>
        <p:guide pos="4968"/>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156" d="100"/>
          <a:sy n="156" d="100"/>
        </p:scale>
        <p:origin x="484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404EBFEC-B273-FFBD-B445-FA07F7F2EA43}"/>
              </a:ext>
            </a:extLst>
          </p:cNvPr>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nb-NO" dirty="0"/>
          </a:p>
        </p:txBody>
      </p:sp>
      <p:sp>
        <p:nvSpPr>
          <p:cNvPr id="3" name="Plassholder for dato 2">
            <a:extLst>
              <a:ext uri="{FF2B5EF4-FFF2-40B4-BE49-F238E27FC236}">
                <a16:creationId xmlns:a16="http://schemas.microsoft.com/office/drawing/2014/main" id="{863BD799-7C79-5370-B6ED-E6721294823B}"/>
              </a:ext>
            </a:extLst>
          </p:cNvPr>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8887DABC-584B-8E49-BDD1-D0B5BECCB820}" type="datetimeFigureOut">
              <a:rPr lang="nb-NO" smtClean="0"/>
              <a:t>15.11.2023</a:t>
            </a:fld>
            <a:endParaRPr lang="nb-NO" dirty="0"/>
          </a:p>
        </p:txBody>
      </p:sp>
      <p:sp>
        <p:nvSpPr>
          <p:cNvPr id="4" name="Plassholder for bunntekst 3">
            <a:extLst>
              <a:ext uri="{FF2B5EF4-FFF2-40B4-BE49-F238E27FC236}">
                <a16:creationId xmlns:a16="http://schemas.microsoft.com/office/drawing/2014/main" id="{C1642FF3-BE39-45C8-87CE-E4D71464F2B2}"/>
              </a:ext>
            </a:extLst>
          </p:cNvPr>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nb-NO" dirty="0"/>
          </a:p>
        </p:txBody>
      </p:sp>
      <p:sp>
        <p:nvSpPr>
          <p:cNvPr id="5" name="Plassholder for lysbildenummer 4">
            <a:extLst>
              <a:ext uri="{FF2B5EF4-FFF2-40B4-BE49-F238E27FC236}">
                <a16:creationId xmlns:a16="http://schemas.microsoft.com/office/drawing/2014/main" id="{74295BA6-989A-8EE5-91B3-4C7B3FCBF34A}"/>
              </a:ext>
            </a:extLst>
          </p:cNvPr>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8165C7D6-44A4-004A-B34C-84AB8A339DCC}" type="slidenum">
              <a:rPr lang="nb-NO" smtClean="0"/>
              <a:t>‹#›</a:t>
            </a:fld>
            <a:endParaRPr lang="nb-NO" dirty="0"/>
          </a:p>
        </p:txBody>
      </p:sp>
    </p:spTree>
    <p:extLst>
      <p:ext uri="{BB962C8B-B14F-4D97-AF65-F5344CB8AC3E}">
        <p14:creationId xmlns:p14="http://schemas.microsoft.com/office/powerpoint/2010/main" val="231071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defRPr sz="1300"/>
            </a:lvl1pPr>
          </a:lstStyle>
          <a:p>
            <a:pPr>
              <a:defRPr/>
            </a:pPr>
            <a:endParaRPr lang="nb-NO" dirty="0"/>
          </a:p>
        </p:txBody>
      </p:sp>
      <p:sp>
        <p:nvSpPr>
          <p:cNvPr id="13315" name="Rectangle 3"/>
          <p:cNvSpPr>
            <a:spLocks noGrp="1" noChangeArrowheads="1"/>
          </p:cNvSpPr>
          <p:nvPr>
            <p:ph type="dt" idx="1"/>
          </p:nvPr>
        </p:nvSpPr>
        <p:spPr bwMode="auto">
          <a:xfrm>
            <a:off x="4021294" y="0"/>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a:defRPr sz="1300"/>
            </a:lvl1pPr>
          </a:lstStyle>
          <a:p>
            <a:pPr>
              <a:defRPr/>
            </a:pPr>
            <a:endParaRPr lang="nb-NO" dirty="0"/>
          </a:p>
        </p:txBody>
      </p:sp>
      <p:sp>
        <p:nvSpPr>
          <p:cNvPr id="3076" name="Rectangle 4"/>
          <p:cNvSpPr>
            <a:spLocks noGrp="1" noRot="1" noChangeAspect="1" noChangeArrowheads="1" noTextEdit="1"/>
          </p:cNvSpPr>
          <p:nvPr>
            <p:ph type="sldImg" idx="2"/>
          </p:nvPr>
        </p:nvSpPr>
        <p:spPr bwMode="auto">
          <a:xfrm>
            <a:off x="2193925" y="768350"/>
            <a:ext cx="271145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09930" y="4861441"/>
            <a:ext cx="567944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318" name="Rectangle 6"/>
          <p:cNvSpPr>
            <a:spLocks noGrp="1" noChangeArrowheads="1"/>
          </p:cNvSpPr>
          <p:nvPr>
            <p:ph type="ftr" sz="quarter" idx="4"/>
          </p:nvPr>
        </p:nvSpPr>
        <p:spPr bwMode="auto">
          <a:xfrm>
            <a:off x="0"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defRPr sz="1300"/>
            </a:lvl1pPr>
          </a:lstStyle>
          <a:p>
            <a:pPr>
              <a:defRPr/>
            </a:pPr>
            <a:endParaRPr lang="nb-NO" dirty="0"/>
          </a:p>
        </p:txBody>
      </p:sp>
      <p:sp>
        <p:nvSpPr>
          <p:cNvPr id="13319" name="Rectangle 7"/>
          <p:cNvSpPr>
            <a:spLocks noGrp="1" noChangeArrowheads="1"/>
          </p:cNvSpPr>
          <p:nvPr>
            <p:ph type="sldNum" sz="quarter" idx="5"/>
          </p:nvPr>
        </p:nvSpPr>
        <p:spPr bwMode="auto">
          <a:xfrm>
            <a:off x="4021294" y="9721106"/>
            <a:ext cx="3076363" cy="51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a:defRPr sz="1300"/>
            </a:lvl1pPr>
          </a:lstStyle>
          <a:p>
            <a:pPr>
              <a:defRPr/>
            </a:pPr>
            <a:fld id="{B7CF512A-63FC-49ED-9153-3988A1459E1B}" type="slidenum">
              <a:rPr lang="nb-NO"/>
              <a:pPr>
                <a:defRPr/>
              </a:pPr>
              <a:t>‹#›</a:t>
            </a:fld>
            <a:endParaRPr lang="nb-NO" dirty="0"/>
          </a:p>
        </p:txBody>
      </p:sp>
    </p:spTree>
    <p:extLst>
      <p:ext uri="{BB962C8B-B14F-4D97-AF65-F5344CB8AC3E}">
        <p14:creationId xmlns:p14="http://schemas.microsoft.com/office/powerpoint/2010/main" val="1623289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3500">
                <a:solidFill>
                  <a:schemeClr val="tx1"/>
                </a:solidFill>
                <a:latin typeface="Arial" charset="0"/>
              </a:defRPr>
            </a:lvl1pPr>
            <a:lvl2pPr marL="804763" indent="-309524" eaLnBrk="0" hangingPunct="0">
              <a:defRPr sz="3500">
                <a:solidFill>
                  <a:schemeClr val="tx1"/>
                </a:solidFill>
                <a:latin typeface="Arial" charset="0"/>
              </a:defRPr>
            </a:lvl2pPr>
            <a:lvl3pPr marL="1238098" indent="-247620" eaLnBrk="0" hangingPunct="0">
              <a:defRPr sz="3500">
                <a:solidFill>
                  <a:schemeClr val="tx1"/>
                </a:solidFill>
                <a:latin typeface="Arial" charset="0"/>
              </a:defRPr>
            </a:lvl3pPr>
            <a:lvl4pPr marL="1733337" indent="-247620" eaLnBrk="0" hangingPunct="0">
              <a:defRPr sz="3500">
                <a:solidFill>
                  <a:schemeClr val="tx1"/>
                </a:solidFill>
                <a:latin typeface="Arial" charset="0"/>
              </a:defRPr>
            </a:lvl4pPr>
            <a:lvl5pPr marL="2228576" indent="-247620" eaLnBrk="0" hangingPunct="0">
              <a:defRPr sz="3500">
                <a:solidFill>
                  <a:schemeClr val="tx1"/>
                </a:solidFill>
                <a:latin typeface="Arial" charset="0"/>
              </a:defRPr>
            </a:lvl5pPr>
            <a:lvl6pPr marL="2723815" indent="-247620" eaLnBrk="0" fontAlgn="base" hangingPunct="0">
              <a:spcBef>
                <a:spcPct val="0"/>
              </a:spcBef>
              <a:spcAft>
                <a:spcPct val="0"/>
              </a:spcAft>
              <a:defRPr sz="3500">
                <a:solidFill>
                  <a:schemeClr val="tx1"/>
                </a:solidFill>
                <a:latin typeface="Arial" charset="0"/>
              </a:defRPr>
            </a:lvl6pPr>
            <a:lvl7pPr marL="3219054" indent="-247620" eaLnBrk="0" fontAlgn="base" hangingPunct="0">
              <a:spcBef>
                <a:spcPct val="0"/>
              </a:spcBef>
              <a:spcAft>
                <a:spcPct val="0"/>
              </a:spcAft>
              <a:defRPr sz="3500">
                <a:solidFill>
                  <a:schemeClr val="tx1"/>
                </a:solidFill>
                <a:latin typeface="Arial" charset="0"/>
              </a:defRPr>
            </a:lvl7pPr>
            <a:lvl8pPr marL="3714293" indent="-247620" eaLnBrk="0" fontAlgn="base" hangingPunct="0">
              <a:spcBef>
                <a:spcPct val="0"/>
              </a:spcBef>
              <a:spcAft>
                <a:spcPct val="0"/>
              </a:spcAft>
              <a:defRPr sz="3500">
                <a:solidFill>
                  <a:schemeClr val="tx1"/>
                </a:solidFill>
                <a:latin typeface="Arial" charset="0"/>
              </a:defRPr>
            </a:lvl8pPr>
            <a:lvl9pPr marL="4209532" indent="-247620" eaLnBrk="0" fontAlgn="base" hangingPunct="0">
              <a:spcBef>
                <a:spcPct val="0"/>
              </a:spcBef>
              <a:spcAft>
                <a:spcPct val="0"/>
              </a:spcAft>
              <a:defRPr sz="3500">
                <a:solidFill>
                  <a:schemeClr val="tx1"/>
                </a:solidFill>
                <a:latin typeface="Arial" charset="0"/>
              </a:defRPr>
            </a:lvl9pPr>
          </a:lstStyle>
          <a:p>
            <a:pPr eaLnBrk="1" hangingPunct="1"/>
            <a:fld id="{81FDA0B2-9476-4CFF-BD96-A247ADE5DBD1}" type="slidenum">
              <a:rPr lang="nb-NO" altLang="nb-NO" sz="1300"/>
              <a:pPr eaLnBrk="1" hangingPunct="1"/>
              <a:t>1</a:t>
            </a:fld>
            <a:endParaRPr lang="nb-NO" altLang="nb-NO" sz="13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lnSpc>
                <a:spcPct val="80000"/>
              </a:lnSpc>
            </a:pPr>
            <a:endParaRPr lang="en-GB" altLang="nb-NO" sz="9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ostermal">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874999"/>
      </p:ext>
    </p:extLst>
  </p:cSld>
  <p:clrMapOvr>
    <a:masterClrMapping/>
  </p:clrMapOvr>
  <p:extLst>
    <p:ext uri="{DCECCB84-F9BA-43D5-87BE-67443E8EF086}">
      <p15:sldGuideLst xmlns:p15="http://schemas.microsoft.com/office/powerpoint/2012/main">
        <p15:guide id="1" orient="horz" pos="13483" userDrawn="1">
          <p15:clr>
            <a:srgbClr val="FBAE40"/>
          </p15:clr>
        </p15:guide>
        <p15:guide id="2" pos="9537"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29F5F0FE-1C15-18A6-06C7-7E1A52217584}"/>
              </a:ext>
            </a:extLst>
          </p:cNvPr>
          <p:cNvSpPr/>
          <p:nvPr userDrawn="1"/>
        </p:nvSpPr>
        <p:spPr bwMode="auto">
          <a:xfrm>
            <a:off x="-1" y="6262829"/>
            <a:ext cx="30279975" cy="36545696"/>
          </a:xfrm>
          <a:prstGeom prst="rect">
            <a:avLst/>
          </a:prstGeom>
          <a:solidFill>
            <a:srgbClr val="FEF9F1"/>
          </a:solidFill>
          <a:ln>
            <a:noFill/>
          </a:ln>
          <a:effec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nb-NO" sz="3200" b="0" i="0" u="none" strike="noStrike" cap="none" normalizeH="0" baseline="0" dirty="0">
              <a:ln>
                <a:noFill/>
              </a:ln>
              <a:solidFill>
                <a:schemeClr val="tx1"/>
              </a:solidFill>
              <a:effectLst/>
              <a:latin typeface="Arial" charset="0"/>
            </a:endParaRPr>
          </a:p>
        </p:txBody>
      </p:sp>
      <p:sp>
        <p:nvSpPr>
          <p:cNvPr id="2" name="Freeform 2" descr="Red field, top"/>
          <p:cNvSpPr>
            <a:spLocks noChangeAspect="1"/>
          </p:cNvSpPr>
          <p:nvPr userDrawn="1"/>
        </p:nvSpPr>
        <p:spPr bwMode="auto">
          <a:xfrm>
            <a:off x="0" y="0"/>
            <a:ext cx="30276000" cy="6262829"/>
          </a:xfrm>
          <a:custGeom>
            <a:avLst/>
            <a:gdLst>
              <a:gd name="T0" fmla="*/ 0 w 22394"/>
              <a:gd name="T1" fmla="*/ 4633 h 4633"/>
              <a:gd name="T2" fmla="*/ 22394 w 22394"/>
              <a:gd name="T3" fmla="*/ 4633 h 4633"/>
              <a:gd name="T4" fmla="*/ 22394 w 22394"/>
              <a:gd name="T5" fmla="*/ 0 h 4633"/>
              <a:gd name="T6" fmla="*/ 0 w 22394"/>
              <a:gd name="T7" fmla="*/ 0 h 4633"/>
              <a:gd name="T8" fmla="*/ 0 w 22394"/>
              <a:gd name="T9" fmla="*/ 4633 h 4633"/>
            </a:gdLst>
            <a:ahLst/>
            <a:cxnLst>
              <a:cxn ang="0">
                <a:pos x="T0" y="T1"/>
              </a:cxn>
              <a:cxn ang="0">
                <a:pos x="T2" y="T3"/>
              </a:cxn>
              <a:cxn ang="0">
                <a:pos x="T4" y="T5"/>
              </a:cxn>
              <a:cxn ang="0">
                <a:pos x="T6" y="T7"/>
              </a:cxn>
              <a:cxn ang="0">
                <a:pos x="T8" y="T9"/>
              </a:cxn>
            </a:cxnLst>
            <a:rect l="0" t="0" r="r" b="b"/>
            <a:pathLst>
              <a:path w="22394" h="4633">
                <a:moveTo>
                  <a:pt x="0" y="4633"/>
                </a:moveTo>
                <a:lnTo>
                  <a:pt x="22394" y="4633"/>
                </a:lnTo>
                <a:lnTo>
                  <a:pt x="22394" y="0"/>
                </a:lnTo>
                <a:lnTo>
                  <a:pt x="0" y="0"/>
                </a:lnTo>
                <a:lnTo>
                  <a:pt x="0" y="4633"/>
                </a:lnTo>
              </a:path>
            </a:pathLst>
          </a:custGeom>
          <a:solidFill>
            <a:srgbClr val="761A19"/>
          </a:solidFill>
          <a:ln>
            <a:noFill/>
          </a:ln>
        </p:spPr>
        <p:txBody>
          <a:bodyPr vert="horz" wrap="square" lIns="0" tIns="0" rIns="0" bIns="0" numCol="1" anchor="t" anchorCtr="0" compatLnSpc="1">
            <a:prstTxWarp prst="textNoShape">
              <a:avLst/>
            </a:prstTxWarp>
          </a:bodyPr>
          <a:lstStyle/>
          <a:p>
            <a:endParaRPr lang="nb-NO" dirty="0"/>
          </a:p>
        </p:txBody>
      </p:sp>
      <p:pic>
        <p:nvPicPr>
          <p:cNvPr id="7" name="Picture 19">
            <a:extLst>
              <a:ext uri="{FF2B5EF4-FFF2-40B4-BE49-F238E27FC236}">
                <a16:creationId xmlns:a16="http://schemas.microsoft.com/office/drawing/2014/main" id="{FC28517C-C01B-9A1B-6C4E-749972DD80E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320796" y="39160637"/>
            <a:ext cx="13662200" cy="3295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8361363" rtl="0" eaLnBrk="0" fontAlgn="base" hangingPunct="0">
        <a:spcBef>
          <a:spcPct val="0"/>
        </a:spcBef>
        <a:spcAft>
          <a:spcPct val="0"/>
        </a:spcAft>
        <a:defRPr sz="40200">
          <a:solidFill>
            <a:schemeClr val="tx2"/>
          </a:solidFill>
          <a:latin typeface="+mj-lt"/>
          <a:ea typeface="+mj-ea"/>
          <a:cs typeface="+mj-cs"/>
        </a:defRPr>
      </a:lvl1pPr>
      <a:lvl2pPr algn="ctr" defTabSz="8361363" rtl="0" eaLnBrk="0" fontAlgn="base" hangingPunct="0">
        <a:spcBef>
          <a:spcPct val="0"/>
        </a:spcBef>
        <a:spcAft>
          <a:spcPct val="0"/>
        </a:spcAft>
        <a:defRPr sz="40200">
          <a:solidFill>
            <a:schemeClr val="tx2"/>
          </a:solidFill>
          <a:latin typeface="Arial" charset="0"/>
        </a:defRPr>
      </a:lvl2pPr>
      <a:lvl3pPr algn="ctr" defTabSz="8361363" rtl="0" eaLnBrk="0" fontAlgn="base" hangingPunct="0">
        <a:spcBef>
          <a:spcPct val="0"/>
        </a:spcBef>
        <a:spcAft>
          <a:spcPct val="0"/>
        </a:spcAft>
        <a:defRPr sz="40200">
          <a:solidFill>
            <a:schemeClr val="tx2"/>
          </a:solidFill>
          <a:latin typeface="Arial" charset="0"/>
        </a:defRPr>
      </a:lvl3pPr>
      <a:lvl4pPr algn="ctr" defTabSz="8361363" rtl="0" eaLnBrk="0" fontAlgn="base" hangingPunct="0">
        <a:spcBef>
          <a:spcPct val="0"/>
        </a:spcBef>
        <a:spcAft>
          <a:spcPct val="0"/>
        </a:spcAft>
        <a:defRPr sz="40200">
          <a:solidFill>
            <a:schemeClr val="tx2"/>
          </a:solidFill>
          <a:latin typeface="Arial" charset="0"/>
        </a:defRPr>
      </a:lvl4pPr>
      <a:lvl5pPr algn="ctr" defTabSz="8361363" rtl="0" eaLnBrk="0" fontAlgn="base" hangingPunct="0">
        <a:spcBef>
          <a:spcPct val="0"/>
        </a:spcBef>
        <a:spcAft>
          <a:spcPct val="0"/>
        </a:spcAft>
        <a:defRPr sz="40200">
          <a:solidFill>
            <a:schemeClr val="tx2"/>
          </a:solidFill>
          <a:latin typeface="Arial" charset="0"/>
        </a:defRPr>
      </a:lvl5pPr>
      <a:lvl6pPr marL="457200" algn="ctr" defTabSz="8361363" rtl="0" fontAlgn="base">
        <a:spcBef>
          <a:spcPct val="0"/>
        </a:spcBef>
        <a:spcAft>
          <a:spcPct val="0"/>
        </a:spcAft>
        <a:defRPr sz="40200">
          <a:solidFill>
            <a:schemeClr val="tx2"/>
          </a:solidFill>
          <a:latin typeface="Arial" charset="0"/>
        </a:defRPr>
      </a:lvl6pPr>
      <a:lvl7pPr marL="914400" algn="ctr" defTabSz="8361363" rtl="0" fontAlgn="base">
        <a:spcBef>
          <a:spcPct val="0"/>
        </a:spcBef>
        <a:spcAft>
          <a:spcPct val="0"/>
        </a:spcAft>
        <a:defRPr sz="40200">
          <a:solidFill>
            <a:schemeClr val="tx2"/>
          </a:solidFill>
          <a:latin typeface="Arial" charset="0"/>
        </a:defRPr>
      </a:lvl7pPr>
      <a:lvl8pPr marL="1371600" algn="ctr" defTabSz="8361363" rtl="0" fontAlgn="base">
        <a:spcBef>
          <a:spcPct val="0"/>
        </a:spcBef>
        <a:spcAft>
          <a:spcPct val="0"/>
        </a:spcAft>
        <a:defRPr sz="40200">
          <a:solidFill>
            <a:schemeClr val="tx2"/>
          </a:solidFill>
          <a:latin typeface="Arial" charset="0"/>
        </a:defRPr>
      </a:lvl8pPr>
      <a:lvl9pPr marL="1828800" algn="ctr" defTabSz="8361363" rtl="0" fontAlgn="base">
        <a:spcBef>
          <a:spcPct val="0"/>
        </a:spcBef>
        <a:spcAft>
          <a:spcPct val="0"/>
        </a:spcAft>
        <a:defRPr sz="40200">
          <a:solidFill>
            <a:schemeClr val="tx2"/>
          </a:solidFill>
          <a:latin typeface="Arial" charset="0"/>
        </a:defRPr>
      </a:lvl9pPr>
    </p:titleStyle>
    <p:bodyStyle>
      <a:lvl1pPr marL="3136900" indent="-3136900" algn="l" defTabSz="8361363" rtl="0" eaLnBrk="0" fontAlgn="base" hangingPunct="0">
        <a:spcBef>
          <a:spcPct val="20000"/>
        </a:spcBef>
        <a:spcAft>
          <a:spcPct val="0"/>
        </a:spcAft>
        <a:buChar char="•"/>
        <a:defRPr sz="29300">
          <a:solidFill>
            <a:schemeClr val="tx1"/>
          </a:solidFill>
          <a:latin typeface="+mn-lt"/>
          <a:ea typeface="+mn-ea"/>
          <a:cs typeface="+mn-cs"/>
        </a:defRPr>
      </a:lvl1pPr>
      <a:lvl2pPr marL="6792913" indent="-2613025" algn="l" defTabSz="8361363" rtl="0" eaLnBrk="0" fontAlgn="base" hangingPunct="0">
        <a:spcBef>
          <a:spcPct val="20000"/>
        </a:spcBef>
        <a:spcAft>
          <a:spcPct val="0"/>
        </a:spcAft>
        <a:buChar char="–"/>
        <a:defRPr sz="25600">
          <a:solidFill>
            <a:schemeClr val="tx1"/>
          </a:solidFill>
          <a:latin typeface="+mn-lt"/>
        </a:defRPr>
      </a:lvl2pPr>
      <a:lvl3pPr marL="10452100" indent="-2090738" algn="l" defTabSz="8361363" rtl="0" eaLnBrk="0" fontAlgn="base" hangingPunct="0">
        <a:spcBef>
          <a:spcPct val="20000"/>
        </a:spcBef>
        <a:spcAft>
          <a:spcPct val="0"/>
        </a:spcAft>
        <a:buChar char="•"/>
        <a:defRPr sz="22100">
          <a:solidFill>
            <a:schemeClr val="tx1"/>
          </a:solidFill>
          <a:latin typeface="+mn-lt"/>
        </a:defRPr>
      </a:lvl3pPr>
      <a:lvl4pPr marL="14630400" indent="-2090738" algn="l" defTabSz="8361363" rtl="0" eaLnBrk="0" fontAlgn="base" hangingPunct="0">
        <a:spcBef>
          <a:spcPct val="20000"/>
        </a:spcBef>
        <a:spcAft>
          <a:spcPct val="0"/>
        </a:spcAft>
        <a:buChar char="–"/>
        <a:defRPr sz="18200">
          <a:solidFill>
            <a:schemeClr val="tx1"/>
          </a:solidFill>
          <a:latin typeface="+mn-lt"/>
        </a:defRPr>
      </a:lvl4pPr>
      <a:lvl5pPr marL="18810288" indent="-2089150" algn="l" defTabSz="8361363" rtl="0" eaLnBrk="0" fontAlgn="base" hangingPunct="0">
        <a:spcBef>
          <a:spcPct val="20000"/>
        </a:spcBef>
        <a:spcAft>
          <a:spcPct val="0"/>
        </a:spcAft>
        <a:buChar char="»"/>
        <a:defRPr sz="18200">
          <a:solidFill>
            <a:schemeClr val="tx1"/>
          </a:solidFill>
          <a:latin typeface="+mn-lt"/>
        </a:defRPr>
      </a:lvl5pPr>
      <a:lvl6pPr marL="19267488" indent="-2089150" algn="l" defTabSz="8361363" rtl="0" fontAlgn="base">
        <a:spcBef>
          <a:spcPct val="20000"/>
        </a:spcBef>
        <a:spcAft>
          <a:spcPct val="0"/>
        </a:spcAft>
        <a:buChar char="»"/>
        <a:defRPr sz="18200">
          <a:solidFill>
            <a:schemeClr val="tx1"/>
          </a:solidFill>
          <a:latin typeface="+mn-lt"/>
        </a:defRPr>
      </a:lvl6pPr>
      <a:lvl7pPr marL="19724688" indent="-2089150" algn="l" defTabSz="8361363" rtl="0" fontAlgn="base">
        <a:spcBef>
          <a:spcPct val="20000"/>
        </a:spcBef>
        <a:spcAft>
          <a:spcPct val="0"/>
        </a:spcAft>
        <a:buChar char="»"/>
        <a:defRPr sz="18200">
          <a:solidFill>
            <a:schemeClr val="tx1"/>
          </a:solidFill>
          <a:latin typeface="+mn-lt"/>
        </a:defRPr>
      </a:lvl7pPr>
      <a:lvl8pPr marL="20181888" indent="-2089150" algn="l" defTabSz="8361363" rtl="0" fontAlgn="base">
        <a:spcBef>
          <a:spcPct val="20000"/>
        </a:spcBef>
        <a:spcAft>
          <a:spcPct val="0"/>
        </a:spcAft>
        <a:buChar char="»"/>
        <a:defRPr sz="18200">
          <a:solidFill>
            <a:schemeClr val="tx1"/>
          </a:solidFill>
          <a:latin typeface="+mn-lt"/>
        </a:defRPr>
      </a:lvl8pPr>
      <a:lvl9pPr marL="20639088" indent="-2089150" algn="l" defTabSz="8361363" rtl="0" fontAlgn="base">
        <a:spcBef>
          <a:spcPct val="20000"/>
        </a:spcBef>
        <a:spcAft>
          <a:spcPct val="0"/>
        </a:spcAft>
        <a:buChar char="»"/>
        <a:defRPr sz="18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483" userDrawn="1">
          <p15:clr>
            <a:srgbClr val="F26B43"/>
          </p15:clr>
        </p15:guide>
        <p15:guide id="2" pos="953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descr="Title field"/>
          <p:cNvSpPr txBox="1">
            <a:spLocks noChangeArrowheads="1"/>
          </p:cNvSpPr>
          <p:nvPr/>
        </p:nvSpPr>
        <p:spPr bwMode="auto">
          <a:xfrm>
            <a:off x="621855" y="1495143"/>
            <a:ext cx="2833528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11200" b="1" dirty="0">
                <a:solidFill>
                  <a:schemeClr val="bg1"/>
                </a:solidFill>
                <a:latin typeface="Calibri" panose="020F0502020204030204" pitchFamily="34" charset="0"/>
                <a:cs typeface="Calibri" panose="020F0502020204030204" pitchFamily="34" charset="0"/>
              </a:rPr>
              <a:t>Retinopathy of prematurity (ROP)</a:t>
            </a:r>
            <a:endParaRPr lang="nb-NO" altLang="nb-NO" sz="11200" b="1" dirty="0">
              <a:solidFill>
                <a:schemeClr val="bg1"/>
              </a:solidFill>
              <a:latin typeface="Calibri" panose="020F0502020204030204" pitchFamily="34" charset="0"/>
              <a:cs typeface="Calibri" panose="020F0502020204030204" pitchFamily="34" charset="0"/>
            </a:endParaRPr>
          </a:p>
        </p:txBody>
      </p:sp>
      <p:sp>
        <p:nvSpPr>
          <p:cNvPr id="2053" name="Subtitle" descr="Subtitle field"/>
          <p:cNvSpPr txBox="1">
            <a:spLocks noChangeArrowheads="1"/>
          </p:cNvSpPr>
          <p:nvPr/>
        </p:nvSpPr>
        <p:spPr bwMode="auto">
          <a:xfrm>
            <a:off x="836613" y="3642336"/>
            <a:ext cx="23278857"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eaLnBrk="1" hangingPunct="1"/>
            <a:r>
              <a:rPr lang="en-US" altLang="nb-NO" sz="4600" b="1" dirty="0" err="1">
                <a:solidFill>
                  <a:schemeClr val="bg1"/>
                </a:solidFill>
                <a:latin typeface="Calibri" panose="020F0502020204030204" pitchFamily="34" charset="0"/>
                <a:cs typeface="Calibri" panose="020F0502020204030204" pitchFamily="34" charset="0"/>
              </a:rPr>
              <a:t>Sammenlikning</a:t>
            </a:r>
            <a:r>
              <a:rPr lang="en-US" altLang="nb-NO" sz="4600" b="1" dirty="0">
                <a:solidFill>
                  <a:schemeClr val="bg1"/>
                </a:solidFill>
                <a:latin typeface="Calibri" panose="020F0502020204030204" pitchFamily="34" charset="0"/>
                <a:cs typeface="Calibri" panose="020F0502020204030204" pitchFamily="34" charset="0"/>
              </a:rPr>
              <a:t> av ROP-</a:t>
            </a:r>
            <a:r>
              <a:rPr lang="en-US" altLang="nb-NO" sz="4600" b="1" dirty="0" err="1">
                <a:solidFill>
                  <a:schemeClr val="bg1"/>
                </a:solidFill>
                <a:latin typeface="Calibri" panose="020F0502020204030204" pitchFamily="34" charset="0"/>
                <a:cs typeface="Calibri" panose="020F0502020204030204" pitchFamily="34" charset="0"/>
              </a:rPr>
              <a:t>forekomst</a:t>
            </a:r>
            <a:r>
              <a:rPr lang="en-US" altLang="nb-NO" sz="4600" b="1" dirty="0">
                <a:solidFill>
                  <a:schemeClr val="bg1"/>
                </a:solidFill>
                <a:latin typeface="Calibri" panose="020F0502020204030204" pitchFamily="34" charset="0"/>
                <a:cs typeface="Calibri" panose="020F0502020204030204" pitchFamily="34" charset="0"/>
              </a:rPr>
              <a:t> </a:t>
            </a:r>
            <a:r>
              <a:rPr lang="en-US" altLang="nb-NO" sz="4600" b="1" dirty="0" err="1">
                <a:solidFill>
                  <a:schemeClr val="bg1"/>
                </a:solidFill>
                <a:latin typeface="Calibri" panose="020F0502020204030204" pitchFamily="34" charset="0"/>
                <a:cs typeface="Calibri" panose="020F0502020204030204" pitchFamily="34" charset="0"/>
              </a:rPr>
              <a:t>fra</a:t>
            </a:r>
            <a:r>
              <a:rPr lang="en-US" altLang="nb-NO" sz="4600" b="1" dirty="0">
                <a:solidFill>
                  <a:schemeClr val="bg1"/>
                </a:solidFill>
                <a:latin typeface="Calibri" panose="020F0502020204030204" pitchFamily="34" charset="0"/>
                <a:cs typeface="Calibri" panose="020F0502020204030204" pitchFamily="34" charset="0"/>
              </a:rPr>
              <a:t> </a:t>
            </a:r>
            <a:r>
              <a:rPr lang="nb-NO" altLang="nb-NO" sz="4600" b="1" dirty="0">
                <a:solidFill>
                  <a:schemeClr val="bg1"/>
                </a:solidFill>
                <a:latin typeface="Calibri" panose="020F0502020204030204" pitchFamily="34" charset="0"/>
                <a:cs typeface="Calibri" panose="020F0502020204030204" pitchFamily="34" charset="0"/>
              </a:rPr>
              <a:t>lokale</a:t>
            </a:r>
            <a:r>
              <a:rPr lang="en-US" altLang="nb-NO" sz="4600" b="1" dirty="0">
                <a:solidFill>
                  <a:schemeClr val="bg1"/>
                </a:solidFill>
                <a:latin typeface="Calibri" panose="020F0502020204030204" pitchFamily="34" charset="0"/>
                <a:cs typeface="Calibri" panose="020F0502020204030204" pitchFamily="34" charset="0"/>
              </a:rPr>
              <a:t> </a:t>
            </a:r>
            <a:r>
              <a:rPr lang="en-US" altLang="nb-NO" sz="4600" b="1" dirty="0" err="1">
                <a:solidFill>
                  <a:schemeClr val="bg1"/>
                </a:solidFill>
                <a:latin typeface="Calibri" panose="020F0502020204030204" pitchFamily="34" charset="0"/>
                <a:cs typeface="Calibri" panose="020F0502020204030204" pitchFamily="34" charset="0"/>
              </a:rPr>
              <a:t>registerdata</a:t>
            </a:r>
            <a:r>
              <a:rPr lang="en-US" altLang="nb-NO" sz="4600" b="1" dirty="0">
                <a:solidFill>
                  <a:schemeClr val="bg1"/>
                </a:solidFill>
                <a:latin typeface="Calibri" panose="020F0502020204030204" pitchFamily="34" charset="0"/>
                <a:cs typeface="Calibri" panose="020F0502020204030204" pitchFamily="34" charset="0"/>
              </a:rPr>
              <a:t> </a:t>
            </a:r>
            <a:r>
              <a:rPr lang="en-US" altLang="nb-NO" sz="4600" b="1" dirty="0" err="1">
                <a:solidFill>
                  <a:schemeClr val="bg1"/>
                </a:solidFill>
                <a:latin typeface="Calibri" panose="020F0502020204030204" pitchFamily="34" charset="0"/>
                <a:cs typeface="Calibri" panose="020F0502020204030204" pitchFamily="34" charset="0"/>
              </a:rPr>
              <a:t>på</a:t>
            </a:r>
            <a:r>
              <a:rPr lang="en-US" altLang="nb-NO" sz="4600" b="1" dirty="0">
                <a:solidFill>
                  <a:schemeClr val="bg1"/>
                </a:solidFill>
                <a:latin typeface="Calibri" panose="020F0502020204030204" pitchFamily="34" charset="0"/>
                <a:cs typeface="Calibri" panose="020F0502020204030204" pitchFamily="34" charset="0"/>
              </a:rPr>
              <a:t> </a:t>
            </a:r>
            <a:r>
              <a:rPr lang="en-US" altLang="nb-NO" sz="4600" b="1" dirty="0" err="1">
                <a:solidFill>
                  <a:schemeClr val="bg1"/>
                </a:solidFill>
                <a:latin typeface="Calibri" panose="020F0502020204030204" pitchFamily="34" charset="0"/>
                <a:cs typeface="Calibri" panose="020F0502020204030204" pitchFamily="34" charset="0"/>
              </a:rPr>
              <a:t>Haukeland</a:t>
            </a:r>
            <a:r>
              <a:rPr lang="en-US" altLang="nb-NO" sz="4600" b="1" dirty="0">
                <a:solidFill>
                  <a:schemeClr val="bg1"/>
                </a:solidFill>
                <a:latin typeface="Calibri" panose="020F0502020204030204" pitchFamily="34" charset="0"/>
                <a:cs typeface="Calibri" panose="020F0502020204030204" pitchFamily="34" charset="0"/>
              </a:rPr>
              <a:t> </a:t>
            </a:r>
            <a:r>
              <a:rPr lang="en-US" altLang="nb-NO" sz="4600" b="1" dirty="0" err="1">
                <a:solidFill>
                  <a:schemeClr val="bg1"/>
                </a:solidFill>
                <a:latin typeface="Calibri" panose="020F0502020204030204" pitchFamily="34" charset="0"/>
                <a:cs typeface="Calibri" panose="020F0502020204030204" pitchFamily="34" charset="0"/>
              </a:rPr>
              <a:t>universitetssykehus</a:t>
            </a:r>
            <a:r>
              <a:rPr lang="en-US" altLang="nb-NO" sz="4600" b="1" dirty="0">
                <a:solidFill>
                  <a:schemeClr val="bg1"/>
                </a:solidFill>
                <a:latin typeface="Calibri" panose="020F0502020204030204" pitchFamily="34" charset="0"/>
                <a:cs typeface="Calibri" panose="020F0502020204030204" pitchFamily="34" charset="0"/>
              </a:rPr>
              <a:t> (HUS) mot </a:t>
            </a:r>
            <a:r>
              <a:rPr lang="en-US" altLang="nb-NO" sz="4600" b="1" dirty="0" err="1">
                <a:solidFill>
                  <a:schemeClr val="bg1"/>
                </a:solidFill>
                <a:latin typeface="Calibri" panose="020F0502020204030204" pitchFamily="34" charset="0"/>
                <a:cs typeface="Calibri" panose="020F0502020204030204" pitchFamily="34" charset="0"/>
              </a:rPr>
              <a:t>Norsk</a:t>
            </a:r>
            <a:r>
              <a:rPr lang="en-US" altLang="nb-NO" sz="4600" b="1" dirty="0">
                <a:solidFill>
                  <a:schemeClr val="bg1"/>
                </a:solidFill>
                <a:latin typeface="Calibri" panose="020F0502020204030204" pitchFamily="34" charset="0"/>
                <a:cs typeface="Calibri" panose="020F0502020204030204" pitchFamily="34" charset="0"/>
              </a:rPr>
              <a:t> </a:t>
            </a:r>
            <a:r>
              <a:rPr lang="en-US" altLang="nb-NO" sz="4600" b="1" dirty="0" err="1">
                <a:solidFill>
                  <a:schemeClr val="bg1"/>
                </a:solidFill>
                <a:latin typeface="Calibri" panose="020F0502020204030204" pitchFamily="34" charset="0"/>
                <a:cs typeface="Calibri" panose="020F0502020204030204" pitchFamily="34" charset="0"/>
              </a:rPr>
              <a:t>Nyfødtmedisinsk</a:t>
            </a:r>
            <a:r>
              <a:rPr lang="en-US" altLang="nb-NO" sz="4600" b="1" dirty="0">
                <a:solidFill>
                  <a:schemeClr val="bg1"/>
                </a:solidFill>
                <a:latin typeface="Calibri" panose="020F0502020204030204" pitchFamily="34" charset="0"/>
                <a:cs typeface="Calibri" panose="020F0502020204030204" pitchFamily="34" charset="0"/>
              </a:rPr>
              <a:t> </a:t>
            </a:r>
            <a:r>
              <a:rPr lang="en-US" altLang="nb-NO" sz="4600" b="1" dirty="0" err="1">
                <a:solidFill>
                  <a:schemeClr val="bg1"/>
                </a:solidFill>
                <a:latin typeface="Calibri" panose="020F0502020204030204" pitchFamily="34" charset="0"/>
                <a:cs typeface="Calibri" panose="020F0502020204030204" pitchFamily="34" charset="0"/>
              </a:rPr>
              <a:t>Kvalitetsregister</a:t>
            </a:r>
            <a:r>
              <a:rPr lang="en-US" altLang="nb-NO" sz="4600" b="1" dirty="0">
                <a:solidFill>
                  <a:schemeClr val="bg1"/>
                </a:solidFill>
                <a:latin typeface="Calibri" panose="020F0502020204030204" pitchFamily="34" charset="0"/>
                <a:cs typeface="Calibri" panose="020F0502020204030204" pitchFamily="34" charset="0"/>
              </a:rPr>
              <a:t> (NNK) </a:t>
            </a:r>
            <a:r>
              <a:rPr lang="en-US" altLang="nb-NO" sz="4600" b="1" dirty="0" err="1">
                <a:solidFill>
                  <a:schemeClr val="bg1"/>
                </a:solidFill>
                <a:latin typeface="Calibri" panose="020F0502020204030204" pitchFamily="34" charset="0"/>
                <a:cs typeface="Calibri" panose="020F0502020204030204" pitchFamily="34" charset="0"/>
              </a:rPr>
              <a:t>i</a:t>
            </a:r>
            <a:r>
              <a:rPr lang="en-US" altLang="nb-NO" sz="4600" b="1" dirty="0">
                <a:solidFill>
                  <a:schemeClr val="bg1"/>
                </a:solidFill>
                <a:latin typeface="Calibri" panose="020F0502020204030204" pitchFamily="34" charset="0"/>
                <a:cs typeface="Calibri" panose="020F0502020204030204" pitchFamily="34" charset="0"/>
              </a:rPr>
              <a:t> </a:t>
            </a:r>
            <a:r>
              <a:rPr lang="en-US" altLang="nb-NO" sz="4600" b="1" dirty="0" err="1">
                <a:solidFill>
                  <a:schemeClr val="bg1"/>
                </a:solidFill>
                <a:latin typeface="Calibri" panose="020F0502020204030204" pitchFamily="34" charset="0"/>
                <a:cs typeface="Calibri" panose="020F0502020204030204" pitchFamily="34" charset="0"/>
              </a:rPr>
              <a:t>perioden</a:t>
            </a:r>
            <a:r>
              <a:rPr lang="en-US" altLang="nb-NO" sz="4600" b="1" dirty="0">
                <a:solidFill>
                  <a:schemeClr val="bg1"/>
                </a:solidFill>
                <a:latin typeface="Calibri" panose="020F0502020204030204" pitchFamily="34" charset="0"/>
                <a:cs typeface="Calibri" panose="020F0502020204030204" pitchFamily="34" charset="0"/>
              </a:rPr>
              <a:t> 2017-2020.</a:t>
            </a:r>
            <a:endParaRPr lang="nb-NO" altLang="nb-NO" sz="4600" b="1" dirty="0">
              <a:solidFill>
                <a:schemeClr val="bg1"/>
              </a:solidFill>
              <a:latin typeface="Calibri" panose="020F0502020204030204" pitchFamily="34" charset="0"/>
              <a:cs typeface="Calibri" panose="020F0502020204030204" pitchFamily="34" charset="0"/>
            </a:endParaRPr>
          </a:p>
        </p:txBody>
      </p:sp>
      <p:sp>
        <p:nvSpPr>
          <p:cNvPr id="2052" name="Field for name and email" descr="Field for name and email"/>
          <p:cNvSpPr txBox="1">
            <a:spLocks noChangeArrowheads="1"/>
          </p:cNvSpPr>
          <p:nvPr/>
        </p:nvSpPr>
        <p:spPr bwMode="auto">
          <a:xfrm>
            <a:off x="24856262" y="3753516"/>
            <a:ext cx="4745851"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Ins="0">
            <a:spAutoFit/>
          </a:bodyPr>
          <a:lstStyle>
            <a:lvl1pPr defTabSz="8361363" eaLnBrk="0" hangingPunct="0">
              <a:defRPr sz="3200">
                <a:solidFill>
                  <a:schemeClr val="tx1"/>
                </a:solidFill>
                <a:latin typeface="Arial" charset="0"/>
              </a:defRPr>
            </a:lvl1pPr>
            <a:lvl2pPr marL="742950" indent="-285750" defTabSz="8361363" eaLnBrk="0" hangingPunct="0">
              <a:defRPr sz="3200">
                <a:solidFill>
                  <a:schemeClr val="tx1"/>
                </a:solidFill>
                <a:latin typeface="Arial" charset="0"/>
              </a:defRPr>
            </a:lvl2pPr>
            <a:lvl3pPr marL="1143000" indent="-228600" defTabSz="8361363" eaLnBrk="0" hangingPunct="0">
              <a:defRPr sz="3200">
                <a:solidFill>
                  <a:schemeClr val="tx1"/>
                </a:solidFill>
                <a:latin typeface="Arial" charset="0"/>
              </a:defRPr>
            </a:lvl3pPr>
            <a:lvl4pPr marL="1600200" indent="-228600" defTabSz="8361363" eaLnBrk="0" hangingPunct="0">
              <a:defRPr sz="3200">
                <a:solidFill>
                  <a:schemeClr val="tx1"/>
                </a:solidFill>
                <a:latin typeface="Arial" charset="0"/>
              </a:defRPr>
            </a:lvl4pPr>
            <a:lvl5pPr marL="2057400" indent="-228600" defTabSz="8361363" eaLnBrk="0" hangingPunct="0">
              <a:defRPr sz="3200">
                <a:solidFill>
                  <a:schemeClr val="tx1"/>
                </a:solidFill>
                <a:latin typeface="Arial" charset="0"/>
              </a:defRPr>
            </a:lvl5pPr>
            <a:lvl6pPr marL="2514600" indent="-228600" defTabSz="8361363" eaLnBrk="0" fontAlgn="base" hangingPunct="0">
              <a:spcBef>
                <a:spcPct val="0"/>
              </a:spcBef>
              <a:spcAft>
                <a:spcPct val="0"/>
              </a:spcAft>
              <a:defRPr sz="3200">
                <a:solidFill>
                  <a:schemeClr val="tx1"/>
                </a:solidFill>
                <a:latin typeface="Arial" charset="0"/>
              </a:defRPr>
            </a:lvl6pPr>
            <a:lvl7pPr marL="2971800" indent="-228600" defTabSz="8361363" eaLnBrk="0" fontAlgn="base" hangingPunct="0">
              <a:spcBef>
                <a:spcPct val="0"/>
              </a:spcBef>
              <a:spcAft>
                <a:spcPct val="0"/>
              </a:spcAft>
              <a:defRPr sz="3200">
                <a:solidFill>
                  <a:schemeClr val="tx1"/>
                </a:solidFill>
                <a:latin typeface="Arial" charset="0"/>
              </a:defRPr>
            </a:lvl7pPr>
            <a:lvl8pPr marL="3429000" indent="-228600" defTabSz="8361363" eaLnBrk="0" fontAlgn="base" hangingPunct="0">
              <a:spcBef>
                <a:spcPct val="0"/>
              </a:spcBef>
              <a:spcAft>
                <a:spcPct val="0"/>
              </a:spcAft>
              <a:defRPr sz="3200">
                <a:solidFill>
                  <a:schemeClr val="tx1"/>
                </a:solidFill>
                <a:latin typeface="Arial" charset="0"/>
              </a:defRPr>
            </a:lvl8pPr>
            <a:lvl9pPr marL="3886200" indent="-228600" defTabSz="8361363" eaLnBrk="0" fontAlgn="base" hangingPunct="0">
              <a:spcBef>
                <a:spcPct val="0"/>
              </a:spcBef>
              <a:spcAft>
                <a:spcPct val="0"/>
              </a:spcAft>
              <a:defRPr sz="3200">
                <a:solidFill>
                  <a:schemeClr val="tx1"/>
                </a:solidFill>
                <a:latin typeface="Arial" charset="0"/>
              </a:defRPr>
            </a:lvl9pPr>
          </a:lstStyle>
          <a:p>
            <a:pPr lvl="1" algn="r" eaLnBrk="1" hangingPunct="1"/>
            <a:r>
              <a:rPr lang="nb-NO" altLang="nb-NO" sz="4400" b="1" dirty="0">
                <a:solidFill>
                  <a:schemeClr val="bg1"/>
                </a:solidFill>
                <a:latin typeface="Calibri" panose="020F0502020204030204" pitchFamily="34" charset="0"/>
                <a:cs typeface="Calibri" panose="020F0502020204030204" pitchFamily="34" charset="0"/>
              </a:rPr>
              <a:t>Stian </a:t>
            </a:r>
            <a:r>
              <a:rPr lang="nb-NO" altLang="nb-NO" sz="4400" b="1" dirty="0" err="1">
                <a:solidFill>
                  <a:schemeClr val="bg1"/>
                </a:solidFill>
                <a:latin typeface="Calibri" panose="020F0502020204030204" pitchFamily="34" charset="0"/>
                <a:cs typeface="Calibri" panose="020F0502020204030204" pitchFamily="34" charset="0"/>
              </a:rPr>
              <a:t>Kjenes</a:t>
            </a:r>
            <a:r>
              <a:rPr lang="nb-NO" altLang="nb-NO" sz="4400" b="1" dirty="0">
                <a:solidFill>
                  <a:schemeClr val="bg1"/>
                </a:solidFill>
                <a:latin typeface="Calibri" panose="020F0502020204030204" pitchFamily="34" charset="0"/>
                <a:cs typeface="Calibri" panose="020F0502020204030204" pitchFamily="34" charset="0"/>
              </a:rPr>
              <a:t> Haug</a:t>
            </a:r>
            <a:br>
              <a:rPr lang="nb-NO" altLang="nb-NO" dirty="0">
                <a:solidFill>
                  <a:schemeClr val="bg1"/>
                </a:solidFill>
                <a:latin typeface="Calibri" panose="020F0502020204030204" pitchFamily="34" charset="0"/>
                <a:cs typeface="Calibri" panose="020F0502020204030204" pitchFamily="34" charset="0"/>
              </a:rPr>
            </a:br>
            <a:r>
              <a:rPr lang="nb-NO" altLang="nb-NO" sz="3400" dirty="0">
                <a:solidFill>
                  <a:schemeClr val="bg1"/>
                </a:solidFill>
                <a:latin typeface="Calibri" panose="020F0502020204030204" pitchFamily="34" charset="0"/>
                <a:cs typeface="Calibri" panose="020F0502020204030204" pitchFamily="34" charset="0"/>
              </a:rPr>
              <a:t>University of Bergen</a:t>
            </a:r>
          </a:p>
          <a:p>
            <a:pPr algn="r" eaLnBrk="1" hangingPunct="1"/>
            <a:r>
              <a:rPr lang="nb-NO" altLang="nb-NO" sz="3400" dirty="0">
                <a:solidFill>
                  <a:schemeClr val="bg1"/>
                </a:solidFill>
                <a:latin typeface="Calibri" panose="020F0502020204030204" pitchFamily="34" charset="0"/>
                <a:cs typeface="Calibri" panose="020F0502020204030204" pitchFamily="34" charset="0"/>
              </a:rPr>
              <a:t>yer008.@uib.no</a:t>
            </a:r>
          </a:p>
        </p:txBody>
      </p:sp>
      <p:sp>
        <p:nvSpPr>
          <p:cNvPr id="2054" name="Text box 1" descr="Text field "/>
          <p:cNvSpPr txBox="1">
            <a:spLocks noChangeArrowheads="1"/>
          </p:cNvSpPr>
          <p:nvPr/>
        </p:nvSpPr>
        <p:spPr bwMode="auto">
          <a:xfrm>
            <a:off x="809891" y="6997284"/>
            <a:ext cx="16656257" cy="1276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rgbClr val="00547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46800" rIns="360000">
            <a:spAutoFit/>
          </a:bodyPr>
          <a:lstStyle>
            <a:lvl1pPr defTabSz="1830388" eaLnBrk="0" hangingPunct="0">
              <a:defRPr sz="3200">
                <a:solidFill>
                  <a:schemeClr val="tx1"/>
                </a:solidFill>
                <a:latin typeface="Arial" charset="0"/>
              </a:defRPr>
            </a:lvl1pPr>
            <a:lvl2pPr marL="742950" indent="-285750" defTabSz="1830388" eaLnBrk="0" hangingPunct="0">
              <a:defRPr sz="3200">
                <a:solidFill>
                  <a:schemeClr val="tx1"/>
                </a:solidFill>
                <a:latin typeface="Arial" charset="0"/>
              </a:defRPr>
            </a:lvl2pPr>
            <a:lvl3pPr marL="1143000" indent="-228600" defTabSz="1830388" eaLnBrk="0" hangingPunct="0">
              <a:defRPr sz="3200">
                <a:solidFill>
                  <a:schemeClr val="tx1"/>
                </a:solidFill>
                <a:latin typeface="Arial" charset="0"/>
              </a:defRPr>
            </a:lvl3pPr>
            <a:lvl4pPr marL="1600200" indent="-228600" defTabSz="1830388" eaLnBrk="0" hangingPunct="0">
              <a:defRPr sz="3200">
                <a:solidFill>
                  <a:schemeClr val="tx1"/>
                </a:solidFill>
                <a:latin typeface="Arial" charset="0"/>
              </a:defRPr>
            </a:lvl4pPr>
            <a:lvl5pPr marL="2057400" indent="-228600" defTabSz="1830388" eaLnBrk="0" hangingPunct="0">
              <a:defRPr sz="3200">
                <a:solidFill>
                  <a:schemeClr val="tx1"/>
                </a:solidFill>
                <a:latin typeface="Arial" charset="0"/>
              </a:defRPr>
            </a:lvl5pPr>
            <a:lvl6pPr marL="2514600" indent="-228600" defTabSz="1830388" eaLnBrk="0" fontAlgn="base" hangingPunct="0">
              <a:spcBef>
                <a:spcPct val="0"/>
              </a:spcBef>
              <a:spcAft>
                <a:spcPct val="0"/>
              </a:spcAft>
              <a:defRPr sz="3200">
                <a:solidFill>
                  <a:schemeClr val="tx1"/>
                </a:solidFill>
                <a:latin typeface="Arial" charset="0"/>
              </a:defRPr>
            </a:lvl6pPr>
            <a:lvl7pPr marL="2971800" indent="-228600" defTabSz="1830388" eaLnBrk="0" fontAlgn="base" hangingPunct="0">
              <a:spcBef>
                <a:spcPct val="0"/>
              </a:spcBef>
              <a:spcAft>
                <a:spcPct val="0"/>
              </a:spcAft>
              <a:defRPr sz="3200">
                <a:solidFill>
                  <a:schemeClr val="tx1"/>
                </a:solidFill>
                <a:latin typeface="Arial" charset="0"/>
              </a:defRPr>
            </a:lvl7pPr>
            <a:lvl8pPr marL="3429000" indent="-228600" defTabSz="1830388" eaLnBrk="0" fontAlgn="base" hangingPunct="0">
              <a:spcBef>
                <a:spcPct val="0"/>
              </a:spcBef>
              <a:spcAft>
                <a:spcPct val="0"/>
              </a:spcAft>
              <a:defRPr sz="3200">
                <a:solidFill>
                  <a:schemeClr val="tx1"/>
                </a:solidFill>
                <a:latin typeface="Arial" charset="0"/>
              </a:defRPr>
            </a:lvl8pPr>
            <a:lvl9pPr marL="3886200" indent="-228600" defTabSz="1830388" eaLnBrk="0" fontAlgn="base" hangingPunct="0">
              <a:spcBef>
                <a:spcPct val="0"/>
              </a:spcBef>
              <a:spcAft>
                <a:spcPct val="0"/>
              </a:spcAft>
              <a:defRPr sz="3200">
                <a:solidFill>
                  <a:schemeClr val="tx1"/>
                </a:solidFill>
                <a:latin typeface="Arial" charset="0"/>
              </a:defRPr>
            </a:lvl9pPr>
          </a:lstStyle>
          <a:p>
            <a:pPr eaLnBrk="1" hangingPunct="1">
              <a:spcAft>
                <a:spcPct val="20000"/>
              </a:spcAft>
            </a:pPr>
            <a:r>
              <a:rPr lang="en-GB" altLang="nb-NO" sz="4400" b="1" dirty="0" err="1">
                <a:solidFill>
                  <a:schemeClr val="tx1">
                    <a:lumMod val="85000"/>
                    <a:lumOff val="15000"/>
                  </a:schemeClr>
                </a:solidFill>
                <a:latin typeface="Calibri" panose="020F0502020204030204" pitchFamily="34" charset="0"/>
                <a:cs typeface="Calibri" panose="020F0502020204030204" pitchFamily="34" charset="0"/>
              </a:rPr>
              <a:t>Introduksjon</a:t>
            </a:r>
            <a:endParaRPr lang="en-GB" altLang="nb-NO" sz="4400" b="1" dirty="0">
              <a:solidFill>
                <a:schemeClr val="tx1">
                  <a:lumMod val="85000"/>
                  <a:lumOff val="15000"/>
                </a:schemeClr>
              </a:solidFill>
              <a:latin typeface="Calibri" panose="020F0502020204030204" pitchFamily="34" charset="0"/>
              <a:cs typeface="Calibri" panose="020F0502020204030204" pitchFamily="34" charset="0"/>
            </a:endParaRPr>
          </a:p>
          <a:p>
            <a:pPr>
              <a:lnSpc>
                <a:spcPct val="150000"/>
              </a:lnSpc>
            </a:pPr>
            <a:r>
              <a:rPr lang="nb-NO" sz="4000" kern="100" dirty="0">
                <a:effectLst/>
                <a:latin typeface="Calibri" panose="020F0502020204030204" pitchFamily="34" charset="0"/>
                <a:ea typeface="Calibri" panose="020F0502020204030204" pitchFamily="34" charset="0"/>
                <a:cs typeface="Times New Roman" panose="02020603050405020304" pitchFamily="18" charset="0"/>
              </a:rPr>
              <a:t>ROP er en alvorlig og synstruende komplikasjon som rammer de minste premature nyfødte. Disse barna har en underutviklet retina og er sårbare for VEGF stimulert neovaskularisering. De har en god prognose dersom de behandles tidsnok. NNK har over flere år rapportert en høy forekomst av ROP på HUS sammenlignet med andre større sykehus i Norge. Denne dataen er registrert av barneleger, men i 2016 fikk NNK et eget nasjonalt ROP register plottet av øyelegene selv. Grunnet datatekniske problemer er ikke dette registeret funksjonelt enda, derfor har vi manuelt hentet ut data fra HUS sitt lokale ROP-register. Hensikten med denne studien var å undersøke om den høye forekomsten rapportert fra NNK er reell eller ikke. </a:t>
            </a:r>
          </a:p>
          <a:p>
            <a:pPr eaLnBrk="1" hangingPunct="1">
              <a:lnSpc>
                <a:spcPct val="150000"/>
              </a:lnSpc>
              <a:spcAft>
                <a:spcPct val="20000"/>
              </a:spcAft>
            </a:pPr>
            <a:endParaRPr lang="nb-NO" sz="3600" b="1" i="1" dirty="0">
              <a:latin typeface="Calibri" panose="020F0502020204030204" pitchFamily="34" charset="0"/>
              <a:cs typeface="Calibri" panose="020F0502020204030204" pitchFamily="34" charset="0"/>
            </a:endParaRPr>
          </a:p>
          <a:p>
            <a:pPr eaLnBrk="1" hangingPunct="1">
              <a:lnSpc>
                <a:spcPct val="150000"/>
              </a:lnSpc>
              <a:spcAft>
                <a:spcPct val="20000"/>
              </a:spcAft>
            </a:pPr>
            <a:endParaRPr lang="nb-NO" sz="3600" b="1" i="1" dirty="0">
              <a:latin typeface="Calibri" panose="020F0502020204030204" pitchFamily="34" charset="0"/>
              <a:cs typeface="Calibri" panose="020F0502020204030204" pitchFamily="34" charset="0"/>
            </a:endParaRPr>
          </a:p>
          <a:p>
            <a:pPr eaLnBrk="1" hangingPunct="1">
              <a:lnSpc>
                <a:spcPct val="150000"/>
              </a:lnSpc>
              <a:spcAft>
                <a:spcPct val="20000"/>
              </a:spcAft>
            </a:pPr>
            <a:endParaRPr lang="nb-NO" sz="3600" b="1" i="1" dirty="0">
              <a:latin typeface="Calibri" panose="020F0502020204030204" pitchFamily="34" charset="0"/>
              <a:cs typeface="Calibri" panose="020F0502020204030204" pitchFamily="34" charset="0"/>
            </a:endParaRPr>
          </a:p>
        </p:txBody>
      </p:sp>
      <p:sp>
        <p:nvSpPr>
          <p:cNvPr id="2063" name="References" descr="Field for references"/>
          <p:cNvSpPr txBox="1">
            <a:spLocks noChangeArrowheads="1"/>
          </p:cNvSpPr>
          <p:nvPr/>
        </p:nvSpPr>
        <p:spPr bwMode="auto">
          <a:xfrm>
            <a:off x="21694140" y="34332304"/>
            <a:ext cx="7917043" cy="6432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360000">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nb-NO" altLang="nb-NO" sz="2800" b="1" dirty="0">
                <a:solidFill>
                  <a:schemeClr val="tx1">
                    <a:lumMod val="85000"/>
                    <a:lumOff val="15000"/>
                  </a:schemeClr>
                </a:solidFill>
                <a:latin typeface="Calibri" panose="020F0502020204030204" pitchFamily="34" charset="0"/>
                <a:cs typeface="Calibri" panose="020F0502020204030204" pitchFamily="34" charset="0"/>
              </a:rPr>
              <a:t>Referanser</a:t>
            </a:r>
          </a:p>
          <a:p>
            <a:pPr eaLnBrk="1" hangingPunct="1"/>
            <a:r>
              <a:rPr lang="en-US" sz="2000" dirty="0">
                <a:effectLst/>
                <a:latin typeface="Calibri" panose="020F0502020204030204" pitchFamily="34" charset="0"/>
                <a:ea typeface="Calibri" panose="020F0502020204030204" pitchFamily="34" charset="0"/>
              </a:rPr>
              <a:t>1. </a:t>
            </a:r>
            <a:r>
              <a:rPr lang="en-US" sz="2000" dirty="0" err="1">
                <a:effectLst/>
                <a:latin typeface="Calibri" panose="020F0502020204030204" pitchFamily="34" charset="0"/>
                <a:ea typeface="Calibri" panose="020F0502020204030204" pitchFamily="34" charset="0"/>
              </a:rPr>
              <a:t>Grottenberg</a:t>
            </a:r>
            <a:r>
              <a:rPr lang="en-US" sz="2000" dirty="0">
                <a:effectLst/>
                <a:latin typeface="Calibri" panose="020F0502020204030204" pitchFamily="34" charset="0"/>
                <a:ea typeface="Calibri" panose="020F0502020204030204" pitchFamily="34" charset="0"/>
              </a:rPr>
              <a:t> BG, </a:t>
            </a:r>
            <a:r>
              <a:rPr lang="en-US" sz="2000" dirty="0" err="1">
                <a:effectLst/>
                <a:latin typeface="Calibri" panose="020F0502020204030204" pitchFamily="34" charset="0"/>
                <a:ea typeface="Calibri" panose="020F0502020204030204" pitchFamily="34" charset="0"/>
              </a:rPr>
              <a:t>Korseth</a:t>
            </a:r>
            <a:r>
              <a:rPr lang="en-US" sz="2000" dirty="0">
                <a:effectLst/>
                <a:latin typeface="Calibri" panose="020F0502020204030204" pitchFamily="34" charset="0"/>
                <a:ea typeface="Calibri" panose="020F0502020204030204" pitchFamily="34" charset="0"/>
              </a:rPr>
              <a:t> KM, </a:t>
            </a:r>
            <a:r>
              <a:rPr lang="en-US" sz="2000" dirty="0" err="1">
                <a:effectLst/>
                <a:latin typeface="Calibri" panose="020F0502020204030204" pitchFamily="34" charset="0"/>
                <a:ea typeface="Calibri" panose="020F0502020204030204" pitchFamily="34" charset="0"/>
              </a:rPr>
              <a:t>Follestad</a:t>
            </a:r>
            <a:r>
              <a:rPr lang="en-US" sz="2000" dirty="0">
                <a:effectLst/>
                <a:latin typeface="Calibri" panose="020F0502020204030204" pitchFamily="34" charset="0"/>
                <a:ea typeface="Calibri" panose="020F0502020204030204" pitchFamily="34" charset="0"/>
              </a:rPr>
              <a:t> T, </a:t>
            </a:r>
            <a:r>
              <a:rPr lang="en-US" sz="2000" dirty="0" err="1">
                <a:effectLst/>
                <a:latin typeface="Calibri" panose="020F0502020204030204" pitchFamily="34" charset="0"/>
                <a:ea typeface="Calibri" panose="020F0502020204030204" pitchFamily="34" charset="0"/>
              </a:rPr>
              <a:t>Stensvold</a:t>
            </a:r>
            <a:r>
              <a:rPr lang="en-US" sz="2000" dirty="0">
                <a:effectLst/>
                <a:latin typeface="Calibri" panose="020F0502020204030204" pitchFamily="34" charset="0"/>
                <a:ea typeface="Calibri" panose="020F0502020204030204" pitchFamily="34" charset="0"/>
              </a:rPr>
              <a:t> HJ, </a:t>
            </a:r>
            <a:r>
              <a:rPr lang="en-US" sz="2000" dirty="0" err="1">
                <a:effectLst/>
                <a:latin typeface="Calibri" panose="020F0502020204030204" pitchFamily="34" charset="0"/>
                <a:ea typeface="Calibri" panose="020F0502020204030204" pitchFamily="34" charset="0"/>
              </a:rPr>
              <a:t>Støen</a:t>
            </a:r>
            <a:r>
              <a:rPr lang="en-US" sz="2000" dirty="0">
                <a:effectLst/>
                <a:latin typeface="Calibri" panose="020F0502020204030204" pitchFamily="34" charset="0"/>
                <a:ea typeface="Calibri" panose="020F0502020204030204" pitchFamily="34" charset="0"/>
              </a:rPr>
              <a:t> R, </a:t>
            </a:r>
            <a:r>
              <a:rPr lang="en-US" sz="2000" dirty="0" err="1">
                <a:effectLst/>
                <a:latin typeface="Calibri" panose="020F0502020204030204" pitchFamily="34" charset="0"/>
                <a:ea typeface="Calibri" panose="020F0502020204030204" pitchFamily="34" charset="0"/>
              </a:rPr>
              <a:t>Austeng</a:t>
            </a:r>
            <a:r>
              <a:rPr lang="en-US" sz="2000" dirty="0">
                <a:effectLst/>
                <a:latin typeface="Calibri" panose="020F0502020204030204" pitchFamily="34" charset="0"/>
                <a:ea typeface="Calibri" panose="020F0502020204030204" pitchFamily="34" charset="0"/>
              </a:rPr>
              <a:t> D. Stable incidence but regional differences in retinopathy of prematurity in Norway from 2009 to 2017. Acta </a:t>
            </a:r>
            <a:r>
              <a:rPr lang="en-US" sz="2000" dirty="0" err="1">
                <a:effectLst/>
                <a:latin typeface="Calibri" panose="020F0502020204030204" pitchFamily="34" charset="0"/>
                <a:ea typeface="Calibri" panose="020F0502020204030204" pitchFamily="34" charset="0"/>
              </a:rPr>
              <a:t>Ophthalmol</a:t>
            </a:r>
            <a:r>
              <a:rPr lang="en-US" sz="2000" dirty="0">
                <a:effectLst/>
                <a:latin typeface="Calibri" panose="020F0502020204030204" pitchFamily="34" charset="0"/>
                <a:ea typeface="Calibri" panose="020F0502020204030204" pitchFamily="34" charset="0"/>
              </a:rPr>
              <a:t>. 2021;99(3):299-305.</a:t>
            </a:r>
          </a:p>
          <a:p>
            <a:pPr eaLnBrk="1" hangingPunct="1"/>
            <a:r>
              <a:rPr lang="en-US" sz="2000" dirty="0">
                <a:effectLst/>
                <a:latin typeface="Calibri" panose="020F0502020204030204" pitchFamily="34" charset="0"/>
                <a:ea typeface="Calibri" panose="020F0502020204030204" pitchFamily="34" charset="0"/>
              </a:rPr>
              <a:t>2. Hartnett ME. Retinopathy of Prematurity: Evolving Treatment With Anti-Vascular Endothelial Growth Factor. Am J </a:t>
            </a:r>
            <a:r>
              <a:rPr lang="en-US" sz="2000" dirty="0" err="1">
                <a:effectLst/>
                <a:latin typeface="Calibri" panose="020F0502020204030204" pitchFamily="34" charset="0"/>
                <a:ea typeface="Calibri" panose="020F0502020204030204" pitchFamily="34" charset="0"/>
              </a:rPr>
              <a:t>Ophthalmol</a:t>
            </a:r>
            <a:r>
              <a:rPr lang="en-US" sz="2000" dirty="0">
                <a:effectLst/>
                <a:latin typeface="Calibri" panose="020F0502020204030204" pitchFamily="34" charset="0"/>
                <a:ea typeface="Calibri" panose="020F0502020204030204" pitchFamily="34" charset="0"/>
              </a:rPr>
              <a:t>. 2020;218:208-13.</a:t>
            </a:r>
          </a:p>
          <a:p>
            <a:pPr eaLnBrk="1" hangingPunct="1"/>
            <a:r>
              <a:rPr lang="nb-NO" sz="2000" dirty="0">
                <a:effectLst/>
                <a:latin typeface="Calibri" panose="020F0502020204030204" pitchFamily="34" charset="0"/>
                <a:ea typeface="Calibri" panose="020F0502020204030204" pitchFamily="34" charset="0"/>
                <a:cs typeface="Times New Roman" panose="02020603050405020304" pitchFamily="18" charset="0"/>
              </a:rPr>
              <a:t>3. Hellström A, Hård AL. Screening and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novel</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therapies</a:t>
            </a:r>
            <a:r>
              <a:rPr lang="nb-NO" sz="2000" dirty="0">
                <a:effectLst/>
                <a:latin typeface="Calibri" panose="020F0502020204030204" pitchFamily="34" charset="0"/>
                <a:ea typeface="Calibri" panose="020F0502020204030204" pitchFamily="34" charset="0"/>
                <a:cs typeface="Times New Roman" panose="02020603050405020304" pitchFamily="18" charset="0"/>
              </a:rPr>
              <a:t> for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retinopathy</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of</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prematurity</a:t>
            </a:r>
            <a:r>
              <a:rPr lang="nb-NO" sz="2000" dirty="0">
                <a:effectLst/>
                <a:latin typeface="Calibri" panose="020F0502020204030204" pitchFamily="34" charset="0"/>
                <a:ea typeface="Calibri" panose="020F0502020204030204" pitchFamily="34" charset="0"/>
                <a:cs typeface="Times New Roman" panose="02020603050405020304" pitchFamily="18" charset="0"/>
              </a:rPr>
              <a:t> - A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review</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Early</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Hum</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Dev</a:t>
            </a:r>
            <a:r>
              <a:rPr lang="nb-NO" sz="2000" dirty="0">
                <a:effectLst/>
                <a:latin typeface="Calibri" panose="020F0502020204030204" pitchFamily="34" charset="0"/>
                <a:ea typeface="Calibri" panose="020F0502020204030204" pitchFamily="34" charset="0"/>
                <a:cs typeface="Times New Roman" panose="02020603050405020304" pitchFamily="18" charset="0"/>
              </a:rPr>
              <a:t>. 2019;138:104846.</a:t>
            </a:r>
            <a:r>
              <a:rPr lang="nb-NO" sz="2000" dirty="0">
                <a:effectLst/>
              </a:rPr>
              <a:t> </a:t>
            </a:r>
          </a:p>
          <a:p>
            <a:pPr eaLnBrk="1" hangingPunct="1"/>
            <a:r>
              <a:rPr lang="nb-NO" sz="2000" dirty="0">
                <a:effectLst/>
                <a:latin typeface="Calibri" panose="020F0502020204030204" pitchFamily="34" charset="0"/>
                <a:ea typeface="Calibri" panose="020F0502020204030204" pitchFamily="34" charset="0"/>
                <a:cs typeface="Times New Roman" panose="02020603050405020304" pitchFamily="18" charset="0"/>
              </a:rPr>
              <a:t>4.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Holmström</a:t>
            </a:r>
            <a:r>
              <a:rPr lang="nb-NO" sz="2000" dirty="0">
                <a:effectLst/>
                <a:latin typeface="Calibri" panose="020F0502020204030204" pitchFamily="34" charset="0"/>
                <a:ea typeface="Calibri" panose="020F0502020204030204" pitchFamily="34" charset="0"/>
                <a:cs typeface="Times New Roman" panose="02020603050405020304" pitchFamily="18" charset="0"/>
              </a:rPr>
              <a:t> G, Hellström A,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Gränse</a:t>
            </a:r>
            <a:r>
              <a:rPr lang="nb-NO" sz="2000" dirty="0">
                <a:effectLst/>
                <a:latin typeface="Calibri" panose="020F0502020204030204" pitchFamily="34" charset="0"/>
                <a:ea typeface="Calibri" panose="020F0502020204030204" pitchFamily="34" charset="0"/>
                <a:cs typeface="Times New Roman" panose="02020603050405020304" pitchFamily="18" charset="0"/>
              </a:rPr>
              <a:t> L,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Saric</a:t>
            </a:r>
            <a:r>
              <a:rPr lang="nb-NO" sz="2000" dirty="0">
                <a:effectLst/>
                <a:latin typeface="Calibri" panose="020F0502020204030204" pitchFamily="34" charset="0"/>
                <a:ea typeface="Calibri" panose="020F0502020204030204" pitchFamily="34" charset="0"/>
                <a:cs typeface="Times New Roman" panose="02020603050405020304" pitchFamily="18" charset="0"/>
              </a:rPr>
              <a:t> M,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Sunnqvist</a:t>
            </a:r>
            <a:r>
              <a:rPr lang="nb-NO" sz="2000" dirty="0">
                <a:effectLst/>
                <a:latin typeface="Calibri" panose="020F0502020204030204" pitchFamily="34" charset="0"/>
                <a:ea typeface="Calibri" panose="020F0502020204030204" pitchFamily="34" charset="0"/>
                <a:cs typeface="Times New Roman" panose="02020603050405020304" pitchFamily="18" charset="0"/>
              </a:rPr>
              <a:t> B, Wallin A, et al. New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modifications</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of</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Swedish</a:t>
            </a:r>
            <a:r>
              <a:rPr lang="nb-NO" sz="2000" dirty="0">
                <a:effectLst/>
                <a:latin typeface="Calibri" panose="020F0502020204030204" pitchFamily="34" charset="0"/>
                <a:ea typeface="Calibri" panose="020F0502020204030204" pitchFamily="34" charset="0"/>
                <a:cs typeface="Times New Roman" panose="02020603050405020304" pitchFamily="18" charset="0"/>
              </a:rPr>
              <a:t> ROP guidelines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based</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on</a:t>
            </a:r>
            <a:r>
              <a:rPr lang="nb-NO" sz="2000" dirty="0">
                <a:effectLst/>
                <a:latin typeface="Calibri" panose="020F0502020204030204" pitchFamily="34" charset="0"/>
                <a:ea typeface="Calibri" panose="020F0502020204030204" pitchFamily="34" charset="0"/>
                <a:cs typeface="Times New Roman" panose="02020603050405020304" pitchFamily="18" charset="0"/>
              </a:rPr>
              <a:t> 10-year data from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the</a:t>
            </a:r>
            <a:r>
              <a:rPr lang="nb-NO" sz="2000" dirty="0">
                <a:effectLst/>
                <a:latin typeface="Calibri" panose="020F0502020204030204" pitchFamily="34" charset="0"/>
                <a:ea typeface="Calibri" panose="020F0502020204030204" pitchFamily="34" charset="0"/>
                <a:cs typeface="Times New Roman" panose="02020603050405020304" pitchFamily="18" charset="0"/>
              </a:rPr>
              <a:t> SWEDROP register.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Br</a:t>
            </a:r>
            <a:r>
              <a:rPr lang="nb-NO" sz="2000" dirty="0">
                <a:effectLst/>
                <a:latin typeface="Calibri" panose="020F0502020204030204" pitchFamily="34" charset="0"/>
                <a:ea typeface="Calibri" panose="020F0502020204030204" pitchFamily="34" charset="0"/>
                <a:cs typeface="Times New Roman" panose="02020603050405020304" pitchFamily="18" charset="0"/>
              </a:rPr>
              <a:t> J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Ophthalmol</a:t>
            </a:r>
            <a:r>
              <a:rPr lang="nb-NO" sz="2000" dirty="0">
                <a:effectLst/>
                <a:latin typeface="Calibri" panose="020F0502020204030204" pitchFamily="34" charset="0"/>
                <a:ea typeface="Calibri" panose="020F0502020204030204" pitchFamily="34" charset="0"/>
                <a:cs typeface="Times New Roman" panose="02020603050405020304" pitchFamily="18" charset="0"/>
              </a:rPr>
              <a:t>. 2020;104(7):943-9.</a:t>
            </a:r>
            <a:r>
              <a:rPr lang="nb-NO" sz="2000" dirty="0">
                <a:effectLst/>
              </a:rPr>
              <a:t> </a:t>
            </a:r>
          </a:p>
          <a:p>
            <a:pPr eaLnBrk="1" hangingPunct="1"/>
            <a:r>
              <a:rPr lang="nb-NO" sz="2000" dirty="0">
                <a:effectLst/>
                <a:latin typeface="Calibri" panose="020F0502020204030204" pitchFamily="34" charset="0"/>
                <a:ea typeface="Calibri" panose="020F0502020204030204" pitchFamily="34" charset="0"/>
                <a:cs typeface="Times New Roman" panose="02020603050405020304" pitchFamily="18" charset="0"/>
              </a:rPr>
              <a:t>5. Sabri K,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Ells</a:t>
            </a:r>
            <a:r>
              <a:rPr lang="nb-NO" sz="2000" dirty="0">
                <a:effectLst/>
                <a:latin typeface="Calibri" panose="020F0502020204030204" pitchFamily="34" charset="0"/>
                <a:ea typeface="Calibri" panose="020F0502020204030204" pitchFamily="34" charset="0"/>
                <a:cs typeface="Times New Roman" panose="02020603050405020304" pitchFamily="18" charset="0"/>
              </a:rPr>
              <a:t> AL, Lee EY, Dutta S,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Vinekar</a:t>
            </a:r>
            <a:r>
              <a:rPr lang="nb-NO" sz="2000" dirty="0">
                <a:effectLst/>
                <a:latin typeface="Calibri" panose="020F0502020204030204" pitchFamily="34" charset="0"/>
                <a:ea typeface="Calibri" panose="020F0502020204030204" pitchFamily="34" charset="0"/>
                <a:cs typeface="Times New Roman" panose="02020603050405020304" pitchFamily="18" charset="0"/>
              </a:rPr>
              <a:t> A.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Retinopathy</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of</a:t>
            </a:r>
            <a:r>
              <a:rPr lang="nb-NO" sz="2000" dirty="0">
                <a:effectLst/>
                <a:latin typeface="Calibri" panose="020F0502020204030204" pitchFamily="34" charset="0"/>
                <a:ea typeface="Calibri" panose="020F0502020204030204" pitchFamily="34" charset="0"/>
                <a:cs typeface="Times New Roman" panose="02020603050405020304" pitchFamily="18" charset="0"/>
              </a:rPr>
              <a:t>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Prematurity</a:t>
            </a:r>
            <a:r>
              <a:rPr lang="nb-NO" sz="2000" dirty="0">
                <a:effectLst/>
                <a:latin typeface="Calibri" panose="020F0502020204030204" pitchFamily="34" charset="0"/>
                <a:ea typeface="Calibri" panose="020F0502020204030204" pitchFamily="34" charset="0"/>
                <a:cs typeface="Times New Roman" panose="02020603050405020304" pitchFamily="18" charset="0"/>
              </a:rPr>
              <a:t>: A Global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Perspective</a:t>
            </a:r>
            <a:r>
              <a:rPr lang="nb-NO" sz="2000" dirty="0">
                <a:effectLst/>
                <a:latin typeface="Calibri" panose="020F0502020204030204" pitchFamily="34" charset="0"/>
                <a:ea typeface="Calibri" panose="020F0502020204030204" pitchFamily="34" charset="0"/>
                <a:cs typeface="Times New Roman" panose="02020603050405020304" pitchFamily="18" charset="0"/>
              </a:rPr>
              <a:t> and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Recent</a:t>
            </a:r>
            <a:r>
              <a:rPr lang="nb-NO" sz="2000" dirty="0">
                <a:effectLst/>
                <a:latin typeface="Calibri" panose="020F0502020204030204" pitchFamily="34" charset="0"/>
                <a:ea typeface="Calibri" panose="020F0502020204030204" pitchFamily="34" charset="0"/>
                <a:cs typeface="Times New Roman" panose="02020603050405020304" pitchFamily="18" charset="0"/>
              </a:rPr>
              <a:t> Developments. </a:t>
            </a:r>
            <a:r>
              <a:rPr lang="nb-NO" sz="2000" dirty="0" err="1">
                <a:effectLst/>
                <a:latin typeface="Calibri" panose="020F0502020204030204" pitchFamily="34" charset="0"/>
                <a:ea typeface="Calibri" panose="020F0502020204030204" pitchFamily="34" charset="0"/>
                <a:cs typeface="Times New Roman" panose="02020603050405020304" pitchFamily="18" charset="0"/>
              </a:rPr>
              <a:t>Pediatrics</a:t>
            </a:r>
            <a:r>
              <a:rPr lang="nb-NO" sz="2000" dirty="0">
                <a:effectLst/>
                <a:latin typeface="Calibri" panose="020F0502020204030204" pitchFamily="34" charset="0"/>
                <a:ea typeface="Calibri" panose="020F0502020204030204" pitchFamily="34" charset="0"/>
                <a:cs typeface="Times New Roman" panose="02020603050405020304" pitchFamily="18" charset="0"/>
              </a:rPr>
              <a:t>. 2022;150(3).</a:t>
            </a:r>
            <a:r>
              <a:rPr lang="nb-NO" sz="2000" dirty="0">
                <a:effectLst/>
              </a:rPr>
              <a:t> </a:t>
            </a:r>
          </a:p>
          <a:p>
            <a:pPr eaLnBrk="1" hangingPunct="1"/>
            <a:endParaRPr lang="nb-NO" sz="1100" dirty="0"/>
          </a:p>
          <a:p>
            <a:pPr eaLnBrk="1" hangingPunct="1"/>
            <a:endParaRPr lang="nb-NO" sz="1100" dirty="0">
              <a:latin typeface="Calibri" panose="020F0502020204030204" pitchFamily="34" charset="0"/>
              <a:ea typeface="Calibri" panose="020F0502020204030204" pitchFamily="34" charset="0"/>
            </a:endParaRPr>
          </a:p>
          <a:p>
            <a:pPr eaLnBrk="1" hangingPunct="1"/>
            <a:endParaRPr lang="en-US" sz="1800" dirty="0">
              <a:latin typeface="Calibri" panose="020F0502020204030204" pitchFamily="34" charset="0"/>
              <a:ea typeface="Calibri" panose="020F0502020204030204" pitchFamily="34" charset="0"/>
            </a:endParaRPr>
          </a:p>
          <a:p>
            <a:pPr eaLnBrk="1" hangingPunct="1"/>
            <a:endParaRPr lang="nb-NO" sz="1800" dirty="0">
              <a:effectLst/>
              <a:latin typeface="Calibri" panose="020F0502020204030204" pitchFamily="34" charset="0"/>
              <a:ea typeface="Calibri" panose="020F0502020204030204" pitchFamily="34" charset="0"/>
            </a:endParaRPr>
          </a:p>
          <a:p>
            <a:pPr eaLnBrk="1" hangingPunct="1"/>
            <a:endParaRPr lang="nb-NO" sz="1800" dirty="0">
              <a:effectLst/>
              <a:latin typeface="Calibri" panose="020F0502020204030204" pitchFamily="34" charset="0"/>
              <a:ea typeface="Calibri" panose="020F0502020204030204" pitchFamily="34" charset="0"/>
            </a:endParaRPr>
          </a:p>
          <a:p>
            <a:pPr eaLnBrk="1" hangingPunct="1"/>
            <a:endParaRPr lang="nb-NO" altLang="nb-NO" sz="2800" b="1"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5" name="Rektangel 4">
            <a:extLst>
              <a:ext uri="{FF2B5EF4-FFF2-40B4-BE49-F238E27FC236}">
                <a16:creationId xmlns:a16="http://schemas.microsoft.com/office/drawing/2014/main" id="{1DA3F606-BE4C-D32D-C9E3-87A78F2AF724}"/>
              </a:ext>
            </a:extLst>
          </p:cNvPr>
          <p:cNvSpPr/>
          <p:nvPr/>
        </p:nvSpPr>
        <p:spPr bwMode="auto">
          <a:xfrm>
            <a:off x="-11228832" y="4389120"/>
            <a:ext cx="6144768" cy="6210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8361363" rtl="0" eaLnBrk="1" fontAlgn="base" latinLnBrk="0" hangingPunct="1">
              <a:lnSpc>
                <a:spcPct val="100000"/>
              </a:lnSpc>
              <a:spcBef>
                <a:spcPct val="0"/>
              </a:spcBef>
              <a:spcAft>
                <a:spcPct val="0"/>
              </a:spcAft>
              <a:buClrTx/>
              <a:buSzTx/>
              <a:buFontTx/>
              <a:buNone/>
              <a:tabLst/>
            </a:pPr>
            <a:endParaRPr kumimoji="0" lang="nb-NO" sz="3200" b="0" i="0" u="none" strike="noStrike" cap="none" normalizeH="0" baseline="0" dirty="0">
              <a:ln>
                <a:noFill/>
              </a:ln>
              <a:solidFill>
                <a:schemeClr val="tx1"/>
              </a:solidFill>
              <a:effectLst/>
              <a:latin typeface="Arial" charset="0"/>
            </a:endParaRPr>
          </a:p>
        </p:txBody>
      </p:sp>
      <p:cxnSp>
        <p:nvCxnSpPr>
          <p:cNvPr id="3" name="Rett linje 2">
            <a:extLst>
              <a:ext uri="{FF2B5EF4-FFF2-40B4-BE49-F238E27FC236}">
                <a16:creationId xmlns:a16="http://schemas.microsoft.com/office/drawing/2014/main" id="{017FA18D-C6D9-A4D3-21AF-290BEDEED551}"/>
              </a:ext>
            </a:extLst>
          </p:cNvPr>
          <p:cNvCxnSpPr>
            <a:cxnSpLocks/>
          </p:cNvCxnSpPr>
          <p:nvPr/>
        </p:nvCxnSpPr>
        <p:spPr bwMode="auto">
          <a:xfrm>
            <a:off x="22424570" y="34043815"/>
            <a:ext cx="6844183" cy="0"/>
          </a:xfrm>
          <a:prstGeom prst="line">
            <a:avLst/>
          </a:prstGeom>
          <a:ln/>
        </p:spPr>
        <p:style>
          <a:lnRef idx="1">
            <a:schemeClr val="dk1"/>
          </a:lnRef>
          <a:fillRef idx="0">
            <a:schemeClr val="dk1"/>
          </a:fillRef>
          <a:effectRef idx="0">
            <a:schemeClr val="dk1"/>
          </a:effectRef>
          <a:fontRef idx="minor">
            <a:schemeClr val="tx1"/>
          </a:fontRef>
        </p:style>
      </p:cxnSp>
      <p:sp>
        <p:nvSpPr>
          <p:cNvPr id="11" name="TekstSylinder 10">
            <a:extLst>
              <a:ext uri="{FF2B5EF4-FFF2-40B4-BE49-F238E27FC236}">
                <a16:creationId xmlns:a16="http://schemas.microsoft.com/office/drawing/2014/main" id="{819552DE-72A1-5DD9-8458-4139A85A79A7}"/>
              </a:ext>
            </a:extLst>
          </p:cNvPr>
          <p:cNvSpPr txBox="1"/>
          <p:nvPr/>
        </p:nvSpPr>
        <p:spPr>
          <a:xfrm>
            <a:off x="17466149" y="27250742"/>
            <a:ext cx="11490992" cy="7417415"/>
          </a:xfrm>
          <a:prstGeom prst="rect">
            <a:avLst/>
          </a:prstGeom>
          <a:noFill/>
        </p:spPr>
        <p:txBody>
          <a:bodyPr wrap="square" rtlCol="0">
            <a:spAutoFit/>
          </a:bodyPr>
          <a:lstStyle/>
          <a:p>
            <a:pPr eaLnBrk="1" hangingPunct="1">
              <a:lnSpc>
                <a:spcPct val="150000"/>
              </a:lnSpc>
              <a:spcAft>
                <a:spcPct val="20000"/>
              </a:spcAft>
            </a:pPr>
            <a:endParaRPr lang="nb-NO" sz="3200" b="1" i="1" dirty="0">
              <a:latin typeface="Calibri" panose="020F0502020204030204" pitchFamily="34" charset="0"/>
              <a:cs typeface="Calibri" panose="020F0502020204030204" pitchFamily="34" charset="0"/>
            </a:endParaRPr>
          </a:p>
          <a:p>
            <a:pPr eaLnBrk="1" hangingPunct="1">
              <a:lnSpc>
                <a:spcPct val="150000"/>
              </a:lnSpc>
              <a:spcAft>
                <a:spcPct val="20000"/>
              </a:spcAft>
            </a:pPr>
            <a:r>
              <a:rPr lang="nb-NO" sz="4400" b="1" dirty="0">
                <a:latin typeface="Calibri" panose="020F0502020204030204" pitchFamily="34" charset="0"/>
                <a:cs typeface="Calibri" panose="020F0502020204030204" pitchFamily="34" charset="0"/>
              </a:rPr>
              <a:t>Konklusjon: </a:t>
            </a:r>
          </a:p>
          <a:p>
            <a:pPr eaLnBrk="1" hangingPunct="1">
              <a:lnSpc>
                <a:spcPct val="150000"/>
              </a:lnSpc>
              <a:spcAft>
                <a:spcPct val="20000"/>
              </a:spcAft>
            </a:pPr>
            <a:r>
              <a:rPr lang="nb-NO" sz="4000" dirty="0">
                <a:latin typeface="Calibri" panose="020F0502020204030204" pitchFamily="34" charset="0"/>
                <a:cs typeface="Calibri" panose="020F0502020204030204" pitchFamily="34" charset="0"/>
              </a:rPr>
              <a:t>Analysene av vårt datamateriale tyder på at den høye forekomsten av alvorlig ROP på HUS sammenlignet med andre store sykehus i landet er reell, slik som NNK har vist. Dette gjelder spesielt for premature nyfødte med GA ≤ 24 uker.</a:t>
            </a:r>
            <a:endParaRPr lang="en-GB" altLang="nb-NO" sz="4000" b="1" dirty="0">
              <a:solidFill>
                <a:schemeClr val="tx1">
                  <a:lumMod val="85000"/>
                  <a:lumOff val="15000"/>
                </a:schemeClr>
              </a:solidFill>
              <a:latin typeface="Calibri" panose="020F0502020204030204" pitchFamily="34" charset="0"/>
              <a:cs typeface="Calibri" panose="020F0502020204030204" pitchFamily="34" charset="0"/>
            </a:endParaRPr>
          </a:p>
          <a:p>
            <a:endParaRPr lang="nb-NO" dirty="0"/>
          </a:p>
        </p:txBody>
      </p:sp>
      <p:pic>
        <p:nvPicPr>
          <p:cNvPr id="12" name="Bilde 11" descr="Et bilde som inneholder tekst, skjermbilde, nummer, Font&#10;&#10;Automatisk generert beskrivelse">
            <a:extLst>
              <a:ext uri="{FF2B5EF4-FFF2-40B4-BE49-F238E27FC236}">
                <a16:creationId xmlns:a16="http://schemas.microsoft.com/office/drawing/2014/main" id="{C29CA577-819E-C003-DE3B-CB55F1FD81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611"/>
          <a:stretch/>
        </p:blipFill>
        <p:spPr>
          <a:xfrm>
            <a:off x="0" y="17782214"/>
            <a:ext cx="15271555" cy="9683669"/>
          </a:xfrm>
          <a:prstGeom prst="rect">
            <a:avLst/>
          </a:prstGeom>
        </p:spPr>
      </p:pic>
      <p:pic>
        <p:nvPicPr>
          <p:cNvPr id="13" name="Bilde 12" descr="Et bilde som inneholder tekst, skjermbilde, diagram, line&#10;&#10;Automatisk generert beskrivelse">
            <a:extLst>
              <a:ext uri="{FF2B5EF4-FFF2-40B4-BE49-F238E27FC236}">
                <a16:creationId xmlns:a16="http://schemas.microsoft.com/office/drawing/2014/main" id="{129E3067-D244-A396-96D9-083F00C28CFF}"/>
              </a:ext>
            </a:extLst>
          </p:cNvPr>
          <p:cNvPicPr>
            <a:picLocks noChangeAspect="1"/>
          </p:cNvPicPr>
          <p:nvPr/>
        </p:nvPicPr>
        <p:blipFill rotWithShape="1">
          <a:blip r:embed="rId4">
            <a:extLst>
              <a:ext uri="{28A0092B-C50C-407E-A947-70E740481C1C}">
                <a14:useLocalDpi xmlns:a14="http://schemas.microsoft.com/office/drawing/2010/main" val="0"/>
              </a:ext>
            </a:extLst>
          </a:blip>
          <a:srcRect r="6937" b="3743"/>
          <a:stretch/>
        </p:blipFill>
        <p:spPr bwMode="auto">
          <a:xfrm>
            <a:off x="0" y="28744230"/>
            <a:ext cx="15217046" cy="9784968"/>
          </a:xfrm>
          <a:prstGeom prst="rect">
            <a:avLst/>
          </a:prstGeom>
          <a:ln>
            <a:noFill/>
          </a:ln>
          <a:extLst>
            <a:ext uri="{53640926-AAD7-44D8-BBD7-CCE9431645EC}">
              <a14:shadowObscured xmlns:a14="http://schemas.microsoft.com/office/drawing/2010/main"/>
            </a:ext>
          </a:extLst>
        </p:spPr>
      </p:pic>
      <p:sp>
        <p:nvSpPr>
          <p:cNvPr id="14" name="TekstSylinder 13">
            <a:extLst>
              <a:ext uri="{FF2B5EF4-FFF2-40B4-BE49-F238E27FC236}">
                <a16:creationId xmlns:a16="http://schemas.microsoft.com/office/drawing/2014/main" id="{FEC69F40-CD31-0285-D5F6-69669E27DD2F}"/>
              </a:ext>
            </a:extLst>
          </p:cNvPr>
          <p:cNvSpPr txBox="1"/>
          <p:nvPr/>
        </p:nvSpPr>
        <p:spPr>
          <a:xfrm>
            <a:off x="836613" y="27567182"/>
            <a:ext cx="12269787" cy="1077218"/>
          </a:xfrm>
          <a:prstGeom prst="rect">
            <a:avLst/>
          </a:prstGeom>
          <a:noFill/>
        </p:spPr>
        <p:txBody>
          <a:bodyPr wrap="square" rtlCol="0">
            <a:spAutoFit/>
          </a:bodyPr>
          <a:lstStyle/>
          <a:p>
            <a:r>
              <a:rPr lang="nb-NO" b="1" i="1" dirty="0">
                <a:latin typeface="Calibri" panose="020F0502020204030204" pitchFamily="34" charset="0"/>
                <a:cs typeface="Calibri" panose="020F0502020204030204" pitchFamily="34" charset="0"/>
              </a:rPr>
              <a:t>Tall fra NNK: </a:t>
            </a:r>
            <a:r>
              <a:rPr lang="nb-NO" i="1" dirty="0">
                <a:latin typeface="Calibri" panose="020F0502020204030204" pitchFamily="34" charset="0"/>
                <a:cs typeface="Calibri" panose="020F0502020204030204" pitchFamily="34" charset="0"/>
              </a:rPr>
              <a:t>Høy forekomst av ROP på HUS sammenlignet med de andre store sykehusene i Norge, spesielt i gruppen med GA 22-24.</a:t>
            </a:r>
          </a:p>
        </p:txBody>
      </p:sp>
      <p:sp>
        <p:nvSpPr>
          <p:cNvPr id="15" name="TekstSylinder 14">
            <a:extLst>
              <a:ext uri="{FF2B5EF4-FFF2-40B4-BE49-F238E27FC236}">
                <a16:creationId xmlns:a16="http://schemas.microsoft.com/office/drawing/2014/main" id="{E55D78D3-39E3-6FEE-49EA-75A856D3FFDF}"/>
              </a:ext>
            </a:extLst>
          </p:cNvPr>
          <p:cNvSpPr txBox="1"/>
          <p:nvPr/>
        </p:nvSpPr>
        <p:spPr>
          <a:xfrm>
            <a:off x="902677" y="38629028"/>
            <a:ext cx="14368878" cy="1077218"/>
          </a:xfrm>
          <a:prstGeom prst="rect">
            <a:avLst/>
          </a:prstGeom>
          <a:noFill/>
        </p:spPr>
        <p:txBody>
          <a:bodyPr wrap="square" rtlCol="0">
            <a:spAutoFit/>
          </a:bodyPr>
          <a:lstStyle/>
          <a:p>
            <a:r>
              <a:rPr lang="nb-NO" b="1" i="1" dirty="0">
                <a:latin typeface="Calibri" panose="020F0502020204030204" pitchFamily="34" charset="0"/>
                <a:cs typeface="Calibri" panose="020F0502020204030204" pitchFamily="34" charset="0"/>
              </a:rPr>
              <a:t>Registerdata HUS: </a:t>
            </a:r>
            <a:r>
              <a:rPr lang="nb-NO" i="1" dirty="0">
                <a:latin typeface="Calibri" panose="020F0502020204030204" pitchFamily="34" charset="0"/>
                <a:cs typeface="Calibri" panose="020F0502020204030204" pitchFamily="34" charset="0"/>
              </a:rPr>
              <a:t>Viser forhøyet forekomst, spesielt i gruppen med GA 23-24, slik som NNK.</a:t>
            </a:r>
          </a:p>
        </p:txBody>
      </p:sp>
      <p:sp>
        <p:nvSpPr>
          <p:cNvPr id="16" name="TekstSylinder 15">
            <a:extLst>
              <a:ext uri="{FF2B5EF4-FFF2-40B4-BE49-F238E27FC236}">
                <a16:creationId xmlns:a16="http://schemas.microsoft.com/office/drawing/2014/main" id="{2F0D184D-2BE1-413D-54CD-13639EC4F42A}"/>
              </a:ext>
            </a:extLst>
          </p:cNvPr>
          <p:cNvSpPr txBox="1"/>
          <p:nvPr/>
        </p:nvSpPr>
        <p:spPr>
          <a:xfrm>
            <a:off x="21694140" y="39497500"/>
            <a:ext cx="6844183" cy="1446550"/>
          </a:xfrm>
          <a:prstGeom prst="rect">
            <a:avLst/>
          </a:prstGeom>
          <a:noFill/>
        </p:spPr>
        <p:txBody>
          <a:bodyPr wrap="square" rtlCol="0">
            <a:spAutoFit/>
          </a:bodyPr>
          <a:lstStyle/>
          <a:p>
            <a:r>
              <a:rPr lang="nb-NO" sz="2800" b="1" dirty="0">
                <a:latin typeface="Calibri" panose="020F0502020204030204" pitchFamily="34" charset="0"/>
                <a:cs typeface="Calibri" panose="020F0502020204030204" pitchFamily="34" charset="0"/>
              </a:rPr>
              <a:t>Veileder</a:t>
            </a:r>
          </a:p>
          <a:p>
            <a:r>
              <a:rPr lang="nb-NO" sz="2000" dirty="0">
                <a:latin typeface="Calibri" panose="020F0502020204030204" pitchFamily="34" charset="0"/>
                <a:cs typeface="Calibri" panose="020F0502020204030204" pitchFamily="34" charset="0"/>
              </a:rPr>
              <a:t>Olav H. Haugen</a:t>
            </a:r>
          </a:p>
          <a:p>
            <a:r>
              <a:rPr lang="nb-NO" sz="2000" dirty="0">
                <a:latin typeface="Calibri" panose="020F0502020204030204" pitchFamily="34" charset="0"/>
                <a:cs typeface="Calibri" panose="020F0502020204030204" pitchFamily="34" charset="0"/>
              </a:rPr>
              <a:t>Professor klinisk institutt 1</a:t>
            </a:r>
          </a:p>
          <a:p>
            <a:r>
              <a:rPr lang="nb-NO" sz="2000" dirty="0" err="1">
                <a:latin typeface="Calibri" panose="020F0502020204030204" pitchFamily="34" charset="0"/>
                <a:cs typeface="Calibri" panose="020F0502020204030204" pitchFamily="34" charset="0"/>
              </a:rPr>
              <a:t>Olav.Haugen@uib.no</a:t>
            </a:r>
            <a:r>
              <a:rPr lang="nb-NO" sz="2000" dirty="0">
                <a:latin typeface="Calibri" panose="020F0502020204030204" pitchFamily="34" charset="0"/>
                <a:cs typeface="Calibri" panose="020F0502020204030204" pitchFamily="34" charset="0"/>
              </a:rPr>
              <a:t> </a:t>
            </a:r>
          </a:p>
        </p:txBody>
      </p:sp>
      <p:pic>
        <p:nvPicPr>
          <p:cNvPr id="17" name="Bilde 16">
            <a:extLst>
              <a:ext uri="{FF2B5EF4-FFF2-40B4-BE49-F238E27FC236}">
                <a16:creationId xmlns:a16="http://schemas.microsoft.com/office/drawing/2014/main" id="{D2EC734E-D653-B709-8EA5-BD66BB3192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39766" y="7757394"/>
            <a:ext cx="10598557" cy="9272866"/>
          </a:xfrm>
          <a:prstGeom prst="rect">
            <a:avLst/>
          </a:prstGeom>
          <a:effectLst>
            <a:softEdge rad="108412"/>
          </a:effectLst>
        </p:spPr>
      </p:pic>
      <p:sp>
        <p:nvSpPr>
          <p:cNvPr id="18" name="TekstSylinder 17">
            <a:extLst>
              <a:ext uri="{FF2B5EF4-FFF2-40B4-BE49-F238E27FC236}">
                <a16:creationId xmlns:a16="http://schemas.microsoft.com/office/drawing/2014/main" id="{F4474362-731D-4B89-86AA-1B17F3ADEA23}"/>
              </a:ext>
            </a:extLst>
          </p:cNvPr>
          <p:cNvSpPr txBox="1"/>
          <p:nvPr/>
        </p:nvSpPr>
        <p:spPr>
          <a:xfrm>
            <a:off x="17939766" y="17153869"/>
            <a:ext cx="11209054" cy="1077218"/>
          </a:xfrm>
          <a:prstGeom prst="rect">
            <a:avLst/>
          </a:prstGeom>
          <a:noFill/>
        </p:spPr>
        <p:txBody>
          <a:bodyPr wrap="square" rtlCol="0">
            <a:spAutoFit/>
          </a:bodyPr>
          <a:lstStyle/>
          <a:p>
            <a:r>
              <a:rPr lang="nb-NO" b="1" i="1" dirty="0">
                <a:latin typeface="Calibri" panose="020F0502020204030204" pitchFamily="34" charset="0"/>
                <a:cs typeface="Calibri" panose="020F0502020204030204" pitchFamily="34" charset="0"/>
              </a:rPr>
              <a:t>Foto høyre øyebunn: </a:t>
            </a:r>
            <a:r>
              <a:rPr lang="nb-NO" i="1" dirty="0">
                <a:latin typeface="Calibri" panose="020F0502020204030204" pitchFamily="34" charset="0"/>
                <a:cs typeface="Calibri" panose="020F0502020204030204" pitchFamily="34" charset="0"/>
              </a:rPr>
              <a:t>Alvorlig ROP med slyngete dilaterte kar utgående fra synsnervepapillen.</a:t>
            </a:r>
          </a:p>
        </p:txBody>
      </p:sp>
      <p:pic>
        <p:nvPicPr>
          <p:cNvPr id="19" name="Bilde 18" descr="Et bilde som inneholder planet, Himmellegeme, sfære, skjermbilde&#10;&#10;Automatisk generert beskrivelse">
            <a:extLst>
              <a:ext uri="{FF2B5EF4-FFF2-40B4-BE49-F238E27FC236}">
                <a16:creationId xmlns:a16="http://schemas.microsoft.com/office/drawing/2014/main" id="{5A4A9C69-02F6-D6A5-A001-2A7AD98CEB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665567" y="18359757"/>
            <a:ext cx="11072175" cy="8309439"/>
          </a:xfrm>
          <a:prstGeom prst="rect">
            <a:avLst/>
          </a:prstGeom>
          <a:effectLst>
            <a:softEdge rad="153948"/>
          </a:effectLst>
        </p:spPr>
      </p:pic>
      <p:sp>
        <p:nvSpPr>
          <p:cNvPr id="20" name="TekstSylinder 19">
            <a:extLst>
              <a:ext uri="{FF2B5EF4-FFF2-40B4-BE49-F238E27FC236}">
                <a16:creationId xmlns:a16="http://schemas.microsoft.com/office/drawing/2014/main" id="{72EE768A-6152-0D5D-0BD3-448C75D1DC41}"/>
              </a:ext>
            </a:extLst>
          </p:cNvPr>
          <p:cNvSpPr txBox="1"/>
          <p:nvPr/>
        </p:nvSpPr>
        <p:spPr>
          <a:xfrm>
            <a:off x="17755576" y="26797866"/>
            <a:ext cx="11201565" cy="1077218"/>
          </a:xfrm>
          <a:prstGeom prst="rect">
            <a:avLst/>
          </a:prstGeom>
          <a:noFill/>
        </p:spPr>
        <p:txBody>
          <a:bodyPr wrap="square" rtlCol="0">
            <a:spAutoFit/>
          </a:bodyPr>
          <a:lstStyle/>
          <a:p>
            <a:r>
              <a:rPr lang="nb-NO" b="1" i="1" dirty="0">
                <a:latin typeface="Calibri" panose="020F0502020204030204" pitchFamily="34" charset="0"/>
                <a:cs typeface="Calibri" panose="020F0502020204030204" pitchFamily="34" charset="0"/>
              </a:rPr>
              <a:t>Foto venstre øyebunn: </a:t>
            </a:r>
            <a:r>
              <a:rPr lang="nb-NO" dirty="0">
                <a:latin typeface="Calibri" panose="020F0502020204030204" pitchFamily="34" charset="0"/>
                <a:cs typeface="Calibri" panose="020F0502020204030204" pitchFamily="34" charset="0"/>
              </a:rPr>
              <a:t>ROP behandlet med laserterapi. Brennmerker er markert med hvite piler. </a:t>
            </a:r>
          </a:p>
        </p:txBody>
      </p:sp>
      <p:sp>
        <p:nvSpPr>
          <p:cNvPr id="23" name="Pil høyre 22">
            <a:extLst>
              <a:ext uri="{FF2B5EF4-FFF2-40B4-BE49-F238E27FC236}">
                <a16:creationId xmlns:a16="http://schemas.microsoft.com/office/drawing/2014/main" id="{0F4DC921-378F-C014-B36A-E40716076A1A}"/>
              </a:ext>
            </a:extLst>
          </p:cNvPr>
          <p:cNvSpPr/>
          <p:nvPr/>
        </p:nvSpPr>
        <p:spPr>
          <a:xfrm rot="1426662">
            <a:off x="24896108" y="19860538"/>
            <a:ext cx="1104806" cy="436119"/>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4" name="Pil høyre 23">
            <a:extLst>
              <a:ext uri="{FF2B5EF4-FFF2-40B4-BE49-F238E27FC236}">
                <a16:creationId xmlns:a16="http://schemas.microsoft.com/office/drawing/2014/main" id="{E0888B4F-02F3-95C6-FF89-416EF1671200}"/>
              </a:ext>
            </a:extLst>
          </p:cNvPr>
          <p:cNvSpPr/>
          <p:nvPr/>
        </p:nvSpPr>
        <p:spPr>
          <a:xfrm rot="1426662">
            <a:off x="24807394" y="21678310"/>
            <a:ext cx="1104806" cy="436119"/>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5" name="Pil høyre 24">
            <a:extLst>
              <a:ext uri="{FF2B5EF4-FFF2-40B4-BE49-F238E27FC236}">
                <a16:creationId xmlns:a16="http://schemas.microsoft.com/office/drawing/2014/main" id="{071E35EB-270C-C1E1-89AE-4561C56FFBF6}"/>
              </a:ext>
            </a:extLst>
          </p:cNvPr>
          <p:cNvSpPr/>
          <p:nvPr/>
        </p:nvSpPr>
        <p:spPr>
          <a:xfrm rot="1426662">
            <a:off x="24563828" y="23505874"/>
            <a:ext cx="1104806" cy="436119"/>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
        <p:nvSpPr>
          <p:cNvPr id="26" name="Pil høyre 25">
            <a:extLst>
              <a:ext uri="{FF2B5EF4-FFF2-40B4-BE49-F238E27FC236}">
                <a16:creationId xmlns:a16="http://schemas.microsoft.com/office/drawing/2014/main" id="{1569E4F2-60E3-F444-45DA-2A3A33C0E5D8}"/>
              </a:ext>
            </a:extLst>
          </p:cNvPr>
          <p:cNvSpPr/>
          <p:nvPr/>
        </p:nvSpPr>
        <p:spPr>
          <a:xfrm rot="1426662">
            <a:off x="23447897" y="25189641"/>
            <a:ext cx="1104806" cy="436119"/>
          </a:xfrm>
          <a:prstGeom prst="rightArrow">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b-NO"/>
          </a:p>
        </p:txBody>
      </p:sp>
    </p:spTree>
  </p:cSld>
  <p:clrMapOvr>
    <a:masterClrMapping/>
  </p:clrMapOvr>
</p:sld>
</file>

<file path=ppt/theme/theme1.xml><?xml version="1.0" encoding="utf-8"?>
<a:theme xmlns:a="http://schemas.openxmlformats.org/drawingml/2006/main" name="Standard utforming">
  <a:themeElements>
    <a:clrScheme name="Egendefinert 1">
      <a:dk1>
        <a:srgbClr val="000000"/>
      </a:dk1>
      <a:lt1>
        <a:srgbClr val="FFFFFF"/>
      </a:lt1>
      <a:dk2>
        <a:srgbClr val="847268"/>
      </a:dk2>
      <a:lt2>
        <a:srgbClr val="D0CAC2"/>
      </a:lt2>
      <a:accent1>
        <a:srgbClr val="DB3F3D"/>
      </a:accent1>
      <a:accent2>
        <a:srgbClr val="1A2640"/>
      </a:accent2>
      <a:accent3>
        <a:srgbClr val="CDAB3F"/>
      </a:accent3>
      <a:accent4>
        <a:srgbClr val="4EA0B7"/>
      </a:accent4>
      <a:accent5>
        <a:srgbClr val="789A5B"/>
      </a:accent5>
      <a:accent6>
        <a:srgbClr val="705686"/>
      </a:accent6>
      <a:hlink>
        <a:srgbClr val="009FEE"/>
      </a:hlink>
      <a:folHlink>
        <a:srgbClr val="522D89"/>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lgn="ctr">
              <a:solidFill>
                <a:srgbClr val="005473"/>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8361363" rtl="0" eaLnBrk="1" fontAlgn="base" latinLnBrk="0" hangingPunct="1">
          <a:lnSpc>
            <a:spcPct val="100000"/>
          </a:lnSpc>
          <a:spcBef>
            <a:spcPct val="0"/>
          </a:spcBef>
          <a:spcAft>
            <a:spcPct val="0"/>
          </a:spcAft>
          <a:buClrTx/>
          <a:buSzTx/>
          <a:buFontTx/>
          <a:buNone/>
          <a:tabLst/>
          <a:defRPr kumimoji="0" lang="nb-NO" sz="3200" b="0" i="0" u="none" strike="noStrike" cap="none" normalizeH="0" baseline="0" smtClean="0">
            <a:ln>
              <a:noFill/>
            </a:ln>
            <a:solidFill>
              <a:schemeClr val="tx1"/>
            </a:solidFill>
            <a:effectLst/>
            <a:latin typeface="Arial"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13367</TotalTime>
  <Words>472</Words>
  <Application>Microsoft Macintosh PowerPoint</Application>
  <PresentationFormat>Egendefinert</PresentationFormat>
  <Paragraphs>29</Paragraphs>
  <Slides>1</Slides>
  <Notes>1</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vt:i4>
      </vt:variant>
    </vt:vector>
  </HeadingPairs>
  <TitlesOfParts>
    <vt:vector size="4" baseType="lpstr">
      <vt:lpstr>Arial</vt:lpstr>
      <vt:lpstr>Calibri</vt:lpstr>
      <vt:lpstr>Standard utforming</vt:lpstr>
      <vt:lpstr>PowerPoint-presentasjon</vt:lpstr>
    </vt:vector>
  </TitlesOfParts>
  <Company>IT-avd, UiB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Lysbilde 1</dc:title>
  <dc:creator>Helge Grønhaug</dc:creator>
  <cp:lastModifiedBy>Stian Kjenes Haug</cp:lastModifiedBy>
  <cp:revision>157</cp:revision>
  <cp:lastPrinted>2016-05-27T08:04:33Z</cp:lastPrinted>
  <dcterms:created xsi:type="dcterms:W3CDTF">2006-11-02T13:18:58Z</dcterms:created>
  <dcterms:modified xsi:type="dcterms:W3CDTF">2023-11-21T14:14:55Z</dcterms:modified>
</cp:coreProperties>
</file>