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0" r:id="rId2"/>
  </p:sldIdLst>
  <p:sldSz cx="42808525" cy="30279975"/>
  <p:notesSz cx="7099300" cy="10234613"/>
  <p:defaultTextStyle>
    <a:defPPr>
      <a:defRPr lang="nb-NO"/>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733" userDrawn="1">
          <p15:clr>
            <a:srgbClr val="A4A3A4"/>
          </p15:clr>
        </p15:guide>
        <p15:guide id="3" orient="horz" pos="16976" userDrawn="1">
          <p15:clr>
            <a:srgbClr val="A4A3A4"/>
          </p15:clr>
        </p15:guide>
        <p15:guide id="4" pos="745">
          <p15:clr>
            <a:srgbClr val="A4A3A4"/>
          </p15:clr>
        </p15:guide>
        <p15:guide id="5" pos="19961">
          <p15:clr>
            <a:srgbClr val="A4A3A4"/>
          </p15:clr>
        </p15:guide>
        <p15:guide id="6" pos="26361">
          <p15:clr>
            <a:srgbClr val="A4A3A4"/>
          </p15:clr>
        </p15:guide>
        <p15:guide id="7" pos="13513">
          <p15:clr>
            <a:srgbClr val="A4A3A4"/>
          </p15:clr>
        </p15:guide>
        <p15:guide id="8" pos="7025">
          <p15:clr>
            <a:srgbClr val="A4A3A4"/>
          </p15:clr>
        </p15:guide>
        <p15:guide id="9" orient="horz" pos="953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9F1"/>
    <a:srgbClr val="FFAA79"/>
    <a:srgbClr val="761A19"/>
    <a:srgbClr val="34332B"/>
    <a:srgbClr val="0054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934" autoAdjust="0"/>
    <p:restoredTop sz="96197" autoAdjust="0"/>
  </p:normalViewPr>
  <p:slideViewPr>
    <p:cSldViewPr snapToGrid="0">
      <p:cViewPr varScale="1">
        <p:scale>
          <a:sx n="26" d="100"/>
          <a:sy n="26" d="100"/>
        </p:scale>
        <p:origin x="1968" y="264"/>
      </p:cViewPr>
      <p:guideLst>
        <p:guide orient="horz" pos="2733"/>
        <p:guide orient="horz" pos="16976"/>
        <p:guide pos="745"/>
        <p:guide pos="19961"/>
        <p:guide pos="26361"/>
        <p:guide pos="13513"/>
        <p:guide pos="7025"/>
        <p:guide orient="horz" pos="9537"/>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howGuides="1">
      <p:cViewPr varScale="1">
        <p:scale>
          <a:sx n="128" d="100"/>
          <a:sy n="128" d="100"/>
        </p:scale>
        <p:origin x="5824"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433DE135-FF91-20A3-39DA-EB0E7A616080}"/>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nb-NO"/>
          </a:p>
        </p:txBody>
      </p:sp>
      <p:sp>
        <p:nvSpPr>
          <p:cNvPr id="3" name="Plassholder for dato 2">
            <a:extLst>
              <a:ext uri="{FF2B5EF4-FFF2-40B4-BE49-F238E27FC236}">
                <a16:creationId xmlns:a16="http://schemas.microsoft.com/office/drawing/2014/main" id="{C1BBF5B1-0403-D936-D364-2A45E9510156}"/>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DF73EE47-8B60-024C-A3E9-9D47F69A0B3A}" type="datetimeFigureOut">
              <a:rPr lang="nb-NO" smtClean="0"/>
              <a:t>24.11.2023</a:t>
            </a:fld>
            <a:endParaRPr lang="nb-NO"/>
          </a:p>
        </p:txBody>
      </p:sp>
      <p:sp>
        <p:nvSpPr>
          <p:cNvPr id="4" name="Plassholder for bunntekst 3">
            <a:extLst>
              <a:ext uri="{FF2B5EF4-FFF2-40B4-BE49-F238E27FC236}">
                <a16:creationId xmlns:a16="http://schemas.microsoft.com/office/drawing/2014/main" id="{E0D21D5C-4B77-F54E-E771-2DA77C15749C}"/>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a:extLst>
              <a:ext uri="{FF2B5EF4-FFF2-40B4-BE49-F238E27FC236}">
                <a16:creationId xmlns:a16="http://schemas.microsoft.com/office/drawing/2014/main" id="{B06C2057-4DAF-3E94-8698-8590C1366EB3}"/>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BA646A91-9FDA-7A49-918A-F3079B75495C}" type="slidenum">
              <a:rPr lang="nb-NO" smtClean="0"/>
              <a:t>‹#›</a:t>
            </a:fld>
            <a:endParaRPr lang="nb-NO"/>
          </a:p>
        </p:txBody>
      </p:sp>
    </p:spTree>
    <p:extLst>
      <p:ext uri="{BB962C8B-B14F-4D97-AF65-F5344CB8AC3E}">
        <p14:creationId xmlns:p14="http://schemas.microsoft.com/office/powerpoint/2010/main" val="576674613"/>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3223" userDrawn="1">
          <p15:clr>
            <a:srgbClr val="F26B43"/>
          </p15:clr>
        </p15:guide>
        <p15:guide id="2" pos="2236"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defRPr sz="1300" smtClean="0"/>
            </a:lvl1pPr>
          </a:lstStyle>
          <a:p>
            <a:pPr>
              <a:defRPr/>
            </a:pPr>
            <a:endParaRPr lang="nb-NO"/>
          </a:p>
        </p:txBody>
      </p:sp>
      <p:sp>
        <p:nvSpPr>
          <p:cNvPr id="13315" name="Rectangle 3"/>
          <p:cNvSpPr>
            <a:spLocks noGrp="1" noChangeArrowheads="1"/>
          </p:cNvSpPr>
          <p:nvPr>
            <p:ph type="dt" idx="1"/>
          </p:nvPr>
        </p:nvSpPr>
        <p:spPr bwMode="auto">
          <a:xfrm>
            <a:off x="4021324" y="0"/>
            <a:ext cx="3076464" cy="5118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lvl1pPr algn="r">
              <a:defRPr sz="1300" smtClean="0"/>
            </a:lvl1pPr>
          </a:lstStyle>
          <a:p>
            <a:pPr>
              <a:defRPr/>
            </a:pPr>
            <a:endParaRPr lang="nb-NO"/>
          </a:p>
        </p:txBody>
      </p:sp>
      <p:sp>
        <p:nvSpPr>
          <p:cNvPr id="3076" name="Rectangle 4"/>
          <p:cNvSpPr>
            <a:spLocks noGrp="1" noRot="1" noChangeAspect="1" noChangeArrowheads="1" noTextEdit="1"/>
          </p:cNvSpPr>
          <p:nvPr>
            <p:ph type="sldImg" idx="2"/>
          </p:nvPr>
        </p:nvSpPr>
        <p:spPr bwMode="auto">
          <a:xfrm>
            <a:off x="838200" y="768350"/>
            <a:ext cx="54229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3317" name="Rectangle 5"/>
          <p:cNvSpPr>
            <a:spLocks noGrp="1" noChangeArrowheads="1"/>
          </p:cNvSpPr>
          <p:nvPr>
            <p:ph type="body" sz="quarter" idx="3"/>
          </p:nvPr>
        </p:nvSpPr>
        <p:spPr bwMode="auto">
          <a:xfrm>
            <a:off x="709779" y="4861365"/>
            <a:ext cx="5679742" cy="4605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t" anchorCtr="0" compatLnSpc="1">
            <a:prstTxWarp prst="textNoShape">
              <a:avLst/>
            </a:prstTxWarp>
          </a:bodyPr>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p>
        </p:txBody>
      </p:sp>
      <p:sp>
        <p:nvSpPr>
          <p:cNvPr id="13318" name="Rectangle 6"/>
          <p:cNvSpPr>
            <a:spLocks noGrp="1" noChangeArrowheads="1"/>
          </p:cNvSpPr>
          <p:nvPr>
            <p:ph type="ftr" sz="quarter" idx="4"/>
          </p:nvPr>
        </p:nvSpPr>
        <p:spPr bwMode="auto">
          <a:xfrm>
            <a:off x="0"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defRPr sz="1300" smtClean="0"/>
            </a:lvl1pPr>
          </a:lstStyle>
          <a:p>
            <a:pPr>
              <a:defRPr/>
            </a:pPr>
            <a:endParaRPr lang="nb-NO"/>
          </a:p>
        </p:txBody>
      </p:sp>
      <p:sp>
        <p:nvSpPr>
          <p:cNvPr id="13319" name="Rectangle 7"/>
          <p:cNvSpPr>
            <a:spLocks noGrp="1" noChangeArrowheads="1"/>
          </p:cNvSpPr>
          <p:nvPr>
            <p:ph type="sldNum" sz="quarter" idx="5"/>
          </p:nvPr>
        </p:nvSpPr>
        <p:spPr bwMode="auto">
          <a:xfrm>
            <a:off x="4021324" y="9721194"/>
            <a:ext cx="3076464" cy="5115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6" tIns="49518" rIns="99036" bIns="49518" numCol="1" anchor="b" anchorCtr="0" compatLnSpc="1">
            <a:prstTxWarp prst="textNoShape">
              <a:avLst/>
            </a:prstTxWarp>
          </a:bodyPr>
          <a:lstStyle>
            <a:lvl1pPr algn="r">
              <a:defRPr sz="1300" smtClean="0"/>
            </a:lvl1pPr>
          </a:lstStyle>
          <a:p>
            <a:pPr>
              <a:defRPr/>
            </a:pPr>
            <a:fld id="{6131AE1E-E725-4449-B03D-B7F1AD5A21EF}" type="slidenum">
              <a:rPr lang="nb-NO"/>
              <a:pPr>
                <a:defRPr/>
              </a:pPr>
              <a:t>‹#›</a:t>
            </a:fld>
            <a:endParaRPr lang="nb-NO"/>
          </a:p>
        </p:txBody>
      </p:sp>
    </p:spTree>
    <p:extLst>
      <p:ext uri="{BB962C8B-B14F-4D97-AF65-F5344CB8AC3E}">
        <p14:creationId xmlns:p14="http://schemas.microsoft.com/office/powerpoint/2010/main" val="32959104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800">
                <a:solidFill>
                  <a:schemeClr val="tx1"/>
                </a:solidFill>
                <a:latin typeface="Arial" charset="0"/>
              </a:defRPr>
            </a:lvl1pPr>
            <a:lvl2pPr marL="178457" indent="-68637" eaLnBrk="0" hangingPunct="0">
              <a:defRPr sz="800">
                <a:solidFill>
                  <a:schemeClr val="tx1"/>
                </a:solidFill>
                <a:latin typeface="Arial" charset="0"/>
              </a:defRPr>
            </a:lvl2pPr>
            <a:lvl3pPr marL="274549" indent="-54910" eaLnBrk="0" hangingPunct="0">
              <a:defRPr sz="800">
                <a:solidFill>
                  <a:schemeClr val="tx1"/>
                </a:solidFill>
                <a:latin typeface="Arial" charset="0"/>
              </a:defRPr>
            </a:lvl3pPr>
            <a:lvl4pPr marL="384368" indent="-54910" eaLnBrk="0" hangingPunct="0">
              <a:defRPr sz="800">
                <a:solidFill>
                  <a:schemeClr val="tx1"/>
                </a:solidFill>
                <a:latin typeface="Arial" charset="0"/>
              </a:defRPr>
            </a:lvl4pPr>
            <a:lvl5pPr marL="494187" indent="-54910" eaLnBrk="0" hangingPunct="0">
              <a:defRPr sz="800">
                <a:solidFill>
                  <a:schemeClr val="tx1"/>
                </a:solidFill>
                <a:latin typeface="Arial" charset="0"/>
              </a:defRPr>
            </a:lvl5pPr>
            <a:lvl6pPr marL="604007" indent="-54910" eaLnBrk="0" fontAlgn="base" hangingPunct="0">
              <a:spcBef>
                <a:spcPct val="0"/>
              </a:spcBef>
              <a:spcAft>
                <a:spcPct val="0"/>
              </a:spcAft>
              <a:defRPr sz="800">
                <a:solidFill>
                  <a:schemeClr val="tx1"/>
                </a:solidFill>
                <a:latin typeface="Arial" charset="0"/>
              </a:defRPr>
            </a:lvl6pPr>
            <a:lvl7pPr marL="713826" indent="-54910" eaLnBrk="0" fontAlgn="base" hangingPunct="0">
              <a:spcBef>
                <a:spcPct val="0"/>
              </a:spcBef>
              <a:spcAft>
                <a:spcPct val="0"/>
              </a:spcAft>
              <a:defRPr sz="800">
                <a:solidFill>
                  <a:schemeClr val="tx1"/>
                </a:solidFill>
                <a:latin typeface="Arial" charset="0"/>
              </a:defRPr>
            </a:lvl7pPr>
            <a:lvl8pPr marL="823646" indent="-54910" eaLnBrk="0" fontAlgn="base" hangingPunct="0">
              <a:spcBef>
                <a:spcPct val="0"/>
              </a:spcBef>
              <a:spcAft>
                <a:spcPct val="0"/>
              </a:spcAft>
              <a:defRPr sz="800">
                <a:solidFill>
                  <a:schemeClr val="tx1"/>
                </a:solidFill>
                <a:latin typeface="Arial" charset="0"/>
              </a:defRPr>
            </a:lvl8pPr>
            <a:lvl9pPr marL="933465" indent="-54910" eaLnBrk="0" fontAlgn="base" hangingPunct="0">
              <a:spcBef>
                <a:spcPct val="0"/>
              </a:spcBef>
              <a:spcAft>
                <a:spcPct val="0"/>
              </a:spcAft>
              <a:defRPr sz="800">
                <a:solidFill>
                  <a:schemeClr val="tx1"/>
                </a:solidFill>
                <a:latin typeface="Arial" charset="0"/>
              </a:defRPr>
            </a:lvl9pPr>
          </a:lstStyle>
          <a:p>
            <a:pPr eaLnBrk="1" hangingPunct="1"/>
            <a:fld id="{5C788E0A-2390-493D-B96C-E13D0340CC64}" type="slidenum">
              <a:rPr lang="nb-NO" altLang="nb-NO" sz="1300"/>
              <a:pPr eaLnBrk="1" hangingPunct="1"/>
              <a:t>1</a:t>
            </a:fld>
            <a:endParaRPr lang="nb-NO" altLang="nb-NO" sz="1300"/>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lnSpc>
                <a:spcPct val="80000"/>
              </a:lnSpc>
            </a:pPr>
            <a:endParaRPr lang="en-GB" altLang="nb-NO" sz="9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Postermal">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2262992"/>
      </p:ext>
    </p:extLst>
  </p:cSld>
  <p:clrMapOvr>
    <a:masterClrMapping/>
  </p:clrMapOvr>
  <p:extLst>
    <p:ext uri="{DCECCB84-F9BA-43D5-87BE-67443E8EF086}">
      <p15:sldGuideLst xmlns:p15="http://schemas.microsoft.com/office/powerpoint/2012/main">
        <p15:guide id="1" orient="horz" pos="9537" userDrawn="1">
          <p15:clr>
            <a:srgbClr val="FBAE40"/>
          </p15:clr>
        </p15:guide>
        <p15:guide id="2" pos="13483"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7259CF00-97E2-1033-EB68-FC43F982B767}"/>
              </a:ext>
            </a:extLst>
          </p:cNvPr>
          <p:cNvSpPr/>
          <p:nvPr userDrawn="1"/>
        </p:nvSpPr>
        <p:spPr bwMode="auto">
          <a:xfrm>
            <a:off x="-1" y="5629275"/>
            <a:ext cx="42807600" cy="24660000"/>
          </a:xfrm>
          <a:prstGeom prst="rect">
            <a:avLst/>
          </a:prstGeom>
          <a:solidFill>
            <a:srgbClr val="FEF9F1"/>
          </a:solidFill>
          <a:ln>
            <a:noFill/>
          </a:ln>
          <a:effectLst/>
        </p:spPr>
        <p:txBody>
          <a:bodyPr vert="horz" wrap="square" lIns="91440" tIns="45720" rIns="91440" bIns="45720" numCol="1" rtlCol="0" anchor="t" anchorCtr="0" compatLnSpc="1">
            <a:prstTxWarp prst="textNoShape">
              <a:avLst/>
            </a:prstTxWarp>
            <a:spAutoFit/>
          </a:bodyPr>
          <a:lstStyle/>
          <a:p>
            <a:pPr marL="0" marR="0" indent="0" algn="l" defTabSz="8361363" rtl="0" eaLnBrk="1" fontAlgn="base" latinLnBrk="0" hangingPunct="1">
              <a:lnSpc>
                <a:spcPct val="100000"/>
              </a:lnSpc>
              <a:spcBef>
                <a:spcPct val="0"/>
              </a:spcBef>
              <a:spcAft>
                <a:spcPct val="0"/>
              </a:spcAft>
              <a:buClrTx/>
              <a:buSzTx/>
              <a:buFontTx/>
              <a:buNone/>
              <a:tabLst/>
            </a:pPr>
            <a:endParaRPr kumimoji="0" lang="nb-NO" sz="3200" b="0" i="0" u="none" strike="noStrike" cap="none" normalizeH="0" baseline="0">
              <a:ln>
                <a:noFill/>
              </a:ln>
              <a:solidFill>
                <a:schemeClr val="tx1"/>
              </a:solidFill>
              <a:effectLst/>
              <a:latin typeface="Arial" charset="0"/>
            </a:endParaRPr>
          </a:p>
        </p:txBody>
      </p:sp>
      <p:sp>
        <p:nvSpPr>
          <p:cNvPr id="2" name="Freeform 2" descr="Red field, top">
            <a:extLst>
              <a:ext uri="{FF2B5EF4-FFF2-40B4-BE49-F238E27FC236}">
                <a16:creationId xmlns:a16="http://schemas.microsoft.com/office/drawing/2014/main" id="{09114A3E-ED0D-6852-61B1-87F4D60FBCC4}"/>
              </a:ext>
            </a:extLst>
          </p:cNvPr>
          <p:cNvSpPr>
            <a:spLocks noChangeAspect="1"/>
          </p:cNvSpPr>
          <p:nvPr userDrawn="1"/>
        </p:nvSpPr>
        <p:spPr bwMode="auto">
          <a:xfrm>
            <a:off x="0" y="1"/>
            <a:ext cx="42808525" cy="5600700"/>
          </a:xfrm>
          <a:custGeom>
            <a:avLst/>
            <a:gdLst>
              <a:gd name="T0" fmla="*/ 0 w 22394"/>
              <a:gd name="T1" fmla="*/ 4633 h 4633"/>
              <a:gd name="T2" fmla="*/ 22394 w 22394"/>
              <a:gd name="T3" fmla="*/ 4633 h 4633"/>
              <a:gd name="T4" fmla="*/ 22394 w 22394"/>
              <a:gd name="T5" fmla="*/ 0 h 4633"/>
              <a:gd name="T6" fmla="*/ 0 w 22394"/>
              <a:gd name="T7" fmla="*/ 0 h 4633"/>
              <a:gd name="T8" fmla="*/ 0 w 22394"/>
              <a:gd name="T9" fmla="*/ 4633 h 4633"/>
            </a:gdLst>
            <a:ahLst/>
            <a:cxnLst>
              <a:cxn ang="0">
                <a:pos x="T0" y="T1"/>
              </a:cxn>
              <a:cxn ang="0">
                <a:pos x="T2" y="T3"/>
              </a:cxn>
              <a:cxn ang="0">
                <a:pos x="T4" y="T5"/>
              </a:cxn>
              <a:cxn ang="0">
                <a:pos x="T6" y="T7"/>
              </a:cxn>
              <a:cxn ang="0">
                <a:pos x="T8" y="T9"/>
              </a:cxn>
            </a:cxnLst>
            <a:rect l="0" t="0" r="r" b="b"/>
            <a:pathLst>
              <a:path w="22394" h="4633">
                <a:moveTo>
                  <a:pt x="0" y="4633"/>
                </a:moveTo>
                <a:lnTo>
                  <a:pt x="22394" y="4633"/>
                </a:lnTo>
                <a:lnTo>
                  <a:pt x="22394" y="0"/>
                </a:lnTo>
                <a:lnTo>
                  <a:pt x="0" y="0"/>
                </a:lnTo>
                <a:lnTo>
                  <a:pt x="0" y="4633"/>
                </a:lnTo>
              </a:path>
            </a:pathLst>
          </a:custGeom>
          <a:solidFill>
            <a:srgbClr val="761A19"/>
          </a:solidFill>
          <a:ln>
            <a:noFill/>
          </a:ln>
        </p:spPr>
        <p:txBody>
          <a:bodyPr vert="horz" wrap="square" lIns="0" tIns="0" rIns="0" bIns="0" numCol="1" anchor="t" anchorCtr="0" compatLnSpc="1">
            <a:prstTxWarp prst="textNoShape">
              <a:avLst/>
            </a:prstTxWarp>
          </a:bodyPr>
          <a:lstStyle/>
          <a:p>
            <a:endParaRPr lang="nb-NO"/>
          </a:p>
        </p:txBody>
      </p:sp>
      <p:pic>
        <p:nvPicPr>
          <p:cNvPr id="7" name="Picture 19">
            <a:extLst>
              <a:ext uri="{FF2B5EF4-FFF2-40B4-BE49-F238E27FC236}">
                <a16:creationId xmlns:a16="http://schemas.microsoft.com/office/drawing/2014/main" id="{CD4E24DF-9FF2-B992-1667-8D90A8F267A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p:blipFill>
        <p:spPr bwMode="auto">
          <a:xfrm>
            <a:off x="827947" y="27323832"/>
            <a:ext cx="10364421" cy="2602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55" r:id="rId1"/>
  </p:sldLayoutIdLst>
  <p:txStyles>
    <p:titleStyle>
      <a:lvl1pPr algn="ctr" defTabSz="8361363" rtl="0" eaLnBrk="0" fontAlgn="base" hangingPunct="0">
        <a:spcBef>
          <a:spcPct val="0"/>
        </a:spcBef>
        <a:spcAft>
          <a:spcPct val="0"/>
        </a:spcAft>
        <a:defRPr sz="40200">
          <a:solidFill>
            <a:schemeClr val="tx2"/>
          </a:solidFill>
          <a:latin typeface="+mj-lt"/>
          <a:ea typeface="+mj-ea"/>
          <a:cs typeface="+mj-cs"/>
        </a:defRPr>
      </a:lvl1pPr>
      <a:lvl2pPr algn="ctr" defTabSz="8361363" rtl="0" eaLnBrk="0" fontAlgn="base" hangingPunct="0">
        <a:spcBef>
          <a:spcPct val="0"/>
        </a:spcBef>
        <a:spcAft>
          <a:spcPct val="0"/>
        </a:spcAft>
        <a:defRPr sz="40200">
          <a:solidFill>
            <a:schemeClr val="tx2"/>
          </a:solidFill>
          <a:latin typeface="Arial" charset="0"/>
        </a:defRPr>
      </a:lvl2pPr>
      <a:lvl3pPr algn="ctr" defTabSz="8361363" rtl="0" eaLnBrk="0" fontAlgn="base" hangingPunct="0">
        <a:spcBef>
          <a:spcPct val="0"/>
        </a:spcBef>
        <a:spcAft>
          <a:spcPct val="0"/>
        </a:spcAft>
        <a:defRPr sz="40200">
          <a:solidFill>
            <a:schemeClr val="tx2"/>
          </a:solidFill>
          <a:latin typeface="Arial" charset="0"/>
        </a:defRPr>
      </a:lvl3pPr>
      <a:lvl4pPr algn="ctr" defTabSz="8361363" rtl="0" eaLnBrk="0" fontAlgn="base" hangingPunct="0">
        <a:spcBef>
          <a:spcPct val="0"/>
        </a:spcBef>
        <a:spcAft>
          <a:spcPct val="0"/>
        </a:spcAft>
        <a:defRPr sz="40200">
          <a:solidFill>
            <a:schemeClr val="tx2"/>
          </a:solidFill>
          <a:latin typeface="Arial" charset="0"/>
        </a:defRPr>
      </a:lvl4pPr>
      <a:lvl5pPr algn="ctr" defTabSz="8361363" rtl="0" eaLnBrk="0" fontAlgn="base" hangingPunct="0">
        <a:spcBef>
          <a:spcPct val="0"/>
        </a:spcBef>
        <a:spcAft>
          <a:spcPct val="0"/>
        </a:spcAft>
        <a:defRPr sz="40200">
          <a:solidFill>
            <a:schemeClr val="tx2"/>
          </a:solidFill>
          <a:latin typeface="Arial" charset="0"/>
        </a:defRPr>
      </a:lvl5pPr>
      <a:lvl6pPr marL="457200" algn="ctr" defTabSz="8361363" rtl="0" fontAlgn="base">
        <a:spcBef>
          <a:spcPct val="0"/>
        </a:spcBef>
        <a:spcAft>
          <a:spcPct val="0"/>
        </a:spcAft>
        <a:defRPr sz="40200">
          <a:solidFill>
            <a:schemeClr val="tx2"/>
          </a:solidFill>
          <a:latin typeface="Arial" charset="0"/>
        </a:defRPr>
      </a:lvl6pPr>
      <a:lvl7pPr marL="914400" algn="ctr" defTabSz="8361363" rtl="0" fontAlgn="base">
        <a:spcBef>
          <a:spcPct val="0"/>
        </a:spcBef>
        <a:spcAft>
          <a:spcPct val="0"/>
        </a:spcAft>
        <a:defRPr sz="40200">
          <a:solidFill>
            <a:schemeClr val="tx2"/>
          </a:solidFill>
          <a:latin typeface="Arial" charset="0"/>
        </a:defRPr>
      </a:lvl7pPr>
      <a:lvl8pPr marL="1371600" algn="ctr" defTabSz="8361363" rtl="0" fontAlgn="base">
        <a:spcBef>
          <a:spcPct val="0"/>
        </a:spcBef>
        <a:spcAft>
          <a:spcPct val="0"/>
        </a:spcAft>
        <a:defRPr sz="40200">
          <a:solidFill>
            <a:schemeClr val="tx2"/>
          </a:solidFill>
          <a:latin typeface="Arial" charset="0"/>
        </a:defRPr>
      </a:lvl8pPr>
      <a:lvl9pPr marL="1828800" algn="ctr" defTabSz="8361363" rtl="0" fontAlgn="base">
        <a:spcBef>
          <a:spcPct val="0"/>
        </a:spcBef>
        <a:spcAft>
          <a:spcPct val="0"/>
        </a:spcAft>
        <a:defRPr sz="40200">
          <a:solidFill>
            <a:schemeClr val="tx2"/>
          </a:solidFill>
          <a:latin typeface="Arial" charset="0"/>
        </a:defRPr>
      </a:lvl9pPr>
    </p:titleStyle>
    <p:bodyStyle>
      <a:lvl1pPr marL="3136900" indent="-3136900" algn="l" defTabSz="8361363" rtl="0" eaLnBrk="0" fontAlgn="base" hangingPunct="0">
        <a:spcBef>
          <a:spcPct val="20000"/>
        </a:spcBef>
        <a:spcAft>
          <a:spcPct val="0"/>
        </a:spcAft>
        <a:buChar char="•"/>
        <a:defRPr sz="29300">
          <a:solidFill>
            <a:schemeClr val="tx1"/>
          </a:solidFill>
          <a:latin typeface="+mn-lt"/>
          <a:ea typeface="+mn-ea"/>
          <a:cs typeface="+mn-cs"/>
        </a:defRPr>
      </a:lvl1pPr>
      <a:lvl2pPr marL="6792913" indent="-2613025" algn="l" defTabSz="8361363" rtl="0" eaLnBrk="0" fontAlgn="base" hangingPunct="0">
        <a:spcBef>
          <a:spcPct val="20000"/>
        </a:spcBef>
        <a:spcAft>
          <a:spcPct val="0"/>
        </a:spcAft>
        <a:buChar char="–"/>
        <a:defRPr sz="25600">
          <a:solidFill>
            <a:schemeClr val="tx1"/>
          </a:solidFill>
          <a:latin typeface="+mn-lt"/>
        </a:defRPr>
      </a:lvl2pPr>
      <a:lvl3pPr marL="10452100" indent="-2090738" algn="l" defTabSz="8361363" rtl="0" eaLnBrk="0" fontAlgn="base" hangingPunct="0">
        <a:spcBef>
          <a:spcPct val="20000"/>
        </a:spcBef>
        <a:spcAft>
          <a:spcPct val="0"/>
        </a:spcAft>
        <a:buChar char="•"/>
        <a:defRPr sz="22100">
          <a:solidFill>
            <a:schemeClr val="tx1"/>
          </a:solidFill>
          <a:latin typeface="+mn-lt"/>
        </a:defRPr>
      </a:lvl3pPr>
      <a:lvl4pPr marL="14630400" indent="-2090738" algn="l" defTabSz="8361363" rtl="0" eaLnBrk="0" fontAlgn="base" hangingPunct="0">
        <a:spcBef>
          <a:spcPct val="20000"/>
        </a:spcBef>
        <a:spcAft>
          <a:spcPct val="0"/>
        </a:spcAft>
        <a:buChar char="–"/>
        <a:defRPr sz="18200">
          <a:solidFill>
            <a:schemeClr val="tx1"/>
          </a:solidFill>
          <a:latin typeface="+mn-lt"/>
        </a:defRPr>
      </a:lvl4pPr>
      <a:lvl5pPr marL="18810288" indent="-2089150" algn="l" defTabSz="8361363" rtl="0" eaLnBrk="0" fontAlgn="base" hangingPunct="0">
        <a:spcBef>
          <a:spcPct val="20000"/>
        </a:spcBef>
        <a:spcAft>
          <a:spcPct val="0"/>
        </a:spcAft>
        <a:buChar char="»"/>
        <a:defRPr sz="18200">
          <a:solidFill>
            <a:schemeClr val="tx1"/>
          </a:solidFill>
          <a:latin typeface="+mn-lt"/>
        </a:defRPr>
      </a:lvl5pPr>
      <a:lvl6pPr marL="19267488" indent="-2089150" algn="l" defTabSz="8361363" rtl="0" fontAlgn="base">
        <a:spcBef>
          <a:spcPct val="20000"/>
        </a:spcBef>
        <a:spcAft>
          <a:spcPct val="0"/>
        </a:spcAft>
        <a:buChar char="»"/>
        <a:defRPr sz="18200">
          <a:solidFill>
            <a:schemeClr val="tx1"/>
          </a:solidFill>
          <a:latin typeface="+mn-lt"/>
        </a:defRPr>
      </a:lvl6pPr>
      <a:lvl7pPr marL="19724688" indent="-2089150" algn="l" defTabSz="8361363" rtl="0" fontAlgn="base">
        <a:spcBef>
          <a:spcPct val="20000"/>
        </a:spcBef>
        <a:spcAft>
          <a:spcPct val="0"/>
        </a:spcAft>
        <a:buChar char="»"/>
        <a:defRPr sz="18200">
          <a:solidFill>
            <a:schemeClr val="tx1"/>
          </a:solidFill>
          <a:latin typeface="+mn-lt"/>
        </a:defRPr>
      </a:lvl7pPr>
      <a:lvl8pPr marL="20181888" indent="-2089150" algn="l" defTabSz="8361363" rtl="0" fontAlgn="base">
        <a:spcBef>
          <a:spcPct val="20000"/>
        </a:spcBef>
        <a:spcAft>
          <a:spcPct val="0"/>
        </a:spcAft>
        <a:buChar char="»"/>
        <a:defRPr sz="18200">
          <a:solidFill>
            <a:schemeClr val="tx1"/>
          </a:solidFill>
          <a:latin typeface="+mn-lt"/>
        </a:defRPr>
      </a:lvl8pPr>
      <a:lvl9pPr marL="20639088" indent="-2089150" algn="l" defTabSz="8361363" rtl="0" fontAlgn="base">
        <a:spcBef>
          <a:spcPct val="20000"/>
        </a:spcBef>
        <a:spcAft>
          <a:spcPct val="0"/>
        </a:spcAft>
        <a:buChar char="»"/>
        <a:defRPr sz="182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537" userDrawn="1">
          <p15:clr>
            <a:srgbClr val="F26B43"/>
          </p15:clr>
        </p15:guide>
        <p15:guide id="2" pos="13483"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4.png"/><Relationship Id="rId12" Type="http://schemas.microsoft.com/office/2007/relationships/hdphoto" Target="../media/hdphoto5.wdp"/><Relationship Id="rId2" Type="http://schemas.openxmlformats.org/officeDocument/2006/relationships/notesSlide" Target="../notesSlides/notesSlide1.xml"/><Relationship Id="rId16" Type="http://schemas.microsoft.com/office/2007/relationships/hdphoto" Target="../media/hdphoto7.wdp"/><Relationship Id="rId1" Type="http://schemas.openxmlformats.org/officeDocument/2006/relationships/slideLayout" Target="../slideLayouts/slideLayout1.xml"/><Relationship Id="rId6" Type="http://schemas.microsoft.com/office/2007/relationships/hdphoto" Target="../media/hdphoto2.wdp"/><Relationship Id="rId11" Type="http://schemas.openxmlformats.org/officeDocument/2006/relationships/image" Target="../media/image6.png"/><Relationship Id="rId5" Type="http://schemas.openxmlformats.org/officeDocument/2006/relationships/image" Target="../media/image3.png"/><Relationship Id="rId15" Type="http://schemas.openxmlformats.org/officeDocument/2006/relationships/image" Target="../media/image8.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5.png"/><Relationship Id="rId14" Type="http://schemas.microsoft.com/office/2007/relationships/hdphoto" Target="../media/hdphoto6.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descr="Title field"/>
          <p:cNvSpPr txBox="1">
            <a:spLocks noChangeArrowheads="1"/>
          </p:cNvSpPr>
          <p:nvPr/>
        </p:nvSpPr>
        <p:spPr bwMode="auto">
          <a:xfrm>
            <a:off x="591343" y="927430"/>
            <a:ext cx="41625837"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ctr"/>
            <a:r>
              <a:rPr lang="nb-NO" sz="10000" dirty="0">
                <a:solidFill>
                  <a:schemeClr val="bg1"/>
                </a:solidFill>
                <a:latin typeface="Calibri" panose="020F0502020204030204" pitchFamily="34" charset="0"/>
                <a:cs typeface="Calibri" panose="020F0502020204030204" pitchFamily="34" charset="0"/>
              </a:rPr>
              <a:t>Uvealt melanom: </a:t>
            </a:r>
          </a:p>
          <a:p>
            <a:pPr algn="ctr"/>
            <a:r>
              <a:rPr lang="nb-NO" sz="10000" dirty="0">
                <a:solidFill>
                  <a:schemeClr val="bg1"/>
                </a:solidFill>
                <a:latin typeface="Calibri" panose="020F0502020204030204" pitchFamily="34" charset="0"/>
                <a:cs typeface="Calibri" panose="020F0502020204030204" pitchFamily="34" charset="0"/>
              </a:rPr>
              <a:t>Endringer i diagnostikk, pasientforløp og behandling de siste 30 årene</a:t>
            </a:r>
          </a:p>
        </p:txBody>
      </p:sp>
      <p:sp>
        <p:nvSpPr>
          <p:cNvPr id="2053" name="Name and info" descr="Field for name and email"/>
          <p:cNvSpPr txBox="1">
            <a:spLocks noChangeArrowheads="1"/>
          </p:cNvSpPr>
          <p:nvPr/>
        </p:nvSpPr>
        <p:spPr bwMode="auto">
          <a:xfrm>
            <a:off x="32222871" y="427534"/>
            <a:ext cx="9625217"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rIns="18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algn="r" eaLnBrk="1" hangingPunct="1"/>
            <a:r>
              <a:rPr lang="nb-NO" altLang="nb-NO" sz="4400" b="1" dirty="0">
                <a:solidFill>
                  <a:schemeClr val="bg1"/>
                </a:solidFill>
                <a:latin typeface="Calibri" panose="020F0502020204030204" pitchFamily="34" charset="0"/>
                <a:cs typeface="Calibri" panose="020F0502020204030204" pitchFamily="34" charset="0"/>
              </a:rPr>
              <a:t>Vilde Bjertnæs og Anna </a:t>
            </a:r>
            <a:r>
              <a:rPr lang="nb-NO" altLang="nb-NO" sz="4400" b="1" dirty="0" err="1">
                <a:solidFill>
                  <a:schemeClr val="bg1"/>
                </a:solidFill>
                <a:latin typeface="Calibri" panose="020F0502020204030204" pitchFamily="34" charset="0"/>
                <a:cs typeface="Calibri" panose="020F0502020204030204" pitchFamily="34" charset="0"/>
              </a:rPr>
              <a:t>Dalseng</a:t>
            </a:r>
            <a:r>
              <a:rPr lang="nb-NO" altLang="nb-NO" sz="4400" b="1" dirty="0">
                <a:solidFill>
                  <a:schemeClr val="bg1"/>
                </a:solidFill>
                <a:latin typeface="Calibri" panose="020F0502020204030204" pitchFamily="34" charset="0"/>
                <a:cs typeface="Calibri" panose="020F0502020204030204" pitchFamily="34" charset="0"/>
              </a:rPr>
              <a:t> Hatling</a:t>
            </a:r>
            <a:br>
              <a:rPr lang="nb-NO" altLang="nb-NO" sz="4000" dirty="0">
                <a:solidFill>
                  <a:schemeClr val="bg1"/>
                </a:solidFill>
                <a:latin typeface="Calibri" panose="020F0502020204030204" pitchFamily="34" charset="0"/>
                <a:cs typeface="Calibri" panose="020F0502020204030204" pitchFamily="34" charset="0"/>
              </a:rPr>
            </a:br>
            <a:r>
              <a:rPr lang="nb-NO" altLang="nb-NO" sz="3600" dirty="0">
                <a:solidFill>
                  <a:schemeClr val="bg1"/>
                </a:solidFill>
                <a:latin typeface="Calibri" panose="020F0502020204030204" pitchFamily="34" charset="0"/>
                <a:cs typeface="Calibri" panose="020F0502020204030204" pitchFamily="34" charset="0"/>
              </a:rPr>
              <a:t>Universitetet i Bergen</a:t>
            </a:r>
          </a:p>
        </p:txBody>
      </p:sp>
      <p:sp>
        <p:nvSpPr>
          <p:cNvPr id="2055" name="Text box 1" descr="Text field "/>
          <p:cNvSpPr txBox="1">
            <a:spLocks noChangeArrowheads="1"/>
          </p:cNvSpPr>
          <p:nvPr/>
        </p:nvSpPr>
        <p:spPr bwMode="auto">
          <a:xfrm>
            <a:off x="820271" y="6532852"/>
            <a:ext cx="9591397" cy="21082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1830388" eaLnBrk="0" hangingPunct="0">
              <a:defRPr sz="3200">
                <a:solidFill>
                  <a:schemeClr val="tx1"/>
                </a:solidFill>
                <a:latin typeface="Arial" charset="0"/>
              </a:defRPr>
            </a:lvl1pPr>
            <a:lvl2pPr marL="742950" indent="-285750" defTabSz="1830388" eaLnBrk="0" hangingPunct="0">
              <a:defRPr sz="3200">
                <a:solidFill>
                  <a:schemeClr val="tx1"/>
                </a:solidFill>
                <a:latin typeface="Arial" charset="0"/>
              </a:defRPr>
            </a:lvl2pPr>
            <a:lvl3pPr marL="1143000" indent="-228600" defTabSz="1830388" eaLnBrk="0" hangingPunct="0">
              <a:defRPr sz="3200">
                <a:solidFill>
                  <a:schemeClr val="tx1"/>
                </a:solidFill>
                <a:latin typeface="Arial" charset="0"/>
              </a:defRPr>
            </a:lvl3pPr>
            <a:lvl4pPr marL="1600200" indent="-228600" defTabSz="1830388" eaLnBrk="0" hangingPunct="0">
              <a:defRPr sz="3200">
                <a:solidFill>
                  <a:schemeClr val="tx1"/>
                </a:solidFill>
                <a:latin typeface="Arial" charset="0"/>
              </a:defRPr>
            </a:lvl4pPr>
            <a:lvl5pPr marL="2057400" indent="-228600" defTabSz="1830388" eaLnBrk="0" hangingPunct="0">
              <a:defRPr sz="3200">
                <a:solidFill>
                  <a:schemeClr val="tx1"/>
                </a:solidFill>
                <a:latin typeface="Arial" charset="0"/>
              </a:defRPr>
            </a:lvl5pPr>
            <a:lvl6pPr marL="2514600" indent="-228600" defTabSz="1830388" eaLnBrk="0" fontAlgn="base" hangingPunct="0">
              <a:spcBef>
                <a:spcPct val="0"/>
              </a:spcBef>
              <a:spcAft>
                <a:spcPct val="0"/>
              </a:spcAft>
              <a:defRPr sz="3200">
                <a:solidFill>
                  <a:schemeClr val="tx1"/>
                </a:solidFill>
                <a:latin typeface="Arial" charset="0"/>
              </a:defRPr>
            </a:lvl6pPr>
            <a:lvl7pPr marL="2971800" indent="-228600" defTabSz="1830388" eaLnBrk="0" fontAlgn="base" hangingPunct="0">
              <a:spcBef>
                <a:spcPct val="0"/>
              </a:spcBef>
              <a:spcAft>
                <a:spcPct val="0"/>
              </a:spcAft>
              <a:defRPr sz="3200">
                <a:solidFill>
                  <a:schemeClr val="tx1"/>
                </a:solidFill>
                <a:latin typeface="Arial" charset="0"/>
              </a:defRPr>
            </a:lvl7pPr>
            <a:lvl8pPr marL="3429000" indent="-228600" defTabSz="1830388" eaLnBrk="0" fontAlgn="base" hangingPunct="0">
              <a:spcBef>
                <a:spcPct val="0"/>
              </a:spcBef>
              <a:spcAft>
                <a:spcPct val="0"/>
              </a:spcAft>
              <a:defRPr sz="3200">
                <a:solidFill>
                  <a:schemeClr val="tx1"/>
                </a:solidFill>
                <a:latin typeface="Arial" charset="0"/>
              </a:defRPr>
            </a:lvl8pPr>
            <a:lvl9pPr marL="3886200" indent="-228600" defTabSz="1830388" eaLnBrk="0" fontAlgn="base" hangingPunct="0">
              <a:spcBef>
                <a:spcPct val="0"/>
              </a:spcBef>
              <a:spcAft>
                <a:spcPct val="0"/>
              </a:spcAft>
              <a:defRPr sz="3200">
                <a:solidFill>
                  <a:schemeClr val="tx1"/>
                </a:solidFill>
                <a:latin typeface="Arial" charset="0"/>
              </a:defRPr>
            </a:lvl9pPr>
          </a:lstStyle>
          <a:p>
            <a:r>
              <a:rPr lang="nb-NO" sz="4000" dirty="0" err="1">
                <a:effectLst/>
                <a:latin typeface="Calibri" panose="020F0502020204030204" pitchFamily="34" charset="0"/>
                <a:cs typeface="Calibri" panose="020F0502020204030204" pitchFamily="34" charset="0"/>
              </a:rPr>
              <a:t>Uvealt</a:t>
            </a:r>
            <a:r>
              <a:rPr lang="nb-NO" sz="4000" dirty="0">
                <a:effectLst/>
                <a:latin typeface="Calibri" panose="020F0502020204030204" pitchFamily="34" charset="0"/>
                <a:cs typeface="Calibri" panose="020F0502020204030204" pitchFamily="34" charset="0"/>
              </a:rPr>
              <a:t> melanom er den hyppigste og dødeligste kreftformen </a:t>
            </a:r>
            <a:r>
              <a:rPr lang="nb-NO" sz="4000" dirty="0" err="1">
                <a:effectLst/>
                <a:latin typeface="Calibri" panose="020F0502020204030204" pitchFamily="34" charset="0"/>
                <a:cs typeface="Calibri" panose="020F0502020204030204" pitchFamily="34" charset="0"/>
              </a:rPr>
              <a:t>utgående</a:t>
            </a:r>
            <a:r>
              <a:rPr lang="nb-NO" sz="4000" dirty="0">
                <a:effectLst/>
                <a:latin typeface="Calibri" panose="020F0502020204030204" pitchFamily="34" charset="0"/>
                <a:cs typeface="Calibri" panose="020F0502020204030204" pitchFamily="34" charset="0"/>
              </a:rPr>
              <a:t> fra øyet. Tilstanden gir et varierende symptombilde, og ofte har pasientene ingen symptomer.</a:t>
            </a:r>
          </a:p>
          <a:p>
            <a:endParaRPr lang="nb-NO" sz="2000" dirty="0">
              <a:effectLst/>
              <a:latin typeface="Calibri" panose="020F0502020204030204" pitchFamily="34" charset="0"/>
              <a:cs typeface="Calibri" panose="020F0502020204030204" pitchFamily="34" charset="0"/>
            </a:endParaRPr>
          </a:p>
          <a:p>
            <a:r>
              <a:rPr lang="nb-NO" sz="4000" dirty="0">
                <a:latin typeface="Calibri" panose="020F0502020204030204" pitchFamily="34" charset="0"/>
                <a:cs typeface="Calibri" panose="020F0502020204030204" pitchFamily="34" charset="0"/>
              </a:rPr>
              <a:t>Vidvinkel </a:t>
            </a:r>
            <a:r>
              <a:rPr lang="nb-NO" sz="4000" dirty="0" err="1">
                <a:latin typeface="Calibri" panose="020F0502020204030204" pitchFamily="34" charset="0"/>
                <a:cs typeface="Calibri" panose="020F0502020204030204" pitchFamily="34" charset="0"/>
              </a:rPr>
              <a:t>fundusfotografering</a:t>
            </a:r>
            <a:r>
              <a:rPr lang="nb-NO" sz="4000" dirty="0">
                <a:latin typeface="Calibri" panose="020F0502020204030204" pitchFamily="34" charset="0"/>
                <a:cs typeface="Calibri" panose="020F0502020204030204" pitchFamily="34" charset="0"/>
              </a:rPr>
              <a:t> (innført i 2007) brukes i økende grad </a:t>
            </a:r>
            <a:r>
              <a:rPr lang="nb-NO" sz="4000" dirty="0">
                <a:effectLst/>
                <a:latin typeface="Calibri" panose="020F0502020204030204" pitchFamily="34" charset="0"/>
                <a:cs typeface="Calibri" panose="020F0502020204030204" pitchFamily="34" charset="0"/>
              </a:rPr>
              <a:t>rutinemessig ved synsundersøkelse hos optikere. Det gir mulighet for å oppdage </a:t>
            </a:r>
            <a:r>
              <a:rPr lang="nb-NO" sz="4000" dirty="0" err="1">
                <a:effectLst/>
                <a:latin typeface="Calibri" panose="020F0502020204030204" pitchFamily="34" charset="0"/>
                <a:cs typeface="Calibri" panose="020F0502020204030204" pitchFamily="34" charset="0"/>
              </a:rPr>
              <a:t>uveale</a:t>
            </a:r>
            <a:r>
              <a:rPr lang="nb-NO" sz="4000" dirty="0">
                <a:effectLst/>
                <a:latin typeface="Calibri" panose="020F0502020204030204" pitchFamily="34" charset="0"/>
                <a:cs typeface="Calibri" panose="020F0502020204030204" pitchFamily="34" charset="0"/>
              </a:rPr>
              <a:t> melanomer </a:t>
            </a:r>
            <a:r>
              <a:rPr lang="nb-NO" sz="4000" dirty="0" err="1">
                <a:effectLst/>
                <a:latin typeface="Calibri" panose="020F0502020204030204" pitchFamily="34" charset="0"/>
                <a:cs typeface="Calibri" panose="020F0502020204030204" pitchFamily="34" charset="0"/>
              </a:rPr>
              <a:t>pa</a:t>
            </a:r>
            <a:r>
              <a:rPr lang="nb-NO" sz="4000" dirty="0">
                <a:effectLst/>
                <a:latin typeface="Calibri" panose="020F0502020204030204" pitchFamily="34" charset="0"/>
                <a:cs typeface="Calibri" panose="020F0502020204030204" pitchFamily="34" charset="0"/>
              </a:rPr>
              <a:t>̊ et tidlig, </a:t>
            </a:r>
            <a:r>
              <a:rPr lang="nb-NO" sz="4000" dirty="0" err="1">
                <a:effectLst/>
                <a:latin typeface="Calibri" panose="020F0502020204030204" pitchFamily="34" charset="0"/>
                <a:cs typeface="Calibri" panose="020F0502020204030204" pitchFamily="34" charset="0"/>
              </a:rPr>
              <a:t>asymptomatisk</a:t>
            </a:r>
            <a:r>
              <a:rPr lang="nb-NO" sz="4000" dirty="0">
                <a:effectLst/>
                <a:latin typeface="Calibri" panose="020F0502020204030204" pitchFamily="34" charset="0"/>
                <a:cs typeface="Calibri" panose="020F0502020204030204" pitchFamily="34" charset="0"/>
              </a:rPr>
              <a:t> tidspunkt. Dette har stor betydning for valg av behandling og prognose.</a:t>
            </a:r>
          </a:p>
          <a:p>
            <a:endParaRPr lang="nb-NO" sz="2000" dirty="0">
              <a:effectLst/>
              <a:latin typeface="Calibri" panose="020F0502020204030204" pitchFamily="34" charset="0"/>
              <a:cs typeface="Calibri" panose="020F0502020204030204" pitchFamily="34" charset="0"/>
            </a:endParaRPr>
          </a:p>
          <a:p>
            <a:r>
              <a:rPr lang="nb-NO" sz="4000" dirty="0">
                <a:effectLst/>
                <a:latin typeface="Calibri" panose="020F0502020204030204" pitchFamily="34" charset="0"/>
                <a:cs typeface="Calibri" panose="020F0502020204030204" pitchFamily="34" charset="0"/>
              </a:rPr>
              <a:t>Denne studien har hatt som </a:t>
            </a:r>
            <a:r>
              <a:rPr lang="nb-NO" sz="4000" dirty="0" err="1">
                <a:effectLst/>
                <a:latin typeface="Calibri" panose="020F0502020204030204" pitchFamily="34" charset="0"/>
                <a:cs typeface="Calibri" panose="020F0502020204030204" pitchFamily="34" charset="0"/>
              </a:rPr>
              <a:t>formål</a:t>
            </a:r>
            <a:r>
              <a:rPr lang="nb-NO" sz="4000" dirty="0">
                <a:effectLst/>
                <a:latin typeface="Calibri" panose="020F0502020204030204" pitchFamily="34" charset="0"/>
                <a:cs typeface="Calibri" panose="020F0502020204030204" pitchFamily="34" charset="0"/>
              </a:rPr>
              <a:t> å kartlegge endringer i diagnostikk, pasientforløp og behandling </a:t>
            </a:r>
            <a:r>
              <a:rPr lang="nb-NO" sz="4000" dirty="0">
                <a:latin typeface="Calibri" panose="020F0502020204030204" pitchFamily="34" charset="0"/>
                <a:cs typeface="Calibri" panose="020F0502020204030204" pitchFamily="34" charset="0"/>
              </a:rPr>
              <a:t>av </a:t>
            </a:r>
            <a:r>
              <a:rPr lang="nb-NO" sz="4000" dirty="0" err="1">
                <a:effectLst/>
                <a:latin typeface="Calibri" panose="020F0502020204030204" pitchFamily="34" charset="0"/>
                <a:cs typeface="Calibri" panose="020F0502020204030204" pitchFamily="34" charset="0"/>
              </a:rPr>
              <a:t>uvealt</a:t>
            </a:r>
            <a:r>
              <a:rPr lang="nb-NO" sz="4000" dirty="0">
                <a:effectLst/>
                <a:latin typeface="Calibri" panose="020F0502020204030204" pitchFamily="34" charset="0"/>
                <a:cs typeface="Calibri" panose="020F0502020204030204" pitchFamily="34" charset="0"/>
              </a:rPr>
              <a:t> melanom gjennom de siste 30 </a:t>
            </a:r>
            <a:r>
              <a:rPr lang="nb-NO" sz="4000" dirty="0" err="1">
                <a:effectLst/>
                <a:latin typeface="Calibri" panose="020F0502020204030204" pitchFamily="34" charset="0"/>
                <a:cs typeface="Calibri" panose="020F0502020204030204" pitchFamily="34" charset="0"/>
              </a:rPr>
              <a:t>årene</a:t>
            </a:r>
            <a:r>
              <a:rPr lang="nb-NO" sz="4000" dirty="0">
                <a:effectLst/>
                <a:latin typeface="Calibri" panose="020F0502020204030204" pitchFamily="34" charset="0"/>
                <a:cs typeface="Calibri" panose="020F0502020204030204" pitchFamily="34" charset="0"/>
              </a:rPr>
              <a:t>.</a:t>
            </a:r>
            <a:endParaRPr lang="nb-NO" sz="4000" dirty="0">
              <a:latin typeface="Calibri" panose="020F0502020204030204" pitchFamily="34" charset="0"/>
              <a:cs typeface="Calibri" panose="020F0502020204030204" pitchFamily="34" charset="0"/>
            </a:endParaRPr>
          </a:p>
          <a:p>
            <a:endParaRPr kumimoji="0" lang="nb-NO" altLang="nb-NO" b="1" i="0" u="none" strike="noStrike" kern="1200" cap="none" spc="0" normalizeH="0" baseline="0" noProof="0" dirty="0">
              <a:ln>
                <a:noFill/>
              </a:ln>
              <a:effectLst/>
              <a:uLnTx/>
              <a:uFillTx/>
              <a:latin typeface="Calibri" panose="020F0502020204030204" pitchFamily="34" charset="0"/>
              <a:cs typeface="Calibri" panose="020F0502020204030204" pitchFamily="34" charset="0"/>
            </a:endParaRPr>
          </a:p>
          <a:p>
            <a:endParaRPr lang="nb-NO" altLang="nb-NO" sz="2400" b="1" dirty="0">
              <a:latin typeface="Calibri" panose="020F0502020204030204" pitchFamily="34" charset="0"/>
              <a:cs typeface="Calibri" panose="020F0502020204030204" pitchFamily="34" charset="0"/>
            </a:endParaRPr>
          </a:p>
          <a:p>
            <a:r>
              <a:rPr kumimoji="0" lang="en-US" altLang="nb-NO" sz="4000" b="1" i="0" u="none" strike="noStrike" kern="1200" cap="none" spc="0" normalizeH="0" baseline="0" noProof="0" dirty="0">
                <a:ln>
                  <a:noFill/>
                </a:ln>
                <a:effectLst/>
                <a:uLnTx/>
                <a:uFillTx/>
                <a:latin typeface="Calibri" panose="020F0502020204030204" pitchFamily="34" charset="0"/>
                <a:cs typeface="Calibri" panose="020F0502020204030204" pitchFamily="34" charset="0"/>
              </a:rPr>
              <a:t>METODE</a:t>
            </a:r>
          </a:p>
          <a:p>
            <a:r>
              <a:rPr lang="nb-NO" sz="3600" dirty="0">
                <a:effectLst/>
                <a:latin typeface="Calibri" panose="020F0502020204030204" pitchFamily="34" charset="0"/>
                <a:cs typeface="Calibri" panose="020F0502020204030204" pitchFamily="34" charset="0"/>
              </a:rPr>
              <a:t>Retrospektiv studie basert på gjennomgang av journaler til alle pasienter med uvealt melanom (UM) som har blitt henvist til Øyeavdelingen </a:t>
            </a:r>
          </a:p>
          <a:p>
            <a:r>
              <a:rPr lang="nb-NO" sz="3600" dirty="0">
                <a:effectLst/>
                <a:latin typeface="Calibri" panose="020F0502020204030204" pitchFamily="34" charset="0"/>
                <a:cs typeface="Calibri" panose="020F0502020204030204" pitchFamily="34" charset="0"/>
              </a:rPr>
              <a:t>ved Haukeland universitetssykehus i perioden </a:t>
            </a:r>
          </a:p>
          <a:p>
            <a:r>
              <a:rPr lang="nb-NO" sz="3600" dirty="0">
                <a:effectLst/>
                <a:latin typeface="Calibri" panose="020F0502020204030204" pitchFamily="34" charset="0"/>
                <a:cs typeface="Calibri" panose="020F0502020204030204" pitchFamily="34" charset="0"/>
              </a:rPr>
              <a:t>1. januar 1993 til 31. desember 2022.</a:t>
            </a:r>
          </a:p>
          <a:p>
            <a:endParaRPr lang="nb-NO" sz="3600" dirty="0">
              <a:effectLst/>
              <a:latin typeface="Calibri" panose="020F0502020204030204" pitchFamily="34" charset="0"/>
              <a:cs typeface="Calibri" panose="020F0502020204030204" pitchFamily="34" charset="0"/>
            </a:endParaRPr>
          </a:p>
          <a:p>
            <a:r>
              <a:rPr lang="nb-NO" sz="3600" dirty="0">
                <a:latin typeface="Calibri" panose="020F0502020204030204" pitchFamily="34" charset="0"/>
                <a:cs typeface="Calibri" panose="020F0502020204030204" pitchFamily="34" charset="0"/>
              </a:rPr>
              <a:t>For </a:t>
            </a:r>
            <a:r>
              <a:rPr lang="nb-NO" sz="3600" dirty="0">
                <a:effectLst/>
                <a:latin typeface="Calibri" panose="020F0502020204030204" pitchFamily="34" charset="0"/>
                <a:cs typeface="Calibri" panose="020F0502020204030204" pitchFamily="34" charset="0"/>
              </a:rPr>
              <a:t>REK-godkjenning måtte vi ha informert skriftlig samtykke fra alle levende pasienter. Vi har innhentet data fra pasientenes journaler, lagret disse på Haukeland universitetssykehus sin forskningsserver, og analysert dem ved hjelp av ulike statistiske metoder.</a:t>
            </a:r>
          </a:p>
          <a:p>
            <a:endParaRPr lang="nb-NO" sz="3600" dirty="0">
              <a:effectLst/>
              <a:latin typeface="Calibri" panose="020F0502020204030204" pitchFamily="34" charset="0"/>
              <a:cs typeface="Calibri" panose="020F0502020204030204" pitchFamily="34" charset="0"/>
            </a:endParaRPr>
          </a:p>
          <a:p>
            <a:r>
              <a:rPr lang="nb-NO" sz="3600" dirty="0">
                <a:effectLst/>
                <a:latin typeface="Calibri" panose="020F0502020204030204" pitchFamily="34" charset="0"/>
                <a:cs typeface="Calibri" panose="020F0502020204030204" pitchFamily="34" charset="0"/>
              </a:rPr>
              <a:t>Vi har hovedsakelig benyttet dataprogrammene SPSS og Python Programming Language. Til litteratursøk har </a:t>
            </a:r>
            <a:r>
              <a:rPr lang="nb-NO" sz="3600" dirty="0" err="1">
                <a:effectLst/>
                <a:latin typeface="Calibri" panose="020F0502020204030204" pitchFamily="34" charset="0"/>
                <a:cs typeface="Calibri" panose="020F0502020204030204" pitchFamily="34" charset="0"/>
              </a:rPr>
              <a:t>PubMed</a:t>
            </a:r>
            <a:r>
              <a:rPr lang="nb-NO" sz="3600" dirty="0">
                <a:effectLst/>
                <a:latin typeface="Calibri" panose="020F0502020204030204" pitchFamily="34" charset="0"/>
                <a:cs typeface="Calibri" panose="020F0502020204030204" pitchFamily="34" charset="0"/>
              </a:rPr>
              <a:t> vært den dominerende søkemotoren.</a:t>
            </a:r>
            <a:endParaRPr lang="nb-NO" sz="3600" dirty="0">
              <a:latin typeface="Calibri" panose="020F0502020204030204" pitchFamily="34" charset="0"/>
              <a:cs typeface="Calibri" panose="020F0502020204030204" pitchFamily="34" charset="0"/>
            </a:endParaRPr>
          </a:p>
        </p:txBody>
      </p:sp>
      <p:sp>
        <p:nvSpPr>
          <p:cNvPr id="2061" name="Text Box 4" descr="Text field "/>
          <p:cNvSpPr txBox="1">
            <a:spLocks noChangeArrowheads="1"/>
          </p:cNvSpPr>
          <p:nvPr/>
        </p:nvSpPr>
        <p:spPr bwMode="auto">
          <a:xfrm>
            <a:off x="10800303" y="5704481"/>
            <a:ext cx="10752867" cy="244348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altLang="nb-NO" sz="40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RESULTATER</a:t>
            </a:r>
            <a:endParaRPr lang="en-US" altLang="nb-NO" sz="4000" b="1" dirty="0">
              <a:solidFill>
                <a:srgbClr val="000000">
                  <a:lumMod val="85000"/>
                  <a:lumOff val="15000"/>
                </a:srgbClr>
              </a:solidFill>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lang="en-US" altLang="nb-NO" sz="1050" b="1" dirty="0">
              <a:solidFill>
                <a:srgbClr val="000000">
                  <a:lumMod val="85000"/>
                  <a:lumOff val="15000"/>
                </a:srgbClr>
              </a:solidFill>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altLang="nb-NO" sz="3600" b="1" dirty="0" err="1">
                <a:solidFill>
                  <a:srgbClr val="000000">
                    <a:lumMod val="85000"/>
                    <a:lumOff val="15000"/>
                  </a:srgbClr>
                </a:solidFill>
                <a:latin typeface="Calibri" panose="020F0502020204030204" pitchFamily="34" charset="0"/>
                <a:cs typeface="Calibri" panose="020F0502020204030204" pitchFamily="34" charset="0"/>
              </a:rPr>
              <a:t>Tilfeldig</a:t>
            </a:r>
            <a:r>
              <a:rPr lang="en-US" altLang="nb-NO" sz="3600" b="1" dirty="0">
                <a:solidFill>
                  <a:srgbClr val="000000">
                    <a:lumMod val="85000"/>
                    <a:lumOff val="15000"/>
                  </a:srgbClr>
                </a:solidFill>
                <a:latin typeface="Calibri" panose="020F0502020204030204" pitchFamily="34" charset="0"/>
                <a:cs typeface="Calibri" panose="020F0502020204030204" pitchFamily="34" charset="0"/>
              </a:rPr>
              <a:t>/</a:t>
            </a:r>
            <a:r>
              <a:rPr lang="en-US" altLang="nb-NO" sz="3600" b="1" dirty="0" err="1">
                <a:solidFill>
                  <a:srgbClr val="000000">
                    <a:lumMod val="85000"/>
                    <a:lumOff val="15000"/>
                  </a:srgbClr>
                </a:solidFill>
                <a:latin typeface="Calibri" panose="020F0502020204030204" pitchFamily="34" charset="0"/>
                <a:cs typeface="Calibri" panose="020F0502020204030204" pitchFamily="34" charset="0"/>
              </a:rPr>
              <a:t>ikke</a:t>
            </a:r>
            <a:r>
              <a:rPr lang="en-US" altLang="nb-NO" sz="3600" b="1" dirty="0">
                <a:solidFill>
                  <a:srgbClr val="000000">
                    <a:lumMod val="85000"/>
                    <a:lumOff val="15000"/>
                  </a:srgbClr>
                </a:solidFill>
                <a:latin typeface="Calibri" panose="020F0502020204030204" pitchFamily="34" charset="0"/>
                <a:cs typeface="Calibri" panose="020F0502020204030204" pitchFamily="34" charset="0"/>
              </a:rPr>
              <a:t> </a:t>
            </a:r>
            <a:r>
              <a:rPr lang="en-US" altLang="nb-NO" sz="3600" b="1" dirty="0" err="1">
                <a:solidFill>
                  <a:srgbClr val="000000">
                    <a:lumMod val="85000"/>
                    <a:lumOff val="15000"/>
                  </a:srgbClr>
                </a:solidFill>
                <a:latin typeface="Calibri" panose="020F0502020204030204" pitchFamily="34" charset="0"/>
                <a:cs typeface="Calibri" panose="020F0502020204030204" pitchFamily="34" charset="0"/>
              </a:rPr>
              <a:t>tilfeldig</a:t>
            </a:r>
            <a:r>
              <a:rPr lang="en-US" altLang="nb-NO" sz="3600" b="1" dirty="0">
                <a:solidFill>
                  <a:srgbClr val="000000">
                    <a:lumMod val="85000"/>
                    <a:lumOff val="15000"/>
                  </a:srgbClr>
                </a:solidFill>
                <a:latin typeface="Calibri" panose="020F0502020204030204" pitchFamily="34" charset="0"/>
                <a:cs typeface="Calibri" panose="020F0502020204030204" pitchFamily="34" charset="0"/>
              </a:rPr>
              <a:t> </a:t>
            </a:r>
            <a:r>
              <a:rPr lang="en-US" altLang="nb-NO" sz="3600" b="1" dirty="0" err="1">
                <a:latin typeface="Calibri" panose="020F0502020204030204" pitchFamily="34" charset="0"/>
                <a:cs typeface="Calibri" panose="020F0502020204030204" pitchFamily="34" charset="0"/>
              </a:rPr>
              <a:t>oppdagede</a:t>
            </a:r>
            <a:r>
              <a:rPr lang="en-US" altLang="nb-NO" sz="3600" b="1" dirty="0">
                <a:latin typeface="Calibri" panose="020F0502020204030204" pitchFamily="34" charset="0"/>
                <a:cs typeface="Calibri" panose="020F0502020204030204" pitchFamily="34" charset="0"/>
              </a:rPr>
              <a:t> UM</a:t>
            </a:r>
            <a:br>
              <a:rPr lang="en-US" altLang="nb-NO" sz="3600" b="1" dirty="0">
                <a:latin typeface="Calibri" panose="020F0502020204030204" pitchFamily="34" charset="0"/>
                <a:cs typeface="Calibri" panose="020F0502020204030204" pitchFamily="34" charset="0"/>
              </a:rPr>
            </a:br>
            <a:r>
              <a:rPr lang="nb-NO" sz="3600" kern="100" dirty="0">
                <a:effectLst/>
                <a:latin typeface="Calibri" panose="020F0502020204030204" pitchFamily="34" charset="0"/>
                <a:ea typeface="Calibri" panose="020F0502020204030204" pitchFamily="34" charset="0"/>
                <a:cs typeface="Times New Roman" panose="02020603050405020304" pitchFamily="18" charset="0"/>
              </a:rPr>
              <a:t>Det er en klar økning i antall tilfeldig oppdagede tilfeller av UM fra 1993 til 2022. I den siste 5-årsperioden har flertallet av melanomene blitt oppdaget tilfeldig ved hjelp av vidvinkel </a:t>
            </a:r>
            <a:r>
              <a:rPr lang="nb-NO" sz="3600" kern="100" dirty="0" err="1">
                <a:effectLst/>
                <a:latin typeface="Calibri" panose="020F0502020204030204" pitchFamily="34" charset="0"/>
                <a:ea typeface="Calibri" panose="020F0502020204030204" pitchFamily="34" charset="0"/>
                <a:cs typeface="Times New Roman" panose="02020603050405020304" pitchFamily="18" charset="0"/>
              </a:rPr>
              <a:t>fundusfotografering</a:t>
            </a:r>
            <a:r>
              <a:rPr lang="nb-NO" sz="3600" kern="100" dirty="0">
                <a:effectLst/>
                <a:latin typeface="Calibri" panose="020F0502020204030204" pitchFamily="34" charset="0"/>
                <a:ea typeface="Calibri" panose="020F0502020204030204" pitchFamily="34" charset="0"/>
                <a:cs typeface="Times New Roman" panose="02020603050405020304" pitchFamily="18" charset="0"/>
              </a:rPr>
              <a:t>. </a:t>
            </a:r>
            <a:br>
              <a:rPr lang="nb-NO" sz="3000" kern="100" dirty="0">
                <a:effectLst/>
                <a:latin typeface="Calibri" panose="020F0502020204030204" pitchFamily="34" charset="0"/>
                <a:ea typeface="Calibri" panose="020F0502020204030204" pitchFamily="34" charset="0"/>
                <a:cs typeface="Times New Roman" panose="02020603050405020304" pitchFamily="18" charset="0"/>
              </a:rPr>
            </a:br>
            <a:endParaRPr lang="nb-NO"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endParaRPr lang="nb-NO" sz="3000" kern="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endParaRPr lang="nb-NO" sz="3000"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tabLst>
                <a:tab pos="914400" algn="l"/>
              </a:tabLst>
            </a:pPr>
            <a:endParaRPr lang="nb-NO"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tabLst>
                <a:tab pos="914400" algn="l"/>
              </a:tabLst>
            </a:pPr>
            <a:endParaRPr lang="nb-NO" sz="3000"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tabLst>
                <a:tab pos="914400" algn="l"/>
              </a:tabLst>
            </a:pPr>
            <a:endParaRPr lang="nb-NO"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tabLst>
                <a:tab pos="914400" algn="l"/>
              </a:tabLst>
            </a:pPr>
            <a:endParaRPr lang="nb-NO" sz="3000" kern="100" dirty="0">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tabLst>
                <a:tab pos="914400" algn="l"/>
              </a:tabLst>
            </a:pPr>
            <a:br>
              <a:rPr lang="nb-NO" sz="3000" kern="100" dirty="0">
                <a:effectLst/>
                <a:latin typeface="Calibri" panose="020F0502020204030204" pitchFamily="34" charset="0"/>
                <a:ea typeface="Calibri" panose="020F0502020204030204" pitchFamily="34" charset="0"/>
                <a:cs typeface="Times New Roman" panose="02020603050405020304" pitchFamily="18" charset="0"/>
              </a:rPr>
            </a:br>
            <a:br>
              <a:rPr lang="nb-NO" sz="3000" kern="100" dirty="0">
                <a:effectLst/>
                <a:latin typeface="Calibri" panose="020F0502020204030204" pitchFamily="34" charset="0"/>
                <a:ea typeface="Calibri" panose="020F0502020204030204" pitchFamily="34" charset="0"/>
                <a:cs typeface="Times New Roman" panose="02020603050405020304" pitchFamily="18" charset="0"/>
              </a:rPr>
            </a:br>
            <a:endParaRPr lang="nb-NO" sz="30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nb-NO" sz="3000" b="1" dirty="0">
                <a:latin typeface="Calibri" panose="020F0502020204030204" pitchFamily="34" charset="0"/>
                <a:cs typeface="Calibri" panose="020F0502020204030204" pitchFamily="34" charset="0"/>
              </a:rPr>
              <a:t>Figur 1a. </a:t>
            </a:r>
            <a:r>
              <a:rPr lang="nb-NO" sz="3000" i="1" dirty="0">
                <a:latin typeface="Calibri" panose="020F0502020204030204" pitchFamily="34" charset="0"/>
                <a:cs typeface="Calibri" panose="020F0502020204030204" pitchFamily="34" charset="0"/>
              </a:rPr>
              <a:t>Antall pasienter med tilfeldig og ikke-tilfeldig</a:t>
            </a:r>
          </a:p>
          <a:p>
            <a:r>
              <a:rPr lang="nb-NO" sz="3000" i="1" dirty="0">
                <a:latin typeface="Calibri" panose="020F0502020204030204" pitchFamily="34" charset="0"/>
                <a:cs typeface="Calibri" panose="020F0502020204030204" pitchFamily="34" charset="0"/>
              </a:rPr>
              <a:t>oppdaget UM</a:t>
            </a:r>
          </a:p>
          <a:p>
            <a:r>
              <a:rPr lang="nb-NO" sz="3000" i="1" dirty="0">
                <a:latin typeface="Calibri" panose="020F0502020204030204" pitchFamily="34" charset="0"/>
                <a:cs typeface="Calibri" panose="020F0502020204030204" pitchFamily="34" charset="0"/>
              </a:rPr>
              <a:t> </a:t>
            </a:r>
            <a:br>
              <a:rPr lang="nb-NO" sz="3000" i="1" dirty="0">
                <a:latin typeface="Calibri" panose="020F0502020204030204" pitchFamily="34" charset="0"/>
                <a:cs typeface="Calibri" panose="020F0502020204030204" pitchFamily="34" charset="0"/>
              </a:rPr>
            </a:br>
            <a:endParaRPr lang="nb-NO" sz="3000" i="1" dirty="0">
              <a:latin typeface="Calibri" panose="020F0502020204030204" pitchFamily="34" charset="0"/>
              <a:cs typeface="Calibri" panose="020F0502020204030204" pitchFamily="34" charset="0"/>
            </a:endParaRPr>
          </a:p>
          <a:p>
            <a:endParaRPr lang="nb-NO" sz="3000" i="1" dirty="0">
              <a:latin typeface="Calibri" panose="020F0502020204030204" pitchFamily="34" charset="0"/>
              <a:cs typeface="Calibri" panose="020F0502020204030204" pitchFamily="34" charset="0"/>
            </a:endParaRPr>
          </a:p>
          <a:p>
            <a:endParaRPr kumimoji="0" lang="en-US" altLang="nb-NO" sz="30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endParaRPr kumimoji="0" lang="en-US" altLang="nb-NO" sz="30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endParaRPr lang="en-US" altLang="nb-NO" sz="3000" b="1" dirty="0">
              <a:solidFill>
                <a:srgbClr val="000000">
                  <a:lumMod val="85000"/>
                  <a:lumOff val="15000"/>
                </a:srgbClr>
              </a:solidFill>
              <a:latin typeface="Calibri" panose="020F0502020204030204" pitchFamily="34" charset="0"/>
              <a:cs typeface="Calibri" panose="020F0502020204030204" pitchFamily="34" charset="0"/>
            </a:endParaRPr>
          </a:p>
          <a:p>
            <a:endParaRPr kumimoji="0" lang="en-US" altLang="nb-NO" sz="30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endParaRPr lang="en-US" altLang="nb-NO" sz="3000" b="1" dirty="0">
              <a:solidFill>
                <a:srgbClr val="000000">
                  <a:lumMod val="85000"/>
                  <a:lumOff val="15000"/>
                </a:srgbClr>
              </a:solidFill>
              <a:latin typeface="Calibri" panose="020F0502020204030204" pitchFamily="34" charset="0"/>
              <a:cs typeface="Calibri" panose="020F0502020204030204" pitchFamily="34" charset="0"/>
            </a:endParaRPr>
          </a:p>
          <a:p>
            <a:endParaRPr lang="en-US" altLang="nb-NO" sz="3000" b="1" noProof="0" dirty="0">
              <a:solidFill>
                <a:srgbClr val="000000">
                  <a:lumMod val="85000"/>
                  <a:lumOff val="15000"/>
                </a:srgbClr>
              </a:solidFill>
              <a:latin typeface="Calibri" panose="020F0502020204030204" pitchFamily="34" charset="0"/>
              <a:cs typeface="Calibri" panose="020F0502020204030204" pitchFamily="34" charset="0"/>
            </a:endParaRPr>
          </a:p>
          <a:p>
            <a:endParaRPr kumimoji="0" lang="en-US" altLang="nb-NO" sz="3000"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endParaRPr lang="en-US" altLang="nb-NO" sz="3000" b="1" dirty="0">
              <a:solidFill>
                <a:srgbClr val="000000">
                  <a:lumMod val="85000"/>
                  <a:lumOff val="15000"/>
                </a:srgbClr>
              </a:solidFill>
              <a:latin typeface="Calibri" panose="020F0502020204030204" pitchFamily="34" charset="0"/>
              <a:cs typeface="Calibri" panose="020F0502020204030204" pitchFamily="34" charset="0"/>
            </a:endParaRPr>
          </a:p>
          <a:p>
            <a:endParaRPr lang="en-US" altLang="nb-NO" sz="3000" b="1" dirty="0">
              <a:solidFill>
                <a:srgbClr val="000000">
                  <a:lumMod val="85000"/>
                  <a:lumOff val="15000"/>
                </a:srgbClr>
              </a:solidFill>
              <a:latin typeface="Calibri" panose="020F0502020204030204" pitchFamily="34" charset="0"/>
              <a:cs typeface="Calibri" panose="020F0502020204030204" pitchFamily="34" charset="0"/>
            </a:endParaRPr>
          </a:p>
          <a:p>
            <a:r>
              <a:rPr lang="en-US" altLang="nb-NO" sz="3000" b="1" dirty="0" err="1">
                <a:latin typeface="Calibri" panose="020F0502020204030204" pitchFamily="34" charset="0"/>
                <a:cs typeface="Calibri" panose="020F0502020204030204" pitchFamily="34" charset="0"/>
              </a:rPr>
              <a:t>Figur</a:t>
            </a:r>
            <a:r>
              <a:rPr lang="en-US" altLang="nb-NO" sz="3000" b="1" dirty="0">
                <a:latin typeface="Calibri" panose="020F0502020204030204" pitchFamily="34" charset="0"/>
                <a:cs typeface="Calibri" panose="020F0502020204030204" pitchFamily="34" charset="0"/>
              </a:rPr>
              <a:t> 1b. </a:t>
            </a:r>
            <a:r>
              <a:rPr lang="en-US" altLang="nb-NO" sz="3000" i="1" dirty="0" err="1">
                <a:latin typeface="Calibri" panose="020F0502020204030204" pitchFamily="34" charset="0"/>
                <a:cs typeface="Calibri" panose="020F0502020204030204" pitchFamily="34" charset="0"/>
              </a:rPr>
              <a:t>Antallet</a:t>
            </a:r>
            <a:r>
              <a:rPr lang="en-US" altLang="nb-NO" sz="3000" i="1" dirty="0">
                <a:latin typeface="Calibri" panose="020F0502020204030204" pitchFamily="34" charset="0"/>
                <a:cs typeface="Calibri" panose="020F0502020204030204" pitchFamily="34" charset="0"/>
              </a:rPr>
              <a:t> </a:t>
            </a:r>
            <a:r>
              <a:rPr lang="en-US" altLang="nb-NO" sz="3000" i="1" dirty="0" err="1">
                <a:latin typeface="Calibri" panose="020F0502020204030204" pitchFamily="34" charset="0"/>
                <a:cs typeface="Calibri" panose="020F0502020204030204" pitchFamily="34" charset="0"/>
              </a:rPr>
              <a:t>pasienter</a:t>
            </a:r>
            <a:r>
              <a:rPr lang="en-US" altLang="nb-NO" sz="3000" i="1" dirty="0">
                <a:latin typeface="Calibri" panose="020F0502020204030204" pitchFamily="34" charset="0"/>
                <a:cs typeface="Calibri" panose="020F0502020204030204" pitchFamily="34" charset="0"/>
              </a:rPr>
              <a:t> med UM </a:t>
            </a:r>
            <a:r>
              <a:rPr lang="en-US" altLang="nb-NO" sz="3000" i="1" dirty="0" err="1">
                <a:latin typeface="Calibri" panose="020F0502020204030204" pitchFamily="34" charset="0"/>
                <a:cs typeface="Calibri" panose="020F0502020204030204" pitchFamily="34" charset="0"/>
              </a:rPr>
              <a:t>som</a:t>
            </a:r>
            <a:r>
              <a:rPr lang="en-US" altLang="nb-NO" sz="3000" i="1" dirty="0">
                <a:latin typeface="Calibri" panose="020F0502020204030204" pitchFamily="34" charset="0"/>
                <a:cs typeface="Calibri" panose="020F0502020204030204" pitchFamily="34" charset="0"/>
              </a:rPr>
              <a:t> </a:t>
            </a:r>
            <a:r>
              <a:rPr lang="en-US" altLang="nb-NO" sz="3000" i="1" dirty="0" err="1">
                <a:latin typeface="Calibri" panose="020F0502020204030204" pitchFamily="34" charset="0"/>
                <a:cs typeface="Calibri" panose="020F0502020204030204" pitchFamily="34" charset="0"/>
              </a:rPr>
              <a:t>ble</a:t>
            </a:r>
            <a:r>
              <a:rPr lang="en-US" altLang="nb-NO" sz="3000" i="1" dirty="0">
                <a:latin typeface="Calibri" panose="020F0502020204030204" pitchFamily="34" charset="0"/>
                <a:cs typeface="Calibri" panose="020F0502020204030204" pitchFamily="34" charset="0"/>
              </a:rPr>
              <a:t> </a:t>
            </a:r>
            <a:r>
              <a:rPr lang="en-US" altLang="nb-NO" sz="3000" i="1" dirty="0" err="1">
                <a:latin typeface="Calibri" panose="020F0502020204030204" pitchFamily="34" charset="0"/>
                <a:cs typeface="Calibri" panose="020F0502020204030204" pitchFamily="34" charset="0"/>
              </a:rPr>
              <a:t>tilfeldig</a:t>
            </a:r>
            <a:r>
              <a:rPr lang="en-US" altLang="nb-NO" sz="3000" i="1" dirty="0">
                <a:latin typeface="Calibri" panose="020F0502020204030204" pitchFamily="34" charset="0"/>
                <a:cs typeface="Calibri" panose="020F0502020204030204" pitchFamily="34" charset="0"/>
              </a:rPr>
              <a:t> </a:t>
            </a:r>
            <a:r>
              <a:rPr lang="en-US" altLang="nb-NO" sz="3000" i="1" dirty="0" err="1">
                <a:latin typeface="Calibri" panose="020F0502020204030204" pitchFamily="34" charset="0"/>
                <a:cs typeface="Calibri" panose="020F0502020204030204" pitchFamily="34" charset="0"/>
              </a:rPr>
              <a:t>oppdaget</a:t>
            </a:r>
            <a:r>
              <a:rPr lang="en-US" altLang="nb-NO" sz="3000" i="1" dirty="0">
                <a:latin typeface="Calibri" panose="020F0502020204030204" pitchFamily="34" charset="0"/>
                <a:cs typeface="Calibri" panose="020F0502020204030204" pitchFamily="34" charset="0"/>
              </a:rPr>
              <a:t> hos </a:t>
            </a:r>
            <a:r>
              <a:rPr lang="en-US" altLang="nb-NO" sz="3000" i="1" dirty="0" err="1">
                <a:latin typeface="Calibri" panose="020F0502020204030204" pitchFamily="34" charset="0"/>
                <a:cs typeface="Calibri" panose="020F0502020204030204" pitchFamily="34" charset="0"/>
              </a:rPr>
              <a:t>øyelege</a:t>
            </a:r>
            <a:r>
              <a:rPr lang="en-US" altLang="nb-NO" sz="3000" i="1" dirty="0">
                <a:latin typeface="Calibri" panose="020F0502020204030204" pitchFamily="34" charset="0"/>
                <a:cs typeface="Calibri" panose="020F0502020204030204" pitchFamily="34" charset="0"/>
              </a:rPr>
              <a:t>/</a:t>
            </a:r>
            <a:r>
              <a:rPr lang="en-US" altLang="nb-NO" sz="3000" i="1" dirty="0" err="1">
                <a:latin typeface="Calibri" panose="020F0502020204030204" pitchFamily="34" charset="0"/>
                <a:cs typeface="Calibri" panose="020F0502020204030204" pitchFamily="34" charset="0"/>
              </a:rPr>
              <a:t>optiker</a:t>
            </a:r>
            <a:r>
              <a:rPr lang="en-US" altLang="nb-NO" sz="3000" i="1" dirty="0">
                <a:latin typeface="Calibri" panose="020F0502020204030204" pitchFamily="34" charset="0"/>
                <a:cs typeface="Calibri" panose="020F0502020204030204" pitchFamily="34" charset="0"/>
              </a:rPr>
              <a:t>.</a:t>
            </a:r>
          </a:p>
          <a:p>
            <a:endParaRPr lang="en-US" altLang="nb-NO" sz="3000" b="1" dirty="0">
              <a:solidFill>
                <a:srgbClr val="000000">
                  <a:lumMod val="85000"/>
                  <a:lumOff val="15000"/>
                </a:srgbClr>
              </a:solidFill>
              <a:latin typeface="Calibri" panose="020F0502020204030204" pitchFamily="34" charset="0"/>
              <a:cs typeface="Calibri" panose="020F0502020204030204" pitchFamily="34" charset="0"/>
            </a:endParaRPr>
          </a:p>
          <a:p>
            <a:r>
              <a:rPr lang="en-US" altLang="nb-NO" sz="3600" b="1" kern="100" dirty="0" err="1">
                <a:latin typeface="Calibri" panose="020F0502020204030204" pitchFamily="34" charset="0"/>
                <a:cs typeface="Calibri" panose="020F0502020204030204" pitchFamily="34" charset="0"/>
              </a:rPr>
              <a:t>Pasienter</a:t>
            </a:r>
            <a:endParaRPr lang="en-US" altLang="nb-NO" sz="3600" b="1" kern="100" dirty="0">
              <a:latin typeface="Calibri" panose="020F0502020204030204" pitchFamily="34" charset="0"/>
              <a:cs typeface="Calibri" panose="020F0502020204030204" pitchFamily="34" charset="0"/>
            </a:endParaRPr>
          </a:p>
          <a:p>
            <a:r>
              <a:rPr lang="en-US" altLang="nb-NO" sz="3600" kern="100" dirty="0" err="1">
                <a:latin typeface="Calibri" panose="020F0502020204030204" pitchFamily="34" charset="0"/>
                <a:cs typeface="Calibri" panose="020F0502020204030204" pitchFamily="34" charset="0"/>
              </a:rPr>
              <a:t>Pasientalderen</a:t>
            </a:r>
            <a:r>
              <a:rPr lang="en-US" altLang="nb-NO" sz="3600" kern="100" dirty="0">
                <a:latin typeface="Calibri" panose="020F0502020204030204" pitchFamily="34" charset="0"/>
                <a:cs typeface="Calibri" panose="020F0502020204030204" pitchFamily="34" charset="0"/>
              </a:rPr>
              <a:t> </a:t>
            </a:r>
            <a:r>
              <a:rPr lang="en-US" altLang="nb-NO" sz="3600" kern="100" dirty="0" err="1">
                <a:latin typeface="Calibri" panose="020F0502020204030204" pitchFamily="34" charset="0"/>
                <a:cs typeface="Calibri" panose="020F0502020204030204" pitchFamily="34" charset="0"/>
              </a:rPr>
              <a:t>ved</a:t>
            </a:r>
            <a:r>
              <a:rPr lang="en-US" altLang="nb-NO" sz="3600" kern="100" dirty="0">
                <a:latin typeface="Calibri" panose="020F0502020204030204" pitchFamily="34" charset="0"/>
                <a:cs typeface="Calibri" panose="020F0502020204030204" pitchFamily="34" charset="0"/>
              </a:rPr>
              <a:t> </a:t>
            </a:r>
            <a:r>
              <a:rPr lang="en-US" altLang="nb-NO" sz="3600" kern="100" dirty="0" err="1">
                <a:latin typeface="Calibri" panose="020F0502020204030204" pitchFamily="34" charset="0"/>
                <a:cs typeface="Calibri" panose="020F0502020204030204" pitchFamily="34" charset="0"/>
              </a:rPr>
              <a:t>diagnosetidspunkt</a:t>
            </a:r>
            <a:r>
              <a:rPr lang="en-US" altLang="nb-NO" sz="3600" kern="100" dirty="0">
                <a:latin typeface="Calibri" panose="020F0502020204030204" pitchFamily="34" charset="0"/>
                <a:cs typeface="Calibri" panose="020F0502020204030204" pitchFamily="34" charset="0"/>
              </a:rPr>
              <a:t> </a:t>
            </a:r>
            <a:r>
              <a:rPr lang="en-US" altLang="nb-NO" sz="3600" kern="100" dirty="0" err="1">
                <a:latin typeface="Calibri" panose="020F0502020204030204" pitchFamily="34" charset="0"/>
                <a:cs typeface="Calibri" panose="020F0502020204030204" pitchFamily="34" charset="0"/>
              </a:rPr>
              <a:t>synker</a:t>
            </a:r>
            <a:r>
              <a:rPr lang="en-US" altLang="nb-NO" sz="3600" kern="100" dirty="0">
                <a:latin typeface="Calibri" panose="020F0502020204030204" pitchFamily="34" charset="0"/>
                <a:cs typeface="Calibri" panose="020F0502020204030204" pitchFamily="34" charset="0"/>
              </a:rPr>
              <a:t>, </a:t>
            </a:r>
            <a:r>
              <a:rPr lang="en-US" altLang="nb-NO" sz="3600" kern="100" dirty="0" err="1">
                <a:latin typeface="Calibri" panose="020F0502020204030204" pitchFamily="34" charset="0"/>
                <a:cs typeface="Calibri" panose="020F0502020204030204" pitchFamily="34" charset="0"/>
              </a:rPr>
              <a:t>samtidig</a:t>
            </a:r>
            <a:r>
              <a:rPr lang="en-US" altLang="nb-NO" sz="3600" kern="100" dirty="0">
                <a:latin typeface="Calibri" panose="020F0502020204030204" pitchFamily="34" charset="0"/>
                <a:cs typeface="Calibri" panose="020F0502020204030204" pitchFamily="34" charset="0"/>
              </a:rPr>
              <a:t> </a:t>
            </a:r>
            <a:r>
              <a:rPr lang="en-US" altLang="nb-NO" sz="3600" kern="100" dirty="0" err="1">
                <a:latin typeface="Calibri" panose="020F0502020204030204" pitchFamily="34" charset="0"/>
                <a:cs typeface="Calibri" panose="020F0502020204030204" pitchFamily="34" charset="0"/>
              </a:rPr>
              <a:t>som</a:t>
            </a:r>
            <a:r>
              <a:rPr lang="en-US" altLang="nb-NO" sz="3600" kern="100" dirty="0">
                <a:latin typeface="Calibri" panose="020F0502020204030204" pitchFamily="34" charset="0"/>
                <a:cs typeface="Calibri" panose="020F0502020204030204" pitchFamily="34" charset="0"/>
              </a:rPr>
              <a:t> </a:t>
            </a:r>
            <a:r>
              <a:rPr lang="en-US" altLang="nb-NO" sz="3600" kern="100" dirty="0" err="1">
                <a:latin typeface="Calibri" panose="020F0502020204030204" pitchFamily="34" charset="0"/>
                <a:cs typeface="Calibri" panose="020F0502020204030204" pitchFamily="34" charset="0"/>
              </a:rPr>
              <a:t>gjennomsnittsalderen</a:t>
            </a:r>
            <a:r>
              <a:rPr lang="en-US" altLang="nb-NO" sz="3600" kern="100" dirty="0">
                <a:latin typeface="Calibri" panose="020F0502020204030204" pitchFamily="34" charset="0"/>
                <a:cs typeface="Calibri" panose="020F0502020204030204" pitchFamily="34" charset="0"/>
              </a:rPr>
              <a:t> </a:t>
            </a:r>
            <a:r>
              <a:rPr lang="en-US" altLang="nb-NO" sz="3600" kern="100" dirty="0" err="1">
                <a:latin typeface="Calibri" panose="020F0502020204030204" pitchFamily="34" charset="0"/>
                <a:cs typeface="Calibri" panose="020F0502020204030204" pitchFamily="34" charset="0"/>
              </a:rPr>
              <a:t>i</a:t>
            </a:r>
            <a:r>
              <a:rPr lang="en-US" altLang="nb-NO" sz="3600" kern="100" dirty="0">
                <a:latin typeface="Calibri" panose="020F0502020204030204" pitchFamily="34" charset="0"/>
                <a:cs typeface="Calibri" panose="020F0502020204030204" pitchFamily="34" charset="0"/>
              </a:rPr>
              <a:t> </a:t>
            </a:r>
            <a:r>
              <a:rPr lang="en-US" altLang="nb-NO" sz="3600" kern="100" dirty="0" err="1">
                <a:latin typeface="Calibri" panose="020F0502020204030204" pitchFamily="34" charset="0"/>
                <a:cs typeface="Calibri" panose="020F0502020204030204" pitchFamily="34" charset="0"/>
              </a:rPr>
              <a:t>befolkningen</a:t>
            </a:r>
            <a:r>
              <a:rPr lang="en-US" altLang="nb-NO" sz="3600" kern="100" dirty="0">
                <a:latin typeface="Calibri" panose="020F0502020204030204" pitchFamily="34" charset="0"/>
                <a:cs typeface="Calibri" panose="020F0502020204030204" pitchFamily="34" charset="0"/>
              </a:rPr>
              <a:t> </a:t>
            </a:r>
            <a:r>
              <a:rPr lang="en-US" altLang="nb-NO" sz="3600" kern="100" dirty="0" err="1">
                <a:latin typeface="Calibri" panose="020F0502020204030204" pitchFamily="34" charset="0"/>
                <a:cs typeface="Calibri" panose="020F0502020204030204" pitchFamily="34" charset="0"/>
              </a:rPr>
              <a:t>øker</a:t>
            </a:r>
            <a:r>
              <a:rPr lang="en-US" altLang="nb-NO" sz="3600" kern="100" dirty="0">
                <a:latin typeface="Calibri" panose="020F0502020204030204" pitchFamily="34" charset="0"/>
                <a:cs typeface="Calibri" panose="020F0502020204030204" pitchFamily="34" charset="0"/>
              </a:rPr>
              <a:t>. </a:t>
            </a:r>
          </a:p>
          <a:p>
            <a:endParaRPr lang="en-US" altLang="nb-NO" sz="3000" b="1" dirty="0">
              <a:solidFill>
                <a:srgbClr val="000000">
                  <a:lumMod val="85000"/>
                  <a:lumOff val="15000"/>
                </a:srgbClr>
              </a:solidFill>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endParaRPr lang="en-US" altLang="nb-NO" sz="3000" b="1" dirty="0">
              <a:solidFill>
                <a:srgbClr val="000000">
                  <a:lumMod val="85000"/>
                  <a:lumOff val="15000"/>
                </a:srgbClr>
              </a:solidFill>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endParaRPr lang="en-US" altLang="nb-NO" sz="3000" b="1" dirty="0">
              <a:solidFill>
                <a:srgbClr val="000000">
                  <a:lumMod val="85000"/>
                  <a:lumOff val="15000"/>
                </a:srgbClr>
              </a:solidFill>
              <a:latin typeface="Calibri" panose="020F0502020204030204" pitchFamily="34" charset="0"/>
              <a:cs typeface="Calibri" panose="020F0502020204030204" pitchFamily="34"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br>
              <a:rPr lang="en-US" altLang="nb-NO" sz="3000" b="1" dirty="0">
                <a:solidFill>
                  <a:srgbClr val="000000">
                    <a:lumMod val="85000"/>
                    <a:lumOff val="15000"/>
                  </a:srgbClr>
                </a:solidFill>
                <a:latin typeface="Calibri" panose="020F0502020204030204" pitchFamily="34" charset="0"/>
                <a:cs typeface="Calibri" panose="020F0502020204030204" pitchFamily="34" charset="0"/>
              </a:rPr>
            </a:br>
            <a:endParaRPr lang="en-US" altLang="nb-NO" sz="3000" b="1" dirty="0">
              <a:solidFill>
                <a:srgbClr val="000000">
                  <a:lumMod val="85000"/>
                  <a:lumOff val="15000"/>
                </a:srgbClr>
              </a:solidFill>
              <a:latin typeface="Calibri" panose="020F0502020204030204" pitchFamily="34" charset="0"/>
              <a:cs typeface="Calibri" panose="020F0502020204030204" pitchFamily="34" charset="0"/>
            </a:endParaRPr>
          </a:p>
          <a:p>
            <a:pPr defTabSz="914400" eaLnBrk="1" hangingPunct="1">
              <a:spcBef>
                <a:spcPts val="0"/>
              </a:spcBef>
              <a:spcAft>
                <a:spcPts val="1000"/>
              </a:spcAft>
              <a:defRPr/>
            </a:pPr>
            <a:br>
              <a:rPr lang="en-US" altLang="nb-NO" sz="3000" b="1" dirty="0">
                <a:solidFill>
                  <a:srgbClr val="000000">
                    <a:lumMod val="85000"/>
                    <a:lumOff val="15000"/>
                  </a:srgbClr>
                </a:solidFill>
                <a:latin typeface="Calibri" panose="020F0502020204030204" pitchFamily="34" charset="0"/>
                <a:cs typeface="Calibri" panose="020F0502020204030204" pitchFamily="34" charset="0"/>
              </a:rPr>
            </a:br>
            <a:endParaRPr lang="en-US" altLang="nb-NO" sz="3000" b="1" dirty="0">
              <a:solidFill>
                <a:srgbClr val="000000">
                  <a:lumMod val="85000"/>
                  <a:lumOff val="15000"/>
                </a:srgbClr>
              </a:solidFill>
              <a:latin typeface="Calibri" panose="020F0502020204030204" pitchFamily="34" charset="0"/>
              <a:cs typeface="Calibri" panose="020F0502020204030204" pitchFamily="34" charset="0"/>
            </a:endParaRPr>
          </a:p>
          <a:p>
            <a:pPr defTabSz="914400" eaLnBrk="1" hangingPunct="1">
              <a:spcBef>
                <a:spcPts val="0"/>
              </a:spcBef>
              <a:spcAft>
                <a:spcPts val="0"/>
              </a:spcAft>
              <a:defRPr/>
            </a:pPr>
            <a:br>
              <a:rPr lang="en-US" altLang="nb-NO" sz="3000" b="1" dirty="0">
                <a:solidFill>
                  <a:srgbClr val="000000">
                    <a:lumMod val="85000"/>
                    <a:lumOff val="15000"/>
                  </a:srgbClr>
                </a:solidFill>
                <a:latin typeface="Calibri" panose="020F0502020204030204" pitchFamily="34" charset="0"/>
                <a:cs typeface="Calibri" panose="020F0502020204030204" pitchFamily="34" charset="0"/>
              </a:rPr>
            </a:br>
            <a:r>
              <a:rPr lang="en-US" altLang="nb-NO" sz="3000" b="1" i="1" dirty="0">
                <a:solidFill>
                  <a:srgbClr val="000000">
                    <a:lumMod val="85000"/>
                    <a:lumOff val="15000"/>
                  </a:srgbClr>
                </a:solidFill>
                <a:latin typeface="Calibri" panose="020F0502020204030204" pitchFamily="34" charset="0"/>
                <a:cs typeface="Calibri" panose="020F0502020204030204" pitchFamily="34" charset="0"/>
              </a:rPr>
              <a:t>    </a:t>
            </a:r>
            <a:r>
              <a:rPr lang="en-US" altLang="nb-NO" sz="3000" b="1" i="1" dirty="0" err="1">
                <a:latin typeface="Calibri" panose="020F0502020204030204" pitchFamily="34" charset="0"/>
                <a:cs typeface="Calibri" panose="020F0502020204030204" pitchFamily="34" charset="0"/>
              </a:rPr>
              <a:t>Figur</a:t>
            </a:r>
            <a:r>
              <a:rPr lang="en-US" altLang="nb-NO" sz="3000" b="1" i="1" dirty="0">
                <a:latin typeface="Calibri" panose="020F0502020204030204" pitchFamily="34" charset="0"/>
                <a:cs typeface="Calibri" panose="020F0502020204030204" pitchFamily="34" charset="0"/>
              </a:rPr>
              <a:t> 2. </a:t>
            </a:r>
            <a:r>
              <a:rPr lang="nb-NO" sz="3000" i="1" dirty="0">
                <a:latin typeface="Calibri" panose="020F0502020204030204" pitchFamily="34" charset="0"/>
                <a:cs typeface="Calibri" panose="020F0502020204030204" pitchFamily="34" charset="0"/>
              </a:rPr>
              <a:t>Gjennomsnittsalder ved diagnosetidspunkt og</a:t>
            </a:r>
          </a:p>
          <a:p>
            <a:pPr defTabSz="914400" eaLnBrk="1" hangingPunct="1">
              <a:spcBef>
                <a:spcPts val="0"/>
              </a:spcBef>
              <a:spcAft>
                <a:spcPts val="0"/>
              </a:spcAft>
              <a:defRPr/>
            </a:pPr>
            <a:r>
              <a:rPr lang="nb-NO" sz="3000" i="1" dirty="0">
                <a:latin typeface="Calibri" panose="020F0502020204030204" pitchFamily="34" charset="0"/>
                <a:cs typeface="Calibri" panose="020F0502020204030204" pitchFamily="34" charset="0"/>
              </a:rPr>
              <a:t>    årlig gjennomsnittsalder for den generelle befolkningen. </a:t>
            </a:r>
            <a:endParaRPr lang="en-US" altLang="nb-NO" sz="3000" i="1" dirty="0">
              <a:latin typeface="Calibri" panose="020F0502020204030204" pitchFamily="34" charset="0"/>
              <a:cs typeface="Calibri" panose="020F0502020204030204" pitchFamily="34" charset="0"/>
            </a:endParaRPr>
          </a:p>
        </p:txBody>
      </p:sp>
      <p:sp>
        <p:nvSpPr>
          <p:cNvPr id="2064" name="Text Box 6" descr="Text field "/>
          <p:cNvSpPr txBox="1">
            <a:spLocks noChangeArrowheads="1"/>
          </p:cNvSpPr>
          <p:nvPr/>
        </p:nvSpPr>
        <p:spPr bwMode="auto">
          <a:xfrm>
            <a:off x="32222871" y="23167061"/>
            <a:ext cx="10098463" cy="616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rgbClr val="005473"/>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6800" rIns="360000">
            <a:spAutoFit/>
          </a:bodyPr>
          <a:lstStyle>
            <a:lvl1pPr defTabSz="8361363" eaLnBrk="0" hangingPunct="0">
              <a:defRPr sz="3200">
                <a:solidFill>
                  <a:schemeClr val="tx1"/>
                </a:solidFill>
                <a:latin typeface="Arial" charset="0"/>
              </a:defRPr>
            </a:lvl1pPr>
            <a:lvl2pPr marL="742950" indent="-285750" defTabSz="8361363" eaLnBrk="0" hangingPunct="0">
              <a:defRPr sz="3200">
                <a:solidFill>
                  <a:schemeClr val="tx1"/>
                </a:solidFill>
                <a:latin typeface="Arial" charset="0"/>
              </a:defRPr>
            </a:lvl2pPr>
            <a:lvl3pPr marL="1143000" indent="-228600" defTabSz="8361363" eaLnBrk="0" hangingPunct="0">
              <a:defRPr sz="3200">
                <a:solidFill>
                  <a:schemeClr val="tx1"/>
                </a:solidFill>
                <a:latin typeface="Arial" charset="0"/>
              </a:defRPr>
            </a:lvl3pPr>
            <a:lvl4pPr marL="1600200" indent="-228600" defTabSz="8361363" eaLnBrk="0" hangingPunct="0">
              <a:defRPr sz="3200">
                <a:solidFill>
                  <a:schemeClr val="tx1"/>
                </a:solidFill>
                <a:latin typeface="Arial" charset="0"/>
              </a:defRPr>
            </a:lvl4pPr>
            <a:lvl5pPr marL="2057400" indent="-228600" defTabSz="8361363" eaLnBrk="0" hangingPunct="0">
              <a:defRPr sz="3200">
                <a:solidFill>
                  <a:schemeClr val="tx1"/>
                </a:solidFill>
                <a:latin typeface="Arial" charset="0"/>
              </a:defRPr>
            </a:lvl5pPr>
            <a:lvl6pPr marL="2514600" indent="-228600" defTabSz="8361363" eaLnBrk="0" fontAlgn="base" hangingPunct="0">
              <a:spcBef>
                <a:spcPct val="0"/>
              </a:spcBef>
              <a:spcAft>
                <a:spcPct val="0"/>
              </a:spcAft>
              <a:defRPr sz="3200">
                <a:solidFill>
                  <a:schemeClr val="tx1"/>
                </a:solidFill>
                <a:latin typeface="Arial" charset="0"/>
              </a:defRPr>
            </a:lvl6pPr>
            <a:lvl7pPr marL="2971800" indent="-228600" defTabSz="8361363" eaLnBrk="0" fontAlgn="base" hangingPunct="0">
              <a:spcBef>
                <a:spcPct val="0"/>
              </a:spcBef>
              <a:spcAft>
                <a:spcPct val="0"/>
              </a:spcAft>
              <a:defRPr sz="3200">
                <a:solidFill>
                  <a:schemeClr val="tx1"/>
                </a:solidFill>
                <a:latin typeface="Arial" charset="0"/>
              </a:defRPr>
            </a:lvl7pPr>
            <a:lvl8pPr marL="3429000" indent="-228600" defTabSz="8361363" eaLnBrk="0" fontAlgn="base" hangingPunct="0">
              <a:spcBef>
                <a:spcPct val="0"/>
              </a:spcBef>
              <a:spcAft>
                <a:spcPct val="0"/>
              </a:spcAft>
              <a:defRPr sz="3200">
                <a:solidFill>
                  <a:schemeClr val="tx1"/>
                </a:solidFill>
                <a:latin typeface="Arial" charset="0"/>
              </a:defRPr>
            </a:lvl8pPr>
            <a:lvl9pPr marL="3886200" indent="-228600" defTabSz="8361363" eaLnBrk="0" fontAlgn="base" hangingPunct="0">
              <a:spcBef>
                <a:spcPct val="0"/>
              </a:spcBef>
              <a:spcAft>
                <a:spcPct val="0"/>
              </a:spcAft>
              <a:defRPr sz="3200">
                <a:solidFill>
                  <a:schemeClr val="tx1"/>
                </a:solidFill>
                <a:latin typeface="Arial" charset="0"/>
              </a:defRPr>
            </a:lvl9pPr>
          </a:lstStyle>
          <a:p>
            <a:pPr marL="0" marR="0" lvl="0" indent="0" algn="l" defTabSz="914400" rtl="0" eaLnBrk="1" fontAlgn="base" latinLnBrk="0" hangingPunct="1">
              <a:lnSpc>
                <a:spcPct val="100000"/>
              </a:lnSpc>
              <a:spcBef>
                <a:spcPts val="0"/>
              </a:spcBef>
              <a:spcAft>
                <a:spcPts val="1000"/>
              </a:spcAft>
              <a:buClrTx/>
              <a:buSzTx/>
              <a:buFontTx/>
              <a:buNone/>
              <a:tabLst/>
              <a:defRPr/>
            </a:pPr>
            <a:endParaRPr lang="nb-NO" sz="3400" dirty="0">
              <a:latin typeface="Calibri" panose="020F0502020204030204" pitchFamily="34" charset="0"/>
              <a:cs typeface="Calibri" panose="020F0502020204030204" pitchFamily="34" charset="0"/>
            </a:endParaRPr>
          </a:p>
        </p:txBody>
      </p:sp>
      <p:pic>
        <p:nvPicPr>
          <p:cNvPr id="23" name="Picture 1" descr="page22image42753136">
            <a:extLst>
              <a:ext uri="{FF2B5EF4-FFF2-40B4-BE49-F238E27FC236}">
                <a16:creationId xmlns:a16="http://schemas.microsoft.com/office/drawing/2014/main" id="{7DA48A85-D519-5A3E-DF51-EAAF1A90C837}"/>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0691522" y="9490023"/>
            <a:ext cx="9314190" cy="4984886"/>
          </a:xfrm>
          <a:prstGeom prst="rect">
            <a:avLst/>
          </a:prstGeom>
          <a:noFill/>
          <a:extLst>
            <a:ext uri="{909E8E84-426E-40DD-AFC4-6F175D3DCCD1}">
              <a14:hiddenFill xmlns:a14="http://schemas.microsoft.com/office/drawing/2010/main">
                <a:solidFill>
                  <a:srgbClr val="FFFFFF"/>
                </a:solidFill>
              </a14:hiddenFill>
            </a:ext>
          </a:extLst>
        </p:spPr>
      </p:pic>
      <p:sp>
        <p:nvSpPr>
          <p:cNvPr id="25" name="TekstSylinder 24">
            <a:extLst>
              <a:ext uri="{FF2B5EF4-FFF2-40B4-BE49-F238E27FC236}">
                <a16:creationId xmlns:a16="http://schemas.microsoft.com/office/drawing/2014/main" id="{CF2F8811-66B1-2E05-0AAC-5E1A368F5D33}"/>
              </a:ext>
            </a:extLst>
          </p:cNvPr>
          <p:cNvSpPr txBox="1"/>
          <p:nvPr/>
        </p:nvSpPr>
        <p:spPr>
          <a:xfrm>
            <a:off x="21577936" y="5688386"/>
            <a:ext cx="11342064" cy="24524662"/>
          </a:xfrm>
          <a:prstGeom prst="rect">
            <a:avLst/>
          </a:prstGeom>
          <a:noFill/>
        </p:spPr>
        <p:txBody>
          <a:bodyPr wrap="square"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altLang="nb-NO" sz="3600" b="1" i="0" u="none" strike="noStrike" kern="1200" cap="none" spc="0" normalizeH="0" baseline="0" noProof="0" dirty="0" err="1">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rPr>
              <a:t>Tumordata</a:t>
            </a:r>
            <a:br>
              <a:rPr lang="en-US" altLang="nb-NO" sz="3600" b="1" dirty="0">
                <a:solidFill>
                  <a:srgbClr val="000000">
                    <a:lumMod val="85000"/>
                    <a:lumOff val="15000"/>
                  </a:srgbClr>
                </a:solidFill>
                <a:latin typeface="Calibri" panose="020F0502020204030204" pitchFamily="34" charset="0"/>
                <a:cs typeface="Calibri" panose="020F0502020204030204" pitchFamily="34" charset="0"/>
              </a:rPr>
            </a:br>
            <a:r>
              <a:rPr lang="nb-NO" sz="3600" kern="100" dirty="0">
                <a:effectLst/>
                <a:latin typeface="Calibri" panose="020F0502020204030204" pitchFamily="34" charset="0"/>
                <a:ea typeface="Calibri" panose="020F0502020204030204" pitchFamily="34" charset="0"/>
                <a:cs typeface="Times New Roman" panose="02020603050405020304" pitchFamily="18" charset="0"/>
              </a:rPr>
              <a:t>Tumordiameter avtar gjennomsnittlig 0,07 mm pr. år (p=0,002) Tumorhøyde avtar gjennomsnittlig 0,09 mm</a:t>
            </a:r>
          </a:p>
          <a:p>
            <a:pPr marL="0" marR="0" lvl="0" indent="0" algn="l" defTabSz="914400" rtl="0" eaLnBrk="1" fontAlgn="base" latinLnBrk="0" hangingPunct="1">
              <a:lnSpc>
                <a:spcPct val="100000"/>
              </a:lnSpc>
              <a:spcBef>
                <a:spcPts val="0"/>
              </a:spcBef>
              <a:spcAft>
                <a:spcPts val="0"/>
              </a:spcAft>
              <a:buClrTx/>
              <a:buSzTx/>
              <a:buFontTx/>
              <a:buNone/>
              <a:tabLst/>
              <a:defRPr/>
            </a:pPr>
            <a:r>
              <a:rPr lang="nb-NO" sz="3600" kern="100" dirty="0">
                <a:effectLst/>
                <a:latin typeface="Calibri" panose="020F0502020204030204" pitchFamily="34" charset="0"/>
                <a:ea typeface="Calibri" panose="020F0502020204030204" pitchFamily="34" charset="0"/>
                <a:cs typeface="Times New Roman" panose="02020603050405020304" pitchFamily="18" charset="0"/>
              </a:rPr>
              <a:t>pr. år (p&lt;0,001). </a:t>
            </a:r>
          </a:p>
          <a:p>
            <a:pPr marL="0" marR="0" lvl="0" indent="0" algn="l" defTabSz="914400" rtl="0" eaLnBrk="1" fontAlgn="base" latinLnBrk="0" hangingPunct="1">
              <a:lnSpc>
                <a:spcPct val="100000"/>
              </a:lnSpc>
              <a:spcBef>
                <a:spcPts val="0"/>
              </a:spcBef>
              <a:spcAft>
                <a:spcPts val="0"/>
              </a:spcAft>
              <a:buClrTx/>
              <a:buSzTx/>
              <a:buFontTx/>
              <a:buNone/>
              <a:tabLst/>
              <a:defRPr/>
            </a:pPr>
            <a:endParaRPr lang="nb-NO"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endParaRPr lang="nb-NO" sz="3000" kern="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endParaRPr lang="nb-NO"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endParaRPr lang="nb-NO" sz="2400" kern="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endParaRPr lang="nb-NO"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endParaRPr lang="nb-NO" sz="3000" kern="1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base" latinLnBrk="0" hangingPunct="1">
              <a:lnSpc>
                <a:spcPct val="100000"/>
              </a:lnSpc>
              <a:spcBef>
                <a:spcPts val="2000"/>
              </a:spcBef>
              <a:spcAft>
                <a:spcPts val="1000"/>
              </a:spcAft>
              <a:buClrTx/>
              <a:buSzTx/>
              <a:buFontTx/>
              <a:buNone/>
              <a:tabLst/>
              <a:defRPr/>
            </a:pPr>
            <a:endParaRPr lang="nb-NO" sz="30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2000"/>
              </a:spcBef>
              <a:spcAft>
                <a:spcPts val="1000"/>
              </a:spcAft>
              <a:defRPr/>
            </a:pPr>
            <a:r>
              <a:rPr lang="nb-NO" sz="3000" b="1" dirty="0">
                <a:latin typeface="Calibri" panose="020F0502020204030204" pitchFamily="34" charset="0"/>
                <a:cs typeface="Calibri" panose="020F0502020204030204" pitchFamily="34" charset="0"/>
              </a:rPr>
              <a:t>Figur 3a</a:t>
            </a:r>
            <a:r>
              <a:rPr lang="nb-NO" sz="3000" dirty="0">
                <a:latin typeface="Calibri" panose="020F0502020204030204" pitchFamily="34" charset="0"/>
                <a:cs typeface="Calibri" panose="020F0502020204030204" pitchFamily="34" charset="0"/>
              </a:rPr>
              <a:t>. </a:t>
            </a:r>
            <a:r>
              <a:rPr lang="nb-NO" sz="3000" i="1" dirty="0">
                <a:latin typeface="Calibri" panose="020F0502020204030204" pitchFamily="34" charset="0"/>
                <a:cs typeface="Calibri" panose="020F0502020204030204" pitchFamily="34" charset="0"/>
              </a:rPr>
              <a:t>Endring av tumordimensjoner over tid</a:t>
            </a:r>
          </a:p>
          <a:p>
            <a:pPr>
              <a:spcBef>
                <a:spcPts val="0"/>
              </a:spcBef>
              <a:spcAft>
                <a:spcPts val="0"/>
              </a:spcAft>
              <a:defRPr/>
            </a:pPr>
            <a:r>
              <a:rPr lang="nb-NO" sz="3600" kern="100" dirty="0">
                <a:effectLst/>
                <a:latin typeface="Calibri" panose="020F0502020204030204" pitchFamily="34" charset="0"/>
                <a:ea typeface="Calibri" panose="020F0502020204030204" pitchFamily="34" charset="0"/>
                <a:cs typeface="Times New Roman" panose="02020603050405020304" pitchFamily="18" charset="0"/>
              </a:rPr>
              <a:t>Tumordimensjonene for de tilfeldig oppdagede var </a:t>
            </a:r>
          </a:p>
          <a:p>
            <a:pPr>
              <a:spcBef>
                <a:spcPts val="0"/>
              </a:spcBef>
              <a:spcAft>
                <a:spcPts val="0"/>
              </a:spcAft>
              <a:defRPr/>
            </a:pPr>
            <a:r>
              <a:rPr lang="nb-NO" sz="3600" kern="100" dirty="0">
                <a:effectLst/>
                <a:latin typeface="Calibri" panose="020F0502020204030204" pitchFamily="34" charset="0"/>
                <a:ea typeface="Calibri" panose="020F0502020204030204" pitchFamily="34" charset="0"/>
                <a:cs typeface="Times New Roman" panose="02020603050405020304" pitchFamily="18" charset="0"/>
              </a:rPr>
              <a:t>11 mm i diameter (mot 13mm for ikke-tilfeldige), </a:t>
            </a:r>
          </a:p>
          <a:p>
            <a:pPr>
              <a:spcBef>
                <a:spcPts val="0"/>
              </a:spcBef>
              <a:spcAft>
                <a:spcPts val="0"/>
              </a:spcAft>
              <a:defRPr/>
            </a:pPr>
            <a:r>
              <a:rPr lang="nb-NO" sz="3600" kern="100" dirty="0">
                <a:effectLst/>
                <a:latin typeface="Calibri" panose="020F0502020204030204" pitchFamily="34" charset="0"/>
                <a:ea typeface="Calibri" panose="020F0502020204030204" pitchFamily="34" charset="0"/>
                <a:cs typeface="Times New Roman" panose="02020603050405020304" pitchFamily="18" charset="0"/>
              </a:rPr>
              <a:t>og 4,5 mm i høyde (mot 7 mm for ikke-tilfeldige). </a:t>
            </a:r>
          </a:p>
          <a:p>
            <a:pPr>
              <a:spcBef>
                <a:spcPts val="0"/>
              </a:spcBef>
              <a:spcAft>
                <a:spcPts val="0"/>
              </a:spcAft>
              <a:defRPr/>
            </a:pPr>
            <a:endParaRPr lang="nb-NO" sz="16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0"/>
              </a:spcBef>
              <a:spcAft>
                <a:spcPts val="0"/>
              </a:spcAft>
              <a:defRPr/>
            </a:pPr>
            <a:r>
              <a:rPr lang="nb-NO" sz="3600" kern="100" dirty="0">
                <a:effectLst/>
                <a:latin typeface="Calibri" panose="020F0502020204030204" pitchFamily="34" charset="0"/>
                <a:ea typeface="Calibri" panose="020F0502020204030204" pitchFamily="34" charset="0"/>
                <a:cs typeface="Times New Roman" panose="02020603050405020304" pitchFamily="18" charset="0"/>
              </a:rPr>
              <a:t>Avstand til fovea øker med 0,08 mm pr. år (p=0,03). </a:t>
            </a:r>
          </a:p>
          <a:p>
            <a:pPr>
              <a:spcBef>
                <a:spcPts val="0"/>
              </a:spcBef>
              <a:spcAft>
                <a:spcPts val="0"/>
              </a:spcAft>
              <a:defRPr/>
            </a:pPr>
            <a:r>
              <a:rPr lang="nb-NO" sz="3600" kern="100" dirty="0">
                <a:effectLst/>
                <a:latin typeface="Calibri" panose="020F0502020204030204" pitchFamily="34" charset="0"/>
                <a:ea typeface="Calibri" panose="020F0502020204030204" pitchFamily="34" charset="0"/>
                <a:cs typeface="Times New Roman" panose="02020603050405020304" pitchFamily="18" charset="0"/>
              </a:rPr>
              <a:t>Avstand til papillen</a:t>
            </a:r>
            <a:r>
              <a:rPr lang="nb-NO" sz="36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nb-NO" sz="3600" kern="100" dirty="0">
                <a:effectLst/>
                <a:latin typeface="Calibri" panose="020F0502020204030204" pitchFamily="34" charset="0"/>
                <a:ea typeface="Calibri" panose="020F0502020204030204" pitchFamily="34" charset="0"/>
                <a:cs typeface="Times New Roman" panose="02020603050405020304" pitchFamily="18" charset="0"/>
              </a:rPr>
              <a:t>øker med 0,08 mm pr. år (p=0,07).</a:t>
            </a:r>
          </a:p>
          <a:p>
            <a:pPr>
              <a:spcBef>
                <a:spcPts val="0"/>
              </a:spcBef>
              <a:spcAft>
                <a:spcPts val="0"/>
              </a:spcAft>
              <a:defRPr/>
            </a:pPr>
            <a:endParaRPr lang="nb-NO" sz="36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2000"/>
              </a:spcBef>
              <a:spcAft>
                <a:spcPts val="1000"/>
              </a:spcAft>
              <a:defRPr/>
            </a:pPr>
            <a:endParaRPr lang="nb-NO" sz="1200" kern="100" dirty="0">
              <a:latin typeface="Calibri" panose="020F0502020204030204" pitchFamily="34" charset="0"/>
              <a:ea typeface="Calibri" panose="020F0502020204030204" pitchFamily="34" charset="0"/>
              <a:cs typeface="Times New Roman" panose="02020603050405020304" pitchFamily="18" charset="0"/>
            </a:endParaRPr>
          </a:p>
          <a:p>
            <a:pPr>
              <a:spcBef>
                <a:spcPts val="2000"/>
              </a:spcBef>
              <a:spcAft>
                <a:spcPts val="1000"/>
              </a:spcAft>
              <a:defRPr/>
            </a:pPr>
            <a:endParaRPr lang="nb-NO" sz="24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2000"/>
              </a:spcBef>
              <a:spcAft>
                <a:spcPts val="1000"/>
              </a:spcAft>
              <a:defRPr/>
            </a:pPr>
            <a:endParaRPr lang="nb-NO" sz="3000" kern="100" dirty="0">
              <a:latin typeface="Calibri" panose="020F0502020204030204" pitchFamily="34" charset="0"/>
              <a:ea typeface="Calibri" panose="020F0502020204030204" pitchFamily="34" charset="0"/>
              <a:cs typeface="Times New Roman" panose="02020603050405020304" pitchFamily="18" charset="0"/>
            </a:endParaRPr>
          </a:p>
          <a:p>
            <a:pPr>
              <a:spcBef>
                <a:spcPts val="2000"/>
              </a:spcBef>
              <a:spcAft>
                <a:spcPts val="1000"/>
              </a:spcAft>
              <a:defRPr/>
            </a:pPr>
            <a:endParaRPr lang="nb-NO" sz="24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2000"/>
              </a:spcBef>
              <a:spcAft>
                <a:spcPts val="1000"/>
              </a:spcAft>
              <a:defRPr/>
            </a:pPr>
            <a:endParaRPr lang="nb-NO" sz="2800" kern="100" dirty="0">
              <a:latin typeface="Calibri" panose="020F0502020204030204" pitchFamily="34" charset="0"/>
              <a:ea typeface="Calibri" panose="020F0502020204030204" pitchFamily="34" charset="0"/>
              <a:cs typeface="Times New Roman" panose="02020603050405020304" pitchFamily="18" charset="0"/>
            </a:endParaRPr>
          </a:p>
          <a:p>
            <a:pPr>
              <a:spcBef>
                <a:spcPts val="2000"/>
              </a:spcBef>
              <a:spcAft>
                <a:spcPts val="1000"/>
              </a:spcAft>
              <a:defRPr/>
            </a:pPr>
            <a:endParaRPr lang="nb-NO" sz="3600" kern="100" dirty="0">
              <a:latin typeface="Calibri" panose="020F0502020204030204" pitchFamily="34" charset="0"/>
              <a:cs typeface="Times New Roman" panose="02020603050405020304" pitchFamily="18" charset="0"/>
            </a:endParaRPr>
          </a:p>
          <a:p>
            <a:pPr>
              <a:spcBef>
                <a:spcPts val="2000"/>
              </a:spcBef>
              <a:spcAft>
                <a:spcPts val="1000"/>
              </a:spcAft>
              <a:defRPr/>
            </a:pPr>
            <a:r>
              <a:rPr lang="nb-NO" sz="3000" b="1" dirty="0">
                <a:latin typeface="Calibri" panose="020F0502020204030204" pitchFamily="34" charset="0"/>
                <a:cs typeface="Calibri" panose="020F0502020204030204" pitchFamily="34" charset="0"/>
              </a:rPr>
              <a:t>Figur 3b. </a:t>
            </a:r>
            <a:r>
              <a:rPr lang="nb-NO" sz="3000" i="1" dirty="0">
                <a:latin typeface="Calibri" panose="020F0502020204030204" pitchFamily="34" charset="0"/>
                <a:cs typeface="Calibri" panose="020F0502020204030204" pitchFamily="34" charset="0"/>
              </a:rPr>
              <a:t>Endring av tumorlokalisasjon over tid.</a:t>
            </a:r>
          </a:p>
          <a:p>
            <a:pPr>
              <a:spcBef>
                <a:spcPts val="0"/>
              </a:spcBef>
              <a:spcAft>
                <a:spcPts val="0"/>
              </a:spcAft>
              <a:defRPr/>
            </a:pPr>
            <a:r>
              <a:rPr kumimoji="0" lang="en-US" altLang="nb-NO" sz="3600" b="1"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Symptomer</a:t>
            </a:r>
            <a:br>
              <a:rPr lang="en-US" altLang="nb-NO" sz="3600" b="1" dirty="0">
                <a:latin typeface="Calibri" panose="020F0502020204030204" pitchFamily="34" charset="0"/>
                <a:cs typeface="Calibri" panose="020F0502020204030204" pitchFamily="34" charset="0"/>
              </a:rPr>
            </a:br>
            <a:r>
              <a:rPr lang="nb-NO" sz="3600" kern="100" dirty="0">
                <a:effectLst/>
                <a:latin typeface="Calibri" panose="020F0502020204030204" pitchFamily="34" charset="0"/>
                <a:ea typeface="Calibri" panose="020F0502020204030204" pitchFamily="34" charset="0"/>
                <a:cs typeface="Times New Roman" panose="02020603050405020304" pitchFamily="18" charset="0"/>
              </a:rPr>
              <a:t>Det var en reduksjon i forekomsten av alle symptomer (ekskl. fotopsier). </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103 </a:t>
            </a:r>
            <a:r>
              <a:rPr lang="en-US" sz="3600" kern="100" dirty="0" err="1">
                <a:effectLst/>
                <a:latin typeface="Calibri" panose="020F0502020204030204" pitchFamily="34" charset="0"/>
                <a:ea typeface="Calibri" panose="020F0502020204030204" pitchFamily="34" charset="0"/>
                <a:cs typeface="Times New Roman" panose="02020603050405020304" pitchFamily="18" charset="0"/>
              </a:rPr>
              <a:t>pasienter</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 (25%) var </a:t>
            </a:r>
            <a:r>
              <a:rPr lang="en-US" sz="3600" kern="100" dirty="0" err="1">
                <a:effectLst/>
                <a:latin typeface="Calibri" panose="020F0502020204030204" pitchFamily="34" charset="0"/>
                <a:ea typeface="Calibri" panose="020F0502020204030204" pitchFamily="34" charset="0"/>
                <a:cs typeface="Times New Roman" panose="02020603050405020304" pitchFamily="18" charset="0"/>
              </a:rPr>
              <a:t>asymptomatiske</a:t>
            </a:r>
            <a:r>
              <a:rPr lang="en-US" sz="3600" kern="100" dirty="0">
                <a:effectLst/>
                <a:latin typeface="Calibri" panose="020F0502020204030204" pitchFamily="34" charset="0"/>
                <a:ea typeface="Calibri" panose="020F0502020204030204" pitchFamily="34" charset="0"/>
                <a:cs typeface="Times New Roman" panose="02020603050405020304" pitchFamily="18" charset="0"/>
              </a:rPr>
              <a:t>.</a:t>
            </a:r>
          </a:p>
          <a:p>
            <a:pPr>
              <a:spcBef>
                <a:spcPts val="2000"/>
              </a:spcBef>
              <a:spcAft>
                <a:spcPts val="1000"/>
              </a:spcAft>
              <a:defRPr/>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2000"/>
              </a:spcBef>
              <a:spcAft>
                <a:spcPts val="1000"/>
              </a:spcAft>
              <a:defRPr/>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a:spcBef>
                <a:spcPts val="2000"/>
              </a:spcBef>
              <a:spcAft>
                <a:spcPts val="1000"/>
              </a:spcAft>
              <a:defRPr/>
            </a:pPr>
            <a:endParaRPr lang="en-US" sz="3600" b="1" kern="100" dirty="0">
              <a:solidFill>
                <a:srgbClr val="000000">
                  <a:lumMod val="85000"/>
                  <a:lumOff val="15000"/>
                </a:srgbClr>
              </a:solidFill>
              <a:latin typeface="Calibri" panose="020F0502020204030204" pitchFamily="34" charset="0"/>
              <a:ea typeface="Calibri" panose="020F0502020204030204" pitchFamily="34" charset="0"/>
              <a:cs typeface="Times New Roman" panose="02020603050405020304" pitchFamily="18" charset="0"/>
            </a:endParaRPr>
          </a:p>
          <a:p>
            <a:pPr>
              <a:spcBef>
                <a:spcPts val="2000"/>
              </a:spcBef>
              <a:spcAft>
                <a:spcPts val="1000"/>
              </a:spcAft>
              <a:defRPr/>
            </a:pPr>
            <a:endParaRPr lang="en-US" sz="4400" b="1" kern="100" dirty="0">
              <a:solidFill>
                <a:srgbClr val="000000">
                  <a:lumMod val="85000"/>
                  <a:lumOff val="15000"/>
                </a:srgbClr>
              </a:solidFill>
              <a:latin typeface="Calibri" panose="020F0502020204030204" pitchFamily="34" charset="0"/>
              <a:ea typeface="Calibri" panose="020F0502020204030204" pitchFamily="34" charset="0"/>
              <a:cs typeface="Times New Roman" panose="02020603050405020304" pitchFamily="18" charset="0"/>
            </a:endParaRPr>
          </a:p>
          <a:p>
            <a:pPr>
              <a:spcBef>
                <a:spcPts val="2000"/>
              </a:spcBef>
              <a:spcAft>
                <a:spcPts val="1000"/>
              </a:spcAft>
              <a:defRPr/>
            </a:pPr>
            <a:endParaRPr lang="en-US" sz="4800" b="1" kern="100" dirty="0">
              <a:solidFill>
                <a:srgbClr val="000000">
                  <a:lumMod val="85000"/>
                  <a:lumOff val="15000"/>
                </a:srgbClr>
              </a:solidFill>
              <a:latin typeface="Calibri" panose="020F0502020204030204" pitchFamily="34" charset="0"/>
              <a:ea typeface="Calibri" panose="020F0502020204030204" pitchFamily="34" charset="0"/>
              <a:cs typeface="Times New Roman" panose="02020603050405020304" pitchFamily="18" charset="0"/>
            </a:endParaRPr>
          </a:p>
          <a:p>
            <a:pPr>
              <a:spcBef>
                <a:spcPts val="2000"/>
              </a:spcBef>
              <a:spcAft>
                <a:spcPts val="1000"/>
              </a:spcAft>
              <a:defRPr/>
            </a:pPr>
            <a:r>
              <a:rPr lang="nb-NO" sz="3000" b="1" dirty="0">
                <a:latin typeface="Calibri" panose="020F0502020204030204" pitchFamily="34" charset="0"/>
                <a:cs typeface="Calibri" panose="020F0502020204030204" pitchFamily="34" charset="0"/>
              </a:rPr>
              <a:t>Figur 4. </a:t>
            </a:r>
            <a:r>
              <a:rPr lang="nb-NO" sz="3000" i="1" dirty="0">
                <a:latin typeface="Calibri" panose="020F0502020204030204" pitchFamily="34" charset="0"/>
                <a:cs typeface="Calibri" panose="020F0502020204030204" pitchFamily="34" charset="0"/>
              </a:rPr>
              <a:t>Forekomst av ulike symptomer hos pasienter med UM.</a:t>
            </a:r>
            <a:endParaRPr lang="en-US" sz="3000" b="1" kern="100" dirty="0">
              <a:solidFill>
                <a:srgbClr val="000000">
                  <a:lumMod val="85000"/>
                  <a:lumOff val="15000"/>
                </a:srgbClr>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26" name="TekstSylinder 25">
            <a:extLst>
              <a:ext uri="{FF2B5EF4-FFF2-40B4-BE49-F238E27FC236}">
                <a16:creationId xmlns:a16="http://schemas.microsoft.com/office/drawing/2014/main" id="{7226CE36-F13B-69C5-73F2-92693EDEC4CD}"/>
              </a:ext>
            </a:extLst>
          </p:cNvPr>
          <p:cNvSpPr txBox="1"/>
          <p:nvPr/>
        </p:nvSpPr>
        <p:spPr>
          <a:xfrm>
            <a:off x="30878925" y="12673616"/>
            <a:ext cx="10098462" cy="5960606"/>
          </a:xfrm>
          <a:prstGeom prst="rect">
            <a:avLst/>
          </a:prstGeom>
          <a:noFill/>
        </p:spPr>
        <p:txBody>
          <a:bodyPr wrap="square" rtlCol="0">
            <a:spAutoFit/>
          </a:bodyPr>
          <a:lstStyle/>
          <a:p>
            <a:pPr marL="1314450" lvl="1" indent="-571500" defTabSz="914400" eaLnBrk="1" hangingPunct="1">
              <a:spcBef>
                <a:spcPts val="2000"/>
              </a:spcBef>
              <a:spcAft>
                <a:spcPts val="1000"/>
              </a:spcAft>
              <a:buFont typeface="Arial" panose="020B0604020202020204" pitchFamily="34" charset="0"/>
              <a:buChar char="•"/>
              <a:defRPr/>
            </a:pPr>
            <a:endParaRPr kumimoji="0" lang="en-US" altLang="nb-NO" sz="360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marL="1314450" lvl="1" indent="-571500" defTabSz="914400" eaLnBrk="1" hangingPunct="1">
              <a:spcBef>
                <a:spcPts val="2000"/>
              </a:spcBef>
              <a:spcAft>
                <a:spcPts val="1000"/>
              </a:spcAft>
              <a:buFont typeface="Arial" panose="020B0604020202020204" pitchFamily="34" charset="0"/>
              <a:buChar char="•"/>
              <a:defRPr/>
            </a:pPr>
            <a:endParaRPr lang="en-US" altLang="nb-NO" sz="3600" dirty="0">
              <a:solidFill>
                <a:srgbClr val="000000">
                  <a:lumMod val="85000"/>
                  <a:lumOff val="15000"/>
                </a:srgbClr>
              </a:solidFill>
              <a:latin typeface="Calibri" panose="020F0502020204030204" pitchFamily="34" charset="0"/>
              <a:cs typeface="Calibri" panose="020F0502020204030204" pitchFamily="34" charset="0"/>
            </a:endParaRPr>
          </a:p>
          <a:p>
            <a:pPr marL="1314450" lvl="1" indent="-571500" defTabSz="914400" eaLnBrk="1" hangingPunct="1">
              <a:spcBef>
                <a:spcPts val="2000"/>
              </a:spcBef>
              <a:spcAft>
                <a:spcPts val="1000"/>
              </a:spcAft>
              <a:buFont typeface="Arial" panose="020B0604020202020204" pitchFamily="34" charset="0"/>
              <a:buChar char="•"/>
              <a:defRPr/>
            </a:pPr>
            <a:endParaRPr kumimoji="0" lang="en-US" altLang="nb-NO" sz="360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marL="1314450" lvl="1" indent="-571500" defTabSz="914400" eaLnBrk="1" hangingPunct="1">
              <a:spcBef>
                <a:spcPts val="2000"/>
              </a:spcBef>
              <a:spcAft>
                <a:spcPts val="1000"/>
              </a:spcAft>
              <a:buFont typeface="Arial" panose="020B0604020202020204" pitchFamily="34" charset="0"/>
              <a:buChar char="•"/>
              <a:defRPr/>
            </a:pPr>
            <a:endParaRPr kumimoji="0" lang="en-US" altLang="nb-NO" sz="360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marL="1314450" lvl="1" indent="-571500" defTabSz="914400" eaLnBrk="1" hangingPunct="1">
              <a:spcBef>
                <a:spcPts val="2000"/>
              </a:spcBef>
              <a:spcAft>
                <a:spcPts val="1000"/>
              </a:spcAft>
              <a:buFont typeface="Arial" panose="020B0604020202020204" pitchFamily="34" charset="0"/>
              <a:buChar char="•"/>
              <a:defRPr/>
            </a:pPr>
            <a:endParaRPr lang="en-US" altLang="nb-NO" sz="3600" dirty="0">
              <a:solidFill>
                <a:srgbClr val="000000">
                  <a:lumMod val="85000"/>
                  <a:lumOff val="15000"/>
                </a:srgbClr>
              </a:solidFill>
              <a:latin typeface="Calibri" panose="020F0502020204030204" pitchFamily="34" charset="0"/>
              <a:cs typeface="Calibri" panose="020F0502020204030204" pitchFamily="34" charset="0"/>
            </a:endParaRPr>
          </a:p>
          <a:p>
            <a:pPr marL="742950" lvl="1" defTabSz="914400" eaLnBrk="1" hangingPunct="1">
              <a:spcBef>
                <a:spcPts val="2000"/>
              </a:spcBef>
              <a:spcAft>
                <a:spcPts val="1000"/>
              </a:spcAft>
              <a:defRPr/>
            </a:pPr>
            <a:endParaRPr kumimoji="0" lang="en-US" altLang="nb-NO" sz="3600"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endParaRPr lang="nb-NO" dirty="0"/>
          </a:p>
        </p:txBody>
      </p:sp>
      <p:sp>
        <p:nvSpPr>
          <p:cNvPr id="27" name="TekstSylinder 26">
            <a:extLst>
              <a:ext uri="{FF2B5EF4-FFF2-40B4-BE49-F238E27FC236}">
                <a16:creationId xmlns:a16="http://schemas.microsoft.com/office/drawing/2014/main" id="{24D16F3A-9353-5456-EB7E-B80798F91FA4}"/>
              </a:ext>
            </a:extLst>
          </p:cNvPr>
          <p:cNvSpPr txBox="1"/>
          <p:nvPr/>
        </p:nvSpPr>
        <p:spPr>
          <a:xfrm>
            <a:off x="58247280" y="45720"/>
            <a:ext cx="184731" cy="584775"/>
          </a:xfrm>
          <a:prstGeom prst="rect">
            <a:avLst/>
          </a:prstGeom>
          <a:noFill/>
        </p:spPr>
        <p:txBody>
          <a:bodyPr wrap="none" rtlCol="0">
            <a:spAutoFit/>
          </a:bodyPr>
          <a:lstStyle/>
          <a:p>
            <a:endParaRPr lang="nb-NO" dirty="0"/>
          </a:p>
        </p:txBody>
      </p:sp>
      <p:pic>
        <p:nvPicPr>
          <p:cNvPr id="28" name="Plassholder for innhold 3" descr="Et bilde som inneholder line, skjermbilde, Plottdiagram, tekst&#10;&#10;Automatisk generert beskrivelse">
            <a:extLst>
              <a:ext uri="{FF2B5EF4-FFF2-40B4-BE49-F238E27FC236}">
                <a16:creationId xmlns:a16="http://schemas.microsoft.com/office/drawing/2014/main" id="{C581B1B7-1D83-97F0-9ECF-7C25D942C838}"/>
              </a:ext>
            </a:extLst>
          </p:cNvPr>
          <p:cNvPicPr>
            <a:picLocks noChangeAspect="1"/>
          </p:cNvPicPr>
          <p:nvPr/>
        </p:nvPicPr>
        <p:blipFill rotWithShape="1">
          <a:blip r:embed="rId5">
            <a:extLst>
              <a:ext uri="{BEBA8EAE-BF5A-486C-A8C5-ECC9F3942E4B}">
                <a14:imgProps xmlns:a14="http://schemas.microsoft.com/office/drawing/2010/main">
                  <a14:imgLayer r:embed="rId6">
                    <a14:imgEffect>
                      <a14:sharpenSoften amount="25000"/>
                    </a14:imgEffect>
                  </a14:imgLayer>
                </a14:imgProps>
              </a:ext>
            </a:extLst>
          </a:blip>
          <a:srcRect l="4761" t="4404" r="12263" b="3773"/>
          <a:stretch/>
        </p:blipFill>
        <p:spPr>
          <a:xfrm>
            <a:off x="21690091" y="7995525"/>
            <a:ext cx="8696477" cy="5243932"/>
          </a:xfrm>
          <a:prstGeom prst="rect">
            <a:avLst/>
          </a:prstGeom>
        </p:spPr>
      </p:pic>
      <p:pic>
        <p:nvPicPr>
          <p:cNvPr id="3" name="Picture 4" descr="page16image42754176">
            <a:extLst>
              <a:ext uri="{FF2B5EF4-FFF2-40B4-BE49-F238E27FC236}">
                <a16:creationId xmlns:a16="http://schemas.microsoft.com/office/drawing/2014/main" id="{174C65FF-5A0A-D967-8EA7-5842599A9FC0}"/>
              </a:ext>
            </a:extLst>
          </p:cNvPr>
          <p:cNvPicPr>
            <a:picLocks noChangeAspect="1" noChangeArrowheads="1"/>
          </p:cNvPicPr>
          <p:nvPr/>
        </p:nvPicPr>
        <p:blipFill>
          <a:blip r:embed="rId7">
            <a:extLst>
              <a:ext uri="{BEBA8EAE-BF5A-486C-A8C5-ECC9F3942E4B}">
                <a14:imgProps xmlns:a14="http://schemas.microsoft.com/office/drawing/2010/main">
                  <a14:imgLayer r:embed="rId8">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21686230" y="17058105"/>
            <a:ext cx="8696477" cy="5194096"/>
          </a:xfrm>
          <a:prstGeom prst="rect">
            <a:avLst/>
          </a:prstGeom>
          <a:noFill/>
          <a:extLst>
            <a:ext uri="{909E8E84-426E-40DD-AFC4-6F175D3DCCD1}">
              <a14:hiddenFill xmlns:a14="http://schemas.microsoft.com/office/drawing/2010/main">
                <a:solidFill>
                  <a:srgbClr val="FFFFFF"/>
                </a:solidFill>
              </a14:hiddenFill>
            </a:ext>
          </a:extLst>
        </p:spPr>
      </p:pic>
      <p:sp>
        <p:nvSpPr>
          <p:cNvPr id="5" name="TekstSylinder 4">
            <a:extLst>
              <a:ext uri="{FF2B5EF4-FFF2-40B4-BE49-F238E27FC236}">
                <a16:creationId xmlns:a16="http://schemas.microsoft.com/office/drawing/2014/main" id="{471CEBBA-8A2E-971D-5526-B35100008AC3}"/>
              </a:ext>
            </a:extLst>
          </p:cNvPr>
          <p:cNvSpPr txBox="1"/>
          <p:nvPr/>
        </p:nvSpPr>
        <p:spPr>
          <a:xfrm>
            <a:off x="32383386" y="5775286"/>
            <a:ext cx="10037012" cy="24068127"/>
          </a:xfrm>
          <a:prstGeom prst="rect">
            <a:avLst/>
          </a:prstGeom>
          <a:noFill/>
        </p:spPr>
        <p:txBody>
          <a:bodyPr wrap="square">
            <a:spAutoFit/>
          </a:bodyPr>
          <a:lstStyle/>
          <a:p>
            <a:pPr lvl="1">
              <a:tabLst>
                <a:tab pos="914400" algn="l"/>
              </a:tabLst>
            </a:pPr>
            <a:r>
              <a:rPr kumimoji="0" lang="en-US" altLang="nb-NO" sz="3600" b="1"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Behandling</a:t>
            </a:r>
            <a:br>
              <a:rPr lang="en-US" altLang="nb-NO" sz="3600" b="1" dirty="0">
                <a:latin typeface="Calibri" panose="020F0502020204030204" pitchFamily="34" charset="0"/>
                <a:cs typeface="Calibri" panose="020F0502020204030204" pitchFamily="34" charset="0"/>
              </a:rPr>
            </a:b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Valg</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av behandling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har</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endret</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seg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i</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løpet</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av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perioden</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t>
            </a:r>
            <a:r>
              <a:rPr lang="en-US" altLang="nb-NO" sz="3600" dirty="0">
                <a:latin typeface="Calibri" panose="020F0502020204030204" pitchFamily="34" charset="0"/>
                <a:cs typeface="Calibri" panose="020F0502020204030204" pitchFamily="34" charset="0"/>
              </a:rPr>
              <a:t>I </a:t>
            </a:r>
            <a:r>
              <a:rPr lang="en-US" altLang="nb-NO" sz="3600" dirty="0" err="1">
                <a:latin typeface="Calibri" panose="020F0502020204030204" pitchFamily="34" charset="0"/>
                <a:cs typeface="Calibri" panose="020F0502020204030204" pitchFamily="34" charset="0"/>
              </a:rPr>
              <a:t>dag</a:t>
            </a:r>
            <a:r>
              <a:rPr lang="en-US" altLang="nb-NO" sz="3600" dirty="0">
                <a:latin typeface="Calibri" panose="020F0502020204030204" pitchFamily="34" charset="0"/>
                <a:cs typeface="Calibri" panose="020F0502020204030204" pitchFamily="34" charset="0"/>
              </a:rPr>
              <a:t> </a:t>
            </a:r>
            <a:r>
              <a:rPr lang="en-US" altLang="nb-NO" sz="3600" dirty="0" err="1">
                <a:latin typeface="Calibri" panose="020F0502020204030204" pitchFamily="34" charset="0"/>
                <a:cs typeface="Calibri" panose="020F0502020204030204" pitchFamily="34" charset="0"/>
              </a:rPr>
              <a:t>brukes</a:t>
            </a:r>
            <a:r>
              <a:rPr lang="en-US" altLang="nb-NO" sz="3600" dirty="0">
                <a:latin typeface="Calibri" panose="020F0502020204030204" pitchFamily="34" charset="0"/>
                <a:cs typeface="Calibri" panose="020F0502020204030204" pitchFamily="34" charset="0"/>
              </a:rPr>
              <a:t> </a:t>
            </a:r>
            <a:r>
              <a:rPr lang="en-US" altLang="nb-NO" sz="3600" dirty="0" err="1">
                <a:latin typeface="Calibri" panose="020F0502020204030204" pitchFamily="34" charset="0"/>
                <a:cs typeface="Calibri" panose="020F0502020204030204" pitchFamily="34" charset="0"/>
              </a:rPr>
              <a:t>oftest</a:t>
            </a:r>
            <a:r>
              <a:rPr lang="en-US" altLang="nb-NO" sz="3600" dirty="0">
                <a:latin typeface="Calibri" panose="020F0502020204030204" pitchFamily="34" charset="0"/>
                <a:cs typeface="Calibri" panose="020F0502020204030204" pitchFamily="34" charset="0"/>
              </a:rPr>
              <a:t> </a:t>
            </a:r>
            <a:r>
              <a:rPr lang="en-US" altLang="nb-NO" sz="3600" dirty="0" err="1">
                <a:latin typeface="Calibri" panose="020F0502020204030204" pitchFamily="34" charset="0"/>
                <a:cs typeface="Calibri" panose="020F0502020204030204" pitchFamily="34" charset="0"/>
              </a:rPr>
              <a:t>brachyterapi</a:t>
            </a:r>
            <a:r>
              <a:rPr lang="en-US" altLang="nb-NO" sz="3600" dirty="0">
                <a:latin typeface="Calibri" panose="020F0502020204030204" pitchFamily="34" charset="0"/>
                <a:cs typeface="Calibri" panose="020F0502020204030204" pitchFamily="34" charset="0"/>
              </a:rPr>
              <a:t> med Ruthenium </a:t>
            </a:r>
            <a:r>
              <a:rPr lang="en-US" altLang="nb-NO" sz="3600" dirty="0" err="1">
                <a:latin typeface="Calibri" panose="020F0502020204030204" pitchFamily="34" charset="0"/>
                <a:cs typeface="Calibri" panose="020F0502020204030204" pitchFamily="34" charset="0"/>
              </a:rPr>
              <a:t>som</a:t>
            </a:r>
            <a:r>
              <a:rPr lang="en-US" altLang="nb-NO" sz="3600" dirty="0">
                <a:latin typeface="Calibri" panose="020F0502020204030204" pitchFamily="34" charset="0"/>
                <a:cs typeface="Calibri" panose="020F0502020204030204" pitchFamily="34" charset="0"/>
              </a:rPr>
              <a:t> </a:t>
            </a:r>
            <a:r>
              <a:rPr lang="en-US" altLang="nb-NO" sz="3600" dirty="0" err="1">
                <a:latin typeface="Calibri" panose="020F0502020204030204" pitchFamily="34" charset="0"/>
                <a:cs typeface="Calibri" panose="020F0502020204030204" pitchFamily="34" charset="0"/>
              </a:rPr>
              <a:t>strålekilde</a:t>
            </a:r>
            <a:r>
              <a:rPr lang="en-US" altLang="nb-NO" sz="3600" dirty="0">
                <a:latin typeface="Calibri" panose="020F0502020204030204" pitchFamily="34" charset="0"/>
                <a:cs typeface="Calibri" panose="020F0502020204030204" pitchFamily="34" charset="0"/>
              </a:rPr>
              <a:t>, </a:t>
            </a:r>
            <a:r>
              <a:rPr lang="en-US" altLang="nb-NO" sz="3600" dirty="0" err="1">
                <a:latin typeface="Calibri" panose="020F0502020204030204" pitchFamily="34" charset="0"/>
                <a:cs typeface="Calibri" panose="020F0502020204030204" pitchFamily="34" charset="0"/>
              </a:rPr>
              <a:t>deretter</a:t>
            </a:r>
            <a:r>
              <a:rPr lang="en-US" altLang="nb-NO" sz="3600" dirty="0">
                <a:latin typeface="Calibri" panose="020F0502020204030204" pitchFamily="34" charset="0"/>
                <a:cs typeface="Calibri" panose="020F0502020204030204" pitchFamily="34" charset="0"/>
              </a:rPr>
              <a:t> </a:t>
            </a:r>
            <a:r>
              <a:rPr lang="en-US" altLang="nb-NO" sz="3600" dirty="0" err="1">
                <a:latin typeface="Calibri" panose="020F0502020204030204" pitchFamily="34" charset="0"/>
                <a:cs typeface="Calibri" panose="020F0502020204030204" pitchFamily="34" charset="0"/>
              </a:rPr>
              <a:t>enukleasjon</a:t>
            </a:r>
            <a:r>
              <a:rPr lang="en-US" altLang="nb-NO" sz="3600" dirty="0">
                <a:latin typeface="Calibri" panose="020F0502020204030204" pitchFamily="34" charset="0"/>
                <a:cs typeface="Calibri" panose="020F0502020204030204" pitchFamily="34" charset="0"/>
              </a:rPr>
              <a:t> </a:t>
            </a:r>
            <a:r>
              <a:rPr lang="en-US" altLang="nb-NO" sz="3600" dirty="0" err="1">
                <a:latin typeface="Calibri" panose="020F0502020204030204" pitchFamily="34" charset="0"/>
                <a:cs typeface="Calibri" panose="020F0502020204030204" pitchFamily="34" charset="0"/>
              </a:rPr>
              <a:t>og</a:t>
            </a:r>
            <a:r>
              <a:rPr lang="en-US" altLang="nb-NO" sz="3600" dirty="0">
                <a:latin typeface="Calibri" panose="020F0502020204030204" pitchFamily="34" charset="0"/>
                <a:cs typeface="Calibri" panose="020F0502020204030204" pitchFamily="34" charset="0"/>
              </a:rPr>
              <a:t> </a:t>
            </a:r>
            <a:r>
              <a:rPr lang="en-US" altLang="nb-NO" sz="3600" dirty="0" err="1">
                <a:latin typeface="Calibri" panose="020F0502020204030204" pitchFamily="34" charset="0"/>
                <a:cs typeface="Calibri" panose="020F0502020204030204" pitchFamily="34" charset="0"/>
              </a:rPr>
              <a:t>brachyterapi</a:t>
            </a:r>
            <a:r>
              <a:rPr lang="en-US" altLang="nb-NO" sz="3600" dirty="0">
                <a:latin typeface="Calibri" panose="020F0502020204030204" pitchFamily="34" charset="0"/>
                <a:cs typeface="Calibri" panose="020F0502020204030204" pitchFamily="34" charset="0"/>
              </a:rPr>
              <a:t> med </a:t>
            </a:r>
            <a:r>
              <a:rPr lang="en-US" altLang="nb-NO" sz="3600" dirty="0" err="1">
                <a:latin typeface="Calibri" panose="020F0502020204030204" pitchFamily="34" charset="0"/>
                <a:cs typeface="Calibri" panose="020F0502020204030204" pitchFamily="34" charset="0"/>
              </a:rPr>
              <a:t>radioaktivt</a:t>
            </a:r>
            <a:r>
              <a:rPr lang="en-US" altLang="nb-NO" sz="3600" dirty="0">
                <a:latin typeface="Calibri" panose="020F0502020204030204" pitchFamily="34" charset="0"/>
                <a:cs typeface="Calibri" panose="020F0502020204030204" pitchFamily="34" charset="0"/>
              </a:rPr>
              <a:t> </a:t>
            </a:r>
            <a:r>
              <a:rPr lang="en-US" altLang="nb-NO" sz="3600" dirty="0" err="1">
                <a:latin typeface="Calibri" panose="020F0502020204030204" pitchFamily="34" charset="0"/>
                <a:cs typeface="Calibri" panose="020F0502020204030204" pitchFamily="34" charset="0"/>
              </a:rPr>
              <a:t>Jod</a:t>
            </a:r>
            <a:r>
              <a:rPr lang="en-US" altLang="nb-NO" sz="3600" dirty="0">
                <a:latin typeface="Calibri" panose="020F0502020204030204" pitchFamily="34" charset="0"/>
                <a:cs typeface="Calibri" panose="020F0502020204030204" pitchFamily="34" charset="0"/>
              </a:rPr>
              <a:t>. </a:t>
            </a:r>
          </a:p>
          <a:p>
            <a:pPr lvl="1">
              <a:tabLst>
                <a:tab pos="914400" algn="l"/>
              </a:tabLst>
            </a:pPr>
            <a:endParaRPr lang="en-US" altLang="nb-NO" sz="3000" dirty="0">
              <a:solidFill>
                <a:srgbClr val="000000">
                  <a:lumMod val="85000"/>
                  <a:lumOff val="15000"/>
                </a:srgbClr>
              </a:solidFill>
              <a:latin typeface="Calibri" panose="020F0502020204030204" pitchFamily="34" charset="0"/>
              <a:cs typeface="Calibri" panose="020F0502020204030204" pitchFamily="34" charset="0"/>
            </a:endParaRPr>
          </a:p>
          <a:p>
            <a:pPr lvl="1">
              <a:tabLst>
                <a:tab pos="914400" algn="l"/>
              </a:tabLst>
            </a:pPr>
            <a:endParaRPr lang="en-US" altLang="nb-NO" sz="3000" dirty="0">
              <a:solidFill>
                <a:srgbClr val="000000">
                  <a:lumMod val="85000"/>
                  <a:lumOff val="15000"/>
                </a:srgbClr>
              </a:solidFill>
              <a:latin typeface="Calibri" panose="020F0502020204030204" pitchFamily="34" charset="0"/>
              <a:cs typeface="Calibri" panose="020F0502020204030204" pitchFamily="34" charset="0"/>
            </a:endParaRPr>
          </a:p>
          <a:p>
            <a:pPr lvl="1">
              <a:tabLst>
                <a:tab pos="914400" algn="l"/>
              </a:tabLst>
            </a:pPr>
            <a:endParaRPr lang="en-US" altLang="nb-NO" sz="3000" dirty="0">
              <a:solidFill>
                <a:srgbClr val="000000">
                  <a:lumMod val="85000"/>
                  <a:lumOff val="15000"/>
                </a:srgbClr>
              </a:solidFill>
              <a:latin typeface="Calibri" panose="020F0502020204030204" pitchFamily="34" charset="0"/>
              <a:cs typeface="Calibri" panose="020F0502020204030204" pitchFamily="34" charset="0"/>
            </a:endParaRPr>
          </a:p>
          <a:p>
            <a:pPr lvl="1">
              <a:tabLst>
                <a:tab pos="914400" algn="l"/>
              </a:tabLst>
            </a:pPr>
            <a:endParaRPr lang="en-US" altLang="nb-NO" sz="1800" dirty="0">
              <a:solidFill>
                <a:srgbClr val="000000">
                  <a:lumMod val="85000"/>
                  <a:lumOff val="15000"/>
                </a:srgbClr>
              </a:solidFill>
              <a:latin typeface="Calibri" panose="020F0502020204030204" pitchFamily="34" charset="0"/>
              <a:cs typeface="Calibri" panose="020F0502020204030204" pitchFamily="34" charset="0"/>
            </a:endParaRPr>
          </a:p>
          <a:p>
            <a:pPr lvl="1">
              <a:tabLst>
                <a:tab pos="914400" algn="l"/>
              </a:tabLst>
            </a:pPr>
            <a:endParaRPr lang="en-US" altLang="nb-NO" sz="2400" dirty="0">
              <a:solidFill>
                <a:srgbClr val="000000">
                  <a:lumMod val="85000"/>
                  <a:lumOff val="15000"/>
                </a:srgbClr>
              </a:solidFill>
              <a:latin typeface="Calibri" panose="020F0502020204030204" pitchFamily="34" charset="0"/>
              <a:cs typeface="Calibri" panose="020F0502020204030204" pitchFamily="34" charset="0"/>
            </a:endParaRPr>
          </a:p>
          <a:p>
            <a:pPr lvl="1">
              <a:tabLst>
                <a:tab pos="914400" algn="l"/>
              </a:tabLst>
            </a:pPr>
            <a:endParaRPr lang="en-US" altLang="nb-NO" sz="4800" dirty="0">
              <a:solidFill>
                <a:srgbClr val="000000">
                  <a:lumMod val="85000"/>
                  <a:lumOff val="15000"/>
                </a:srgbClr>
              </a:solidFill>
              <a:latin typeface="Calibri" panose="020F0502020204030204" pitchFamily="34" charset="0"/>
              <a:cs typeface="Calibri" panose="020F0502020204030204" pitchFamily="34" charset="0"/>
            </a:endParaRPr>
          </a:p>
          <a:p>
            <a:pPr lvl="1">
              <a:tabLst>
                <a:tab pos="914400" algn="l"/>
              </a:tabLst>
            </a:pPr>
            <a:endParaRPr lang="en-US" altLang="nb-NO" sz="4400" dirty="0">
              <a:solidFill>
                <a:srgbClr val="000000">
                  <a:lumMod val="85000"/>
                  <a:lumOff val="15000"/>
                </a:srgbClr>
              </a:solidFill>
              <a:latin typeface="Calibri" panose="020F0502020204030204" pitchFamily="34" charset="0"/>
              <a:cs typeface="Calibri" panose="020F0502020204030204" pitchFamily="34" charset="0"/>
            </a:endParaRPr>
          </a:p>
          <a:p>
            <a:pPr lvl="1">
              <a:tabLst>
                <a:tab pos="914400" algn="l"/>
              </a:tabLst>
            </a:pPr>
            <a:endParaRPr lang="en-US" altLang="nb-NO" sz="2400" dirty="0">
              <a:solidFill>
                <a:srgbClr val="000000">
                  <a:lumMod val="85000"/>
                  <a:lumOff val="15000"/>
                </a:srgbClr>
              </a:solidFill>
              <a:latin typeface="Calibri" panose="020F0502020204030204" pitchFamily="34" charset="0"/>
              <a:cs typeface="Calibri" panose="020F0502020204030204" pitchFamily="34" charset="0"/>
            </a:endParaRPr>
          </a:p>
          <a:p>
            <a:pPr lvl="1">
              <a:tabLst>
                <a:tab pos="914400" algn="l"/>
              </a:tabLst>
            </a:pPr>
            <a:endParaRPr lang="en-US" altLang="nb-NO" sz="3000" dirty="0">
              <a:solidFill>
                <a:srgbClr val="000000">
                  <a:lumMod val="85000"/>
                  <a:lumOff val="15000"/>
                </a:srgbClr>
              </a:solidFill>
              <a:latin typeface="Calibri" panose="020F0502020204030204" pitchFamily="34" charset="0"/>
              <a:cs typeface="Calibri" panose="020F0502020204030204" pitchFamily="34" charset="0"/>
            </a:endParaRPr>
          </a:p>
          <a:p>
            <a:pPr lvl="1">
              <a:tabLst>
                <a:tab pos="914400" algn="l"/>
              </a:tabLst>
            </a:pPr>
            <a:endParaRPr lang="en-US" altLang="nb-NO" sz="3000" dirty="0">
              <a:solidFill>
                <a:srgbClr val="000000">
                  <a:lumMod val="85000"/>
                  <a:lumOff val="15000"/>
                </a:srgbClr>
              </a:solidFill>
              <a:latin typeface="Calibri" panose="020F0502020204030204" pitchFamily="34" charset="0"/>
              <a:cs typeface="Calibri" panose="020F0502020204030204" pitchFamily="34" charset="0"/>
            </a:endParaRPr>
          </a:p>
          <a:p>
            <a:pPr lvl="1">
              <a:tabLst>
                <a:tab pos="914400" algn="l"/>
              </a:tabLst>
            </a:pPr>
            <a:endParaRPr lang="en-US" altLang="nb-NO" sz="3000" dirty="0">
              <a:solidFill>
                <a:srgbClr val="000000">
                  <a:lumMod val="85000"/>
                  <a:lumOff val="15000"/>
                </a:srgbClr>
              </a:solidFill>
              <a:latin typeface="Calibri" panose="020F0502020204030204" pitchFamily="34" charset="0"/>
              <a:cs typeface="Calibri" panose="020F0502020204030204" pitchFamily="34" charset="0"/>
            </a:endParaRPr>
          </a:p>
          <a:p>
            <a:pPr lvl="1">
              <a:tabLst>
                <a:tab pos="914400" algn="l"/>
              </a:tabLst>
            </a:pPr>
            <a:endParaRPr lang="en-US" altLang="nb-NO" sz="3000" dirty="0">
              <a:solidFill>
                <a:srgbClr val="000000">
                  <a:lumMod val="85000"/>
                  <a:lumOff val="15000"/>
                </a:srgbClr>
              </a:solidFill>
              <a:latin typeface="Calibri" panose="020F0502020204030204" pitchFamily="34" charset="0"/>
              <a:cs typeface="Calibri" panose="020F0502020204030204" pitchFamily="34" charset="0"/>
            </a:endParaRPr>
          </a:p>
          <a:p>
            <a:pPr lvl="1">
              <a:tabLst>
                <a:tab pos="914400" algn="l"/>
              </a:tabLst>
            </a:pPr>
            <a:r>
              <a:rPr lang="nb-NO" sz="3000" b="1" dirty="0">
                <a:latin typeface="Calibri" panose="020F0502020204030204" pitchFamily="34" charset="0"/>
                <a:cs typeface="Calibri" panose="020F0502020204030204" pitchFamily="34" charset="0"/>
              </a:rPr>
              <a:t>Figur 5. </a:t>
            </a:r>
            <a:r>
              <a:rPr lang="nb-NO" sz="3000" i="1" dirty="0">
                <a:latin typeface="Calibri" panose="020F0502020204030204" pitchFamily="34" charset="0"/>
                <a:cs typeface="Calibri" panose="020F0502020204030204" pitchFamily="34" charset="0"/>
              </a:rPr>
              <a:t>Antallet pasienter som har mottatt de ulike formene for behandling (1993-2022).</a:t>
            </a:r>
          </a:p>
          <a:p>
            <a:pPr lvl="1">
              <a:tabLst>
                <a:tab pos="914400" algn="l"/>
              </a:tabLst>
            </a:pPr>
            <a:endParaRPr kumimoji="0" lang="en-US" altLang="nb-NO" b="1" i="0" u="none" strike="noStrike" kern="1200" cap="none" spc="0" normalizeH="0" baseline="0" noProof="0" dirty="0">
              <a:ln>
                <a:noFill/>
              </a:ln>
              <a:solidFill>
                <a:srgbClr val="000000">
                  <a:lumMod val="85000"/>
                  <a:lumOff val="15000"/>
                </a:srgbClr>
              </a:solidFill>
              <a:effectLst/>
              <a:uLnTx/>
              <a:uFillTx/>
              <a:latin typeface="Calibri" panose="020F0502020204030204" pitchFamily="34" charset="0"/>
              <a:ea typeface="+mn-ea"/>
              <a:cs typeface="Calibri" panose="020F0502020204030204" pitchFamily="34" charset="0"/>
            </a:endParaRPr>
          </a:p>
          <a:p>
            <a:pPr lvl="1">
              <a:tabLst>
                <a:tab pos="914400" algn="l"/>
              </a:tabLst>
            </a:pPr>
            <a:r>
              <a:rPr kumimoji="0" lang="en-US" altLang="nb-NO" sz="3600" b="1"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Behandlingsresultater</a:t>
            </a:r>
            <a:br>
              <a:rPr lang="en-US" altLang="nb-NO" sz="3600" b="1" noProof="0" dirty="0">
                <a:latin typeface="Calibri" panose="020F0502020204030204" pitchFamily="34" charset="0"/>
                <a:cs typeface="Calibri" panose="020F0502020204030204" pitchFamily="34" charset="0"/>
              </a:rPr>
            </a:b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I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løpet</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av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perioden</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er det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en</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signifikant</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bedring</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av visus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både</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før</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(p&lt;0,01) og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etter</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(p&lt;0,01) behandling. </a:t>
            </a:r>
            <a:r>
              <a:rPr lang="en-US" altLang="nb-NO" sz="3600" dirty="0">
                <a:latin typeface="Calibri" panose="020F0502020204030204" pitchFamily="34" charset="0"/>
                <a:cs typeface="Calibri" panose="020F0502020204030204" pitchFamily="34" charset="0"/>
              </a:rPr>
              <a:t>10 av </a:t>
            </a:r>
            <a:r>
              <a:rPr lang="en-US" altLang="nb-NO" sz="3600" dirty="0" err="1">
                <a:latin typeface="Calibri" panose="020F0502020204030204" pitchFamily="34" charset="0"/>
                <a:cs typeface="Calibri" panose="020F0502020204030204" pitchFamily="34" charset="0"/>
              </a:rPr>
              <a:t>pasientene</a:t>
            </a:r>
            <a:r>
              <a:rPr lang="en-US" altLang="nb-NO" sz="3600" dirty="0">
                <a:latin typeface="Calibri" panose="020F0502020204030204" pitchFamily="34" charset="0"/>
                <a:cs typeface="Calibri" panose="020F0502020204030204" pitchFamily="34" charset="0"/>
              </a:rPr>
              <a:t> (2%) </a:t>
            </a:r>
            <a:r>
              <a:rPr lang="en-US" altLang="nb-NO" sz="3600" dirty="0" err="1">
                <a:latin typeface="Calibri" panose="020F0502020204030204" pitchFamily="34" charset="0"/>
                <a:cs typeface="Calibri" panose="020F0502020204030204" pitchFamily="34" charset="0"/>
              </a:rPr>
              <a:t>måtte</a:t>
            </a:r>
            <a:r>
              <a:rPr lang="en-US" altLang="nb-NO" sz="3600" dirty="0">
                <a:latin typeface="Calibri" panose="020F0502020204030204" pitchFamily="34" charset="0"/>
                <a:cs typeface="Calibri" panose="020F0502020204030204" pitchFamily="34" charset="0"/>
              </a:rPr>
              <a:t> </a:t>
            </a:r>
            <a:r>
              <a:rPr lang="en-US" altLang="nb-NO" sz="3600" dirty="0" err="1">
                <a:latin typeface="Calibri" panose="020F0502020204030204" pitchFamily="34" charset="0"/>
                <a:cs typeface="Calibri" panose="020F0502020204030204" pitchFamily="34" charset="0"/>
              </a:rPr>
              <a:t>enukleeres</a:t>
            </a:r>
            <a:r>
              <a:rPr lang="en-US" altLang="nb-NO" sz="3600" dirty="0">
                <a:latin typeface="Calibri" panose="020F0502020204030204" pitchFamily="34" charset="0"/>
                <a:cs typeface="Calibri" panose="020F0502020204030204" pitchFamily="34" charset="0"/>
              </a:rPr>
              <a:t> </a:t>
            </a:r>
            <a:r>
              <a:rPr lang="en-US" altLang="nb-NO" sz="3600" dirty="0" err="1">
                <a:latin typeface="Calibri" panose="020F0502020204030204" pitchFamily="34" charset="0"/>
                <a:cs typeface="Calibri" panose="020F0502020204030204" pitchFamily="34" charset="0"/>
              </a:rPr>
              <a:t>etter</a:t>
            </a:r>
            <a:r>
              <a:rPr lang="en-US" altLang="nb-NO" sz="3600" dirty="0">
                <a:latin typeface="Calibri" panose="020F0502020204030204" pitchFamily="34" charset="0"/>
                <a:cs typeface="Calibri" panose="020F0502020204030204" pitchFamily="34" charset="0"/>
              </a:rPr>
              <a:t> </a:t>
            </a:r>
            <a:r>
              <a:rPr lang="en-US" altLang="nb-NO" sz="3600" dirty="0" err="1">
                <a:latin typeface="Calibri" panose="020F0502020204030204" pitchFamily="34" charset="0"/>
                <a:cs typeface="Calibri" panose="020F0502020204030204" pitchFamily="34" charset="0"/>
              </a:rPr>
              <a:t>brakyterapi</a:t>
            </a:r>
            <a:r>
              <a:rPr lang="en-US" altLang="nb-NO" sz="3600" dirty="0">
                <a:latin typeface="Calibri" panose="020F0502020204030204" pitchFamily="34" charset="0"/>
                <a:cs typeface="Calibri" panose="020F0502020204030204" pitchFamily="34" charset="0"/>
              </a:rPr>
              <a:t>. </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99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pasienter</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(25%)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fikk</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metastaser</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men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dette</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tallet</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vil</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kunne</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øke</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med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lengre</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 </a:t>
            </a:r>
            <a:r>
              <a:rPr kumimoji="0" lang="en-US" altLang="nb-NO" sz="3600" i="0" u="none" strike="noStrike" kern="1200" cap="none" spc="0" normalizeH="0" baseline="0" noProof="0" dirty="0" err="1">
                <a:ln>
                  <a:noFill/>
                </a:ln>
                <a:effectLst/>
                <a:uLnTx/>
                <a:uFillTx/>
                <a:latin typeface="Calibri" panose="020F0502020204030204" pitchFamily="34" charset="0"/>
                <a:ea typeface="+mn-ea"/>
                <a:cs typeface="Calibri" panose="020F0502020204030204" pitchFamily="34" charset="0"/>
              </a:rPr>
              <a:t>oppfølgingstid</a:t>
            </a:r>
            <a:r>
              <a:rPr kumimoji="0" lang="en-US" altLang="nb-NO" sz="3600" i="0" u="none"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rPr>
              <a:t>.</a:t>
            </a:r>
          </a:p>
          <a:p>
            <a:pPr lvl="1">
              <a:tabLst>
                <a:tab pos="914400" algn="l"/>
              </a:tabLst>
            </a:pPr>
            <a:endParaRPr lang="en-US" altLang="nb-NO" sz="4400" b="1" dirty="0">
              <a:latin typeface="Calibri" panose="020F0502020204030204" pitchFamily="34" charset="0"/>
              <a:cs typeface="Calibri" panose="020F0502020204030204" pitchFamily="34" charset="0"/>
            </a:endParaRPr>
          </a:p>
          <a:p>
            <a:pPr lvl="1">
              <a:tabLst>
                <a:tab pos="914400" algn="l"/>
              </a:tabLst>
            </a:pPr>
            <a:r>
              <a:rPr kumimoji="0" lang="en-US" altLang="nb-NO" sz="3600" b="1" i="0" u="none" strike="noStrike" kern="1200" cap="none" spc="0" normalizeH="0" baseline="0" noProof="0" dirty="0">
                <a:ln>
                  <a:noFill/>
                </a:ln>
                <a:effectLst/>
                <a:uLnTx/>
                <a:uFillTx/>
                <a:latin typeface="Calibri" panose="020F0502020204030204" pitchFamily="34" charset="0"/>
                <a:cs typeface="Calibri" panose="020F0502020204030204" pitchFamily="34" charset="0"/>
              </a:rPr>
              <a:t>KONKLUSJON</a:t>
            </a:r>
            <a:endParaRPr lang="en-US" altLang="nb-NO" sz="3600" b="1" dirty="0">
              <a:latin typeface="Calibri" panose="020F0502020204030204" pitchFamily="34" charset="0"/>
              <a:cs typeface="Calibri" panose="020F0502020204030204" pitchFamily="34" charset="0"/>
            </a:endParaRPr>
          </a:p>
          <a:p>
            <a:pPr lvl="1">
              <a:tabLst>
                <a:tab pos="914400" algn="l"/>
              </a:tabLst>
            </a:pPr>
            <a:r>
              <a:rPr lang="nb-NO" sz="3600" dirty="0">
                <a:latin typeface="Calibri" panose="020F0502020204030204" pitchFamily="34" charset="0"/>
                <a:cs typeface="Calibri" panose="020F0502020204030204" pitchFamily="34" charset="0"/>
              </a:rPr>
              <a:t>I løpet av 30-års perioden 1993–2022 har </a:t>
            </a:r>
            <a:r>
              <a:rPr lang="nb-NO" sz="3600" dirty="0" err="1">
                <a:latin typeface="Calibri" panose="020F0502020204030204" pitchFamily="34" charset="0"/>
                <a:cs typeface="Calibri" panose="020F0502020204030204" pitchFamily="34" charset="0"/>
              </a:rPr>
              <a:t>uveale</a:t>
            </a:r>
            <a:r>
              <a:rPr lang="nb-NO" sz="3600" dirty="0">
                <a:latin typeface="Calibri" panose="020F0502020204030204" pitchFamily="34" charset="0"/>
                <a:cs typeface="Calibri" panose="020F0502020204030204" pitchFamily="34" charset="0"/>
              </a:rPr>
              <a:t> melanomer i økende grad blitt tilfeldig oppdaget hos symptomfrie pasienter. Denne økningen er særlig markert i siste halvdel </a:t>
            </a:r>
            <a:r>
              <a:rPr lang="nb-NO" sz="3600">
                <a:latin typeface="Calibri" panose="020F0502020204030204" pitchFamily="34" charset="0"/>
                <a:cs typeface="Calibri" panose="020F0502020204030204" pitchFamily="34" charset="0"/>
              </a:rPr>
              <a:t>av studieperioden, </a:t>
            </a:r>
            <a:r>
              <a:rPr lang="nb-NO" sz="3600" dirty="0">
                <a:latin typeface="Calibri" panose="020F0502020204030204" pitchFamily="34" charset="0"/>
                <a:cs typeface="Calibri" panose="020F0502020204030204" pitchFamily="34" charset="0"/>
              </a:rPr>
              <a:t>og kan forklares med at et økt antall pasienter har fått påvist sitt melanom i forbindelse med rutinemessig </a:t>
            </a:r>
            <a:r>
              <a:rPr lang="nb-NO" sz="3600" dirty="0" err="1">
                <a:latin typeface="Calibri" panose="020F0502020204030204" pitchFamily="34" charset="0"/>
                <a:cs typeface="Calibri" panose="020F0502020204030204" pitchFamily="34" charset="0"/>
              </a:rPr>
              <a:t>fundusfotografering</a:t>
            </a:r>
            <a:r>
              <a:rPr lang="nb-NO" sz="3600" dirty="0">
                <a:latin typeface="Calibri" panose="020F0502020204030204" pitchFamily="34" charset="0"/>
                <a:cs typeface="Calibri" panose="020F0502020204030204" pitchFamily="34" charset="0"/>
              </a:rPr>
              <a:t> hos optiker. </a:t>
            </a:r>
          </a:p>
          <a:p>
            <a:pPr lvl="1">
              <a:tabLst>
                <a:tab pos="914400" algn="l"/>
              </a:tabLst>
            </a:pPr>
            <a:endParaRPr lang="nb-NO" sz="1600" dirty="0">
              <a:latin typeface="Calibri" panose="020F0502020204030204" pitchFamily="34" charset="0"/>
              <a:cs typeface="Calibri" panose="020F0502020204030204" pitchFamily="34" charset="0"/>
            </a:endParaRPr>
          </a:p>
          <a:p>
            <a:pPr lvl="1">
              <a:tabLst>
                <a:tab pos="914400" algn="l"/>
              </a:tabLst>
            </a:pPr>
            <a:r>
              <a:rPr lang="nb-NO" sz="3600" dirty="0">
                <a:latin typeface="Calibri" panose="020F0502020204030204" pitchFamily="34" charset="0"/>
                <a:cs typeface="Calibri" panose="020F0502020204030204" pitchFamily="34" charset="0"/>
              </a:rPr>
              <a:t>Dette har ført til avtagende pasientalder, samt mindre og mer perifert beliggende melanomer ved diagnosetidspunktet. Dermed kan flere pasienter behandles med ruthenium </a:t>
            </a:r>
            <a:r>
              <a:rPr lang="nb-NO" sz="3600" dirty="0" err="1">
                <a:latin typeface="Calibri" panose="020F0502020204030204" pitchFamily="34" charset="0"/>
                <a:cs typeface="Calibri" panose="020F0502020204030204" pitchFamily="34" charset="0"/>
              </a:rPr>
              <a:t>brachyterapi</a:t>
            </a:r>
            <a:r>
              <a:rPr lang="nb-NO" sz="3600" dirty="0">
                <a:latin typeface="Calibri" panose="020F0502020204030204" pitchFamily="34" charset="0"/>
                <a:cs typeface="Calibri" panose="020F0502020204030204" pitchFamily="34" charset="0"/>
              </a:rPr>
              <a:t>, noe som fører til mindre grad av </a:t>
            </a:r>
            <a:r>
              <a:rPr lang="nb-NO" sz="3600" dirty="0" err="1">
                <a:latin typeface="Calibri" panose="020F0502020204030204" pitchFamily="34" charset="0"/>
                <a:cs typeface="Calibri" panose="020F0502020204030204" pitchFamily="34" charset="0"/>
              </a:rPr>
              <a:t>visustap</a:t>
            </a:r>
            <a:r>
              <a:rPr lang="nb-NO" sz="3600" dirty="0">
                <a:latin typeface="Calibri" panose="020F0502020204030204" pitchFamily="34" charset="0"/>
                <a:cs typeface="Calibri" panose="020F0502020204030204" pitchFamily="34" charset="0"/>
              </a:rPr>
              <a:t> og strålerelaterte komplikasjoner. Tidlig diagnostikk av </a:t>
            </a:r>
            <a:r>
              <a:rPr lang="nb-NO" sz="3600" dirty="0" err="1">
                <a:latin typeface="Calibri" panose="020F0502020204030204" pitchFamily="34" charset="0"/>
                <a:cs typeface="Calibri" panose="020F0502020204030204" pitchFamily="34" charset="0"/>
              </a:rPr>
              <a:t>uveale</a:t>
            </a:r>
            <a:r>
              <a:rPr lang="nb-NO" sz="3600" dirty="0">
                <a:latin typeface="Calibri" panose="020F0502020204030204" pitchFamily="34" charset="0"/>
                <a:cs typeface="Calibri" panose="020F0502020204030204" pitchFamily="34" charset="0"/>
              </a:rPr>
              <a:t> melanomer gir også potensielt lavere risiko for metastatisk sykdom.</a:t>
            </a:r>
            <a:endParaRPr lang="en-US" altLang="nb-NO" dirty="0">
              <a:solidFill>
                <a:srgbClr val="000000">
                  <a:lumMod val="85000"/>
                  <a:lumOff val="15000"/>
                </a:srgbClr>
              </a:solidFill>
              <a:latin typeface="Calibri" panose="020F0502020204030204" pitchFamily="34" charset="0"/>
              <a:cs typeface="Calibri" panose="020F0502020204030204" pitchFamily="34" charset="0"/>
            </a:endParaRPr>
          </a:p>
        </p:txBody>
      </p:sp>
      <p:pic>
        <p:nvPicPr>
          <p:cNvPr id="6" name="Picture 2" descr="page26image62726896">
            <a:extLst>
              <a:ext uri="{FF2B5EF4-FFF2-40B4-BE49-F238E27FC236}">
                <a16:creationId xmlns:a16="http://schemas.microsoft.com/office/drawing/2014/main" id="{D122B690-4D93-B09A-5631-49DD4C9393A6}"/>
              </a:ext>
            </a:extLst>
          </p:cNvPr>
          <p:cNvPicPr>
            <a:picLocks noChangeAspect="1" noChangeArrowheads="1"/>
          </p:cNvPicPr>
          <p:nvPr/>
        </p:nvPicPr>
        <p:blipFill>
          <a:blip r:embed="rId9">
            <a:extLst>
              <a:ext uri="{BEBA8EAE-BF5A-486C-A8C5-ECC9F3942E4B}">
                <a14:imgProps xmlns:a14="http://schemas.microsoft.com/office/drawing/2010/main">
                  <a14:imgLayer r:embed="rId10">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32757668" y="8935746"/>
            <a:ext cx="9288448" cy="5151600"/>
          </a:xfrm>
          <a:prstGeom prst="rect">
            <a:avLst/>
          </a:prstGeom>
          <a:noFill/>
          <a:extLst>
            <a:ext uri="{909E8E84-426E-40DD-AFC4-6F175D3DCCD1}">
              <a14:hiddenFill xmlns:a14="http://schemas.microsoft.com/office/drawing/2010/main">
                <a:solidFill>
                  <a:srgbClr val="FFFFFF"/>
                </a:solidFill>
              </a14:hiddenFill>
            </a:ext>
          </a:extLst>
        </p:spPr>
      </p:pic>
      <p:sp>
        <p:nvSpPr>
          <p:cNvPr id="10" name="TekstSylinder 9">
            <a:extLst>
              <a:ext uri="{FF2B5EF4-FFF2-40B4-BE49-F238E27FC236}">
                <a16:creationId xmlns:a16="http://schemas.microsoft.com/office/drawing/2014/main" id="{0C8A78DC-191C-2765-8A10-C7141BCC684B}"/>
              </a:ext>
            </a:extLst>
          </p:cNvPr>
          <p:cNvSpPr txBox="1"/>
          <p:nvPr/>
        </p:nvSpPr>
        <p:spPr>
          <a:xfrm>
            <a:off x="591343" y="4313182"/>
            <a:ext cx="41625837" cy="830997"/>
          </a:xfrm>
          <a:prstGeom prst="rect">
            <a:avLst/>
          </a:prstGeom>
          <a:noFill/>
        </p:spPr>
        <p:txBody>
          <a:bodyPr wrap="square">
            <a:spAutoFit/>
          </a:bodyPr>
          <a:lstStyle/>
          <a:p>
            <a:pPr algn="ctr"/>
            <a:r>
              <a:rPr lang="nb-NO" sz="4800" dirty="0">
                <a:solidFill>
                  <a:schemeClr val="bg1"/>
                </a:solidFill>
                <a:latin typeface="Calibri" panose="020F0502020204030204" pitchFamily="34" charset="0"/>
                <a:cs typeface="Calibri" panose="020F0502020204030204" pitchFamily="34" charset="0"/>
              </a:rPr>
              <a:t>En retrospektiv studie basert på journalopplysninger for pasienter behandlet for bakre uvealt melanom ved Haukeland universitetssykehus i perioden 1993</a:t>
            </a:r>
            <a:r>
              <a:rPr lang="nb-NO" sz="4800" dirty="0">
                <a:solidFill>
                  <a:schemeClr val="bg1"/>
                </a:solidFill>
                <a:latin typeface="Calibri" panose="020F0502020204030204" pitchFamily="34" charset="0"/>
                <a:cs typeface="Calibri" panose="020F0502020204030204" pitchFamily="34" charset="0"/>
                <a:sym typeface="Symbol" panose="05050102010706020507" pitchFamily="18" charset="2"/>
              </a:rPr>
              <a:t></a:t>
            </a:r>
            <a:r>
              <a:rPr lang="nb-NO" sz="4800" dirty="0">
                <a:solidFill>
                  <a:schemeClr val="bg1"/>
                </a:solidFill>
                <a:latin typeface="Calibri" panose="020F0502020204030204" pitchFamily="34" charset="0"/>
                <a:cs typeface="Calibri" panose="020F0502020204030204" pitchFamily="34" charset="0"/>
              </a:rPr>
              <a:t>2002</a:t>
            </a:r>
          </a:p>
        </p:txBody>
      </p:sp>
      <p:pic>
        <p:nvPicPr>
          <p:cNvPr id="1025" name="Picture 1" descr="page22image21927824">
            <a:extLst>
              <a:ext uri="{FF2B5EF4-FFF2-40B4-BE49-F238E27FC236}">
                <a16:creationId xmlns:a16="http://schemas.microsoft.com/office/drawing/2014/main" id="{E5A5EAF1-4F37-6811-85FF-1C8317070956}"/>
              </a:ext>
            </a:extLst>
          </p:cNvPr>
          <p:cNvPicPr>
            <a:picLocks noChangeAspect="1" noChangeArrowheads="1"/>
          </p:cNvPicPr>
          <p:nvPr/>
        </p:nvPicPr>
        <p:blipFill>
          <a:blip r:embed="rId11">
            <a:extLst>
              <a:ext uri="{BEBA8EAE-BF5A-486C-A8C5-ECC9F3942E4B}">
                <a14:imgProps xmlns:a14="http://schemas.microsoft.com/office/drawing/2010/main">
                  <a14:imgLayer r:embed="rId12">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0798070" y="15583114"/>
            <a:ext cx="9250639" cy="52085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page15image21873888">
            <a:extLst>
              <a:ext uri="{FF2B5EF4-FFF2-40B4-BE49-F238E27FC236}">
                <a16:creationId xmlns:a16="http://schemas.microsoft.com/office/drawing/2014/main" id="{BC95DA4F-2CAE-5A0F-98C0-01C49DA291D6}"/>
              </a:ext>
            </a:extLst>
          </p:cNvPr>
          <p:cNvPicPr>
            <a:picLocks noChangeAspect="1" noChangeArrowheads="1"/>
          </p:cNvPicPr>
          <p:nvPr/>
        </p:nvPicPr>
        <p:blipFill>
          <a:blip r:embed="rId13">
            <a:extLst>
              <a:ext uri="{BEBA8EAE-BF5A-486C-A8C5-ECC9F3942E4B}">
                <a14:imgProps xmlns:a14="http://schemas.microsoft.com/office/drawing/2010/main">
                  <a14:imgLayer r:embed="rId14">
                    <a14:imgEffect>
                      <a14:sharpenSoften amount="25000"/>
                    </a14:imgEffect>
                  </a14:imgLayer>
                </a14:imgProps>
              </a:ext>
              <a:ext uri="{28A0092B-C50C-407E-A947-70E740481C1C}">
                <a14:useLocalDpi xmlns:a14="http://schemas.microsoft.com/office/drawing/2010/main" val="0"/>
              </a:ext>
            </a:extLst>
          </a:blip>
          <a:srcRect/>
          <a:stretch>
            <a:fillRect/>
          </a:stretch>
        </p:blipFill>
        <p:spPr bwMode="auto">
          <a:xfrm>
            <a:off x="10798070" y="24173009"/>
            <a:ext cx="9207642" cy="461567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descr="page21image62776672">
            <a:extLst>
              <a:ext uri="{FF2B5EF4-FFF2-40B4-BE49-F238E27FC236}">
                <a16:creationId xmlns:a16="http://schemas.microsoft.com/office/drawing/2014/main" id="{EC1EF6F9-529C-F620-39B6-9FD342765657}"/>
              </a:ext>
            </a:extLst>
          </p:cNvPr>
          <p:cNvPicPr>
            <a:picLocks noChangeAspect="1" noChangeArrowheads="1"/>
          </p:cNvPicPr>
          <p:nvPr/>
        </p:nvPicPr>
        <p:blipFill>
          <a:blip r:embed="rId15">
            <a:extLst>
              <a:ext uri="{BEBA8EAE-BF5A-486C-A8C5-ECC9F3942E4B}">
                <a14:imgProps xmlns:a14="http://schemas.microsoft.com/office/drawing/2010/main">
                  <a14:imgLayer r:embed="rId16">
                    <a14:imgEffect>
                      <a14:sharpenSoften amount="25000"/>
                    </a14:imgEffect>
                  </a14:imgLayer>
                </a14:imgProps>
              </a:ext>
              <a:ext uri="{28A0092B-C50C-407E-A947-70E740481C1C}">
                <a14:useLocalDpi xmlns:a14="http://schemas.microsoft.com/office/drawing/2010/main" val="0"/>
              </a:ext>
            </a:extLst>
          </a:blip>
          <a:srcRect l="1851" r="1851"/>
          <a:stretch>
            <a:fillRect/>
          </a:stretch>
        </p:blipFill>
        <p:spPr bwMode="auto">
          <a:xfrm>
            <a:off x="21686230" y="24634702"/>
            <a:ext cx="8755076" cy="47178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Standard utforming">
  <a:themeElements>
    <a:clrScheme name="UiB-Farger-2015-matt">
      <a:dk1>
        <a:sysClr val="windowText" lastClr="000000"/>
      </a:dk1>
      <a:lt1>
        <a:srgbClr val="FFFFFF"/>
      </a:lt1>
      <a:dk2>
        <a:srgbClr val="847268"/>
      </a:dk2>
      <a:lt2>
        <a:srgbClr val="D0CAC2"/>
      </a:lt2>
      <a:accent1>
        <a:srgbClr val="DB3F3D"/>
      </a:accent1>
      <a:accent2>
        <a:srgbClr val="1A2640"/>
      </a:accent2>
      <a:accent3>
        <a:srgbClr val="CDAB3F"/>
      </a:accent3>
      <a:accent4>
        <a:srgbClr val="4EA0B7"/>
      </a:accent4>
      <a:accent5>
        <a:srgbClr val="789A5B"/>
      </a:accent5>
      <a:accent6>
        <a:srgbClr val="705686"/>
      </a:accent6>
      <a:hlink>
        <a:srgbClr val="009FEE"/>
      </a:hlink>
      <a:folHlink>
        <a:srgbClr val="522D89"/>
      </a:folHlink>
    </a:clrScheme>
    <a:fontScheme name="Standard utform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cap="flat" cmpd="sng" algn="ctr">
              <a:solidFill>
                <a:srgbClr val="005473"/>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8361363" rtl="0" eaLnBrk="1" fontAlgn="base" latinLnBrk="0" hangingPunct="1">
          <a:lnSpc>
            <a:spcPct val="100000"/>
          </a:lnSpc>
          <a:spcBef>
            <a:spcPct val="0"/>
          </a:spcBef>
          <a:spcAft>
            <a:spcPct val="0"/>
          </a:spcAft>
          <a:buClrTx/>
          <a:buSzTx/>
          <a:buFontTx/>
          <a:buNone/>
          <a:tabLst/>
          <a:defRPr kumimoji="0" lang="nb-NO" sz="3200" b="0" i="0" u="none" strike="noStrike" cap="none" normalizeH="0" baseline="0" smtClean="0">
            <a:ln>
              <a:noFill/>
            </a:ln>
            <a:solidFill>
              <a:schemeClr val="tx1"/>
            </a:solidFill>
            <a:effectLst/>
            <a:latin typeface="Arial" charset="0"/>
          </a:defRPr>
        </a:defPPr>
      </a:lstStyle>
    </a:lnDef>
  </a:objectDefaults>
  <a:extraClrSchemeLst>
    <a:extraClrScheme>
      <a:clrScheme name="Standard utform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 utform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 utform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 utform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 utform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 utform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 utform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 utform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 utform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 utform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 utform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 utform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4643</TotalTime>
  <Words>703</Words>
  <Application>Microsoft Macintosh PowerPoint</Application>
  <PresentationFormat>Egendefinert</PresentationFormat>
  <Paragraphs>111</Paragraphs>
  <Slides>1</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vt:i4>
      </vt:variant>
    </vt:vector>
  </HeadingPairs>
  <TitlesOfParts>
    <vt:vector size="4" baseType="lpstr">
      <vt:lpstr>Arial</vt:lpstr>
      <vt:lpstr>Calibri</vt:lpstr>
      <vt:lpstr>Standard utforming</vt:lpstr>
      <vt:lpstr>PowerPoint-presentasjon</vt:lpstr>
    </vt:vector>
  </TitlesOfParts>
  <Company>IT-avd, UiB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Lysbilde 1</dc:title>
  <dc:creator>Helge Grønhaug</dc:creator>
  <cp:lastModifiedBy>Anna Dalseng Hatling</cp:lastModifiedBy>
  <cp:revision>201</cp:revision>
  <cp:lastPrinted>2016-05-27T08:05:21Z</cp:lastPrinted>
  <dcterms:created xsi:type="dcterms:W3CDTF">2006-11-02T13:18:58Z</dcterms:created>
  <dcterms:modified xsi:type="dcterms:W3CDTF">2023-11-24T20:46:13Z</dcterms:modified>
</cp:coreProperties>
</file>