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0"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33" userDrawn="1">
          <p15:clr>
            <a:srgbClr val="A4A3A4"/>
          </p15:clr>
        </p15:guide>
        <p15:guide id="3" orient="horz" pos="16976" userDrawn="1">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guide id="9" orient="horz" pos="953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9F1"/>
    <a:srgbClr val="FFAA79"/>
    <a:srgbClr val="761A19"/>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461" autoAdjust="0"/>
    <p:restoredTop sz="90159" autoAdjust="0"/>
  </p:normalViewPr>
  <p:slideViewPr>
    <p:cSldViewPr snapToGrid="0">
      <p:cViewPr>
        <p:scale>
          <a:sx n="25" d="100"/>
          <a:sy n="25" d="100"/>
        </p:scale>
        <p:origin x="68" y="12"/>
      </p:cViewPr>
      <p:guideLst>
        <p:guide orient="horz" pos="2733"/>
        <p:guide orient="horz" pos="16976"/>
        <p:guide pos="745"/>
        <p:guide pos="19961"/>
        <p:guide pos="26361"/>
        <p:guide pos="13513"/>
        <p:guide pos="7025"/>
        <p:guide orient="horz" pos="9537"/>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howGuides="1">
      <p:cViewPr varScale="1">
        <p:scale>
          <a:sx n="128" d="100"/>
          <a:sy n="128" d="100"/>
        </p:scale>
        <p:origin x="5824"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433DE135-FF91-20A3-39DA-EB0E7A616080}"/>
              </a:ext>
            </a:extLst>
          </p:cNvPr>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nb-NO"/>
          </a:p>
        </p:txBody>
      </p:sp>
      <p:sp>
        <p:nvSpPr>
          <p:cNvPr id="3" name="Plassholder for dato 2">
            <a:extLst>
              <a:ext uri="{FF2B5EF4-FFF2-40B4-BE49-F238E27FC236}">
                <a16:creationId xmlns:a16="http://schemas.microsoft.com/office/drawing/2014/main" id="{C1BBF5B1-0403-D936-D364-2A45E9510156}"/>
              </a:ext>
            </a:extLst>
          </p:cNvPr>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fld id="{DF73EE47-8B60-024C-A3E9-9D47F69A0B3A}" type="datetimeFigureOut">
              <a:rPr lang="nb-NO" smtClean="0"/>
              <a:t>16.11.2023</a:t>
            </a:fld>
            <a:endParaRPr lang="nb-NO"/>
          </a:p>
        </p:txBody>
      </p:sp>
      <p:sp>
        <p:nvSpPr>
          <p:cNvPr id="4" name="Plassholder for bunntekst 3">
            <a:extLst>
              <a:ext uri="{FF2B5EF4-FFF2-40B4-BE49-F238E27FC236}">
                <a16:creationId xmlns:a16="http://schemas.microsoft.com/office/drawing/2014/main" id="{E0D21D5C-4B77-F54E-E771-2DA77C15749C}"/>
              </a:ext>
            </a:extLst>
          </p:cNvPr>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a:extLst>
              <a:ext uri="{FF2B5EF4-FFF2-40B4-BE49-F238E27FC236}">
                <a16:creationId xmlns:a16="http://schemas.microsoft.com/office/drawing/2014/main" id="{B06C2057-4DAF-3E94-8698-8590C1366EB3}"/>
              </a:ext>
            </a:extLst>
          </p:cNvPr>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fld id="{BA646A91-9FDA-7A49-918A-F3079B75495C}" type="slidenum">
              <a:rPr lang="nb-NO" smtClean="0"/>
              <a:t>‹#›</a:t>
            </a:fld>
            <a:endParaRPr lang="nb-NO"/>
          </a:p>
        </p:txBody>
      </p:sp>
    </p:spTree>
    <p:extLst>
      <p:ext uri="{BB962C8B-B14F-4D97-AF65-F5344CB8AC3E}">
        <p14:creationId xmlns:p14="http://schemas.microsoft.com/office/powerpoint/2010/main" val="576674613"/>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3223" userDrawn="1">
          <p15:clr>
            <a:srgbClr val="F26B43"/>
          </p15:clr>
        </p15:guide>
        <p15:guide id="2" pos="2236"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9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extLst>
    <p:ext uri="{DCECCB84-F9BA-43D5-87BE-67443E8EF086}">
      <p15:sldGuideLst xmlns:p15="http://schemas.microsoft.com/office/powerpoint/2012/main">
        <p15:guide id="1" orient="horz" pos="9537">
          <p15:clr>
            <a:srgbClr val="FBAE40"/>
          </p15:clr>
        </p15:guide>
        <p15:guide id="2" pos="13483">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7259CF00-97E2-1033-EB68-FC43F982B767}"/>
              </a:ext>
            </a:extLst>
          </p:cNvPr>
          <p:cNvSpPr/>
          <p:nvPr userDrawn="1"/>
        </p:nvSpPr>
        <p:spPr bwMode="auto">
          <a:xfrm>
            <a:off x="-1" y="5629275"/>
            <a:ext cx="42807600" cy="24660000"/>
          </a:xfrm>
          <a:prstGeom prst="rect">
            <a:avLst/>
          </a:prstGeom>
          <a:solidFill>
            <a:srgbClr val="FEF9F1"/>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8361363" rtl="0" eaLnBrk="1" fontAlgn="base" latinLnBrk="0" hangingPunct="1">
              <a:lnSpc>
                <a:spcPct val="100000"/>
              </a:lnSpc>
              <a:spcBef>
                <a:spcPct val="0"/>
              </a:spcBef>
              <a:spcAft>
                <a:spcPct val="0"/>
              </a:spcAft>
              <a:buClrTx/>
              <a:buSzTx/>
              <a:buFontTx/>
              <a:buNone/>
              <a:tabLst/>
            </a:pPr>
            <a:endParaRPr kumimoji="0" lang="nb-NO" sz="3200" b="0" i="0" u="none" strike="noStrike" cap="none" normalizeH="0" baseline="0">
              <a:ln>
                <a:noFill/>
              </a:ln>
              <a:solidFill>
                <a:schemeClr val="tx1"/>
              </a:solidFill>
              <a:effectLst/>
              <a:latin typeface="Arial" charset="0"/>
            </a:endParaRPr>
          </a:p>
        </p:txBody>
      </p:sp>
      <p:sp>
        <p:nvSpPr>
          <p:cNvPr id="2" name="Freeform 2" descr="Red field, top">
            <a:extLst>
              <a:ext uri="{FF2B5EF4-FFF2-40B4-BE49-F238E27FC236}">
                <a16:creationId xmlns:a16="http://schemas.microsoft.com/office/drawing/2014/main" id="{09114A3E-ED0D-6852-61B1-87F4D60FBCC4}"/>
              </a:ext>
            </a:extLst>
          </p:cNvPr>
          <p:cNvSpPr>
            <a:spLocks noChangeAspect="1"/>
          </p:cNvSpPr>
          <p:nvPr userDrawn="1"/>
        </p:nvSpPr>
        <p:spPr bwMode="auto">
          <a:xfrm>
            <a:off x="0" y="1"/>
            <a:ext cx="42808525" cy="5600700"/>
          </a:xfrm>
          <a:custGeom>
            <a:avLst/>
            <a:gdLst>
              <a:gd name="T0" fmla="*/ 0 w 22394"/>
              <a:gd name="T1" fmla="*/ 4633 h 4633"/>
              <a:gd name="T2" fmla="*/ 22394 w 22394"/>
              <a:gd name="T3" fmla="*/ 4633 h 4633"/>
              <a:gd name="T4" fmla="*/ 22394 w 22394"/>
              <a:gd name="T5" fmla="*/ 0 h 4633"/>
              <a:gd name="T6" fmla="*/ 0 w 22394"/>
              <a:gd name="T7" fmla="*/ 0 h 4633"/>
              <a:gd name="T8" fmla="*/ 0 w 22394"/>
              <a:gd name="T9" fmla="*/ 4633 h 4633"/>
            </a:gdLst>
            <a:ahLst/>
            <a:cxnLst>
              <a:cxn ang="0">
                <a:pos x="T0" y="T1"/>
              </a:cxn>
              <a:cxn ang="0">
                <a:pos x="T2" y="T3"/>
              </a:cxn>
              <a:cxn ang="0">
                <a:pos x="T4" y="T5"/>
              </a:cxn>
              <a:cxn ang="0">
                <a:pos x="T6" y="T7"/>
              </a:cxn>
              <a:cxn ang="0">
                <a:pos x="T8" y="T9"/>
              </a:cxn>
            </a:cxnLst>
            <a:rect l="0" t="0" r="r" b="b"/>
            <a:pathLst>
              <a:path w="22394" h="4633">
                <a:moveTo>
                  <a:pt x="0" y="4633"/>
                </a:moveTo>
                <a:lnTo>
                  <a:pt x="22394" y="4633"/>
                </a:lnTo>
                <a:lnTo>
                  <a:pt x="22394" y="0"/>
                </a:lnTo>
                <a:lnTo>
                  <a:pt x="0" y="0"/>
                </a:lnTo>
                <a:lnTo>
                  <a:pt x="0" y="4633"/>
                </a:lnTo>
              </a:path>
            </a:pathLst>
          </a:custGeom>
          <a:solidFill>
            <a:srgbClr val="761A19"/>
          </a:solidFill>
          <a:ln>
            <a:noFill/>
          </a:ln>
        </p:spPr>
        <p:txBody>
          <a:bodyPr vert="horz" wrap="square" lIns="0" tIns="0" rIns="0" bIns="0" numCol="1" anchor="t" anchorCtr="0" compatLnSpc="1">
            <a:prstTxWarp prst="textNoShape">
              <a:avLst/>
            </a:prstTxWarp>
          </a:bodyPr>
          <a:lstStyle/>
          <a:p>
            <a:endParaRPr lang="nb-NO"/>
          </a:p>
        </p:txBody>
      </p:sp>
      <p:pic>
        <p:nvPicPr>
          <p:cNvPr id="7" name="Picture 19">
            <a:extLst>
              <a:ext uri="{FF2B5EF4-FFF2-40B4-BE49-F238E27FC236}">
                <a16:creationId xmlns:a16="http://schemas.microsoft.com/office/drawing/2014/main" id="{CD4E24DF-9FF2-B992-1667-8D90A8F267A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767275" y="27323832"/>
            <a:ext cx="10790565" cy="2602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537">
          <p15:clr>
            <a:srgbClr val="F26B43"/>
          </p15:clr>
        </p15:guide>
        <p15:guide id="2" pos="13483">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hgi006@uib.no"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descr="Title field"/>
          <p:cNvSpPr txBox="1">
            <a:spLocks noChangeArrowheads="1"/>
          </p:cNvSpPr>
          <p:nvPr/>
        </p:nvSpPr>
        <p:spPr bwMode="auto">
          <a:xfrm>
            <a:off x="1995488" y="431631"/>
            <a:ext cx="34201099"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nb-NO" sz="6600" dirty="0">
                <a:solidFill>
                  <a:schemeClr val="bg1"/>
                </a:solidFill>
              </a:rPr>
              <a:t>Antipsykotika og negativ hjernepåvirkning: - Hva gir mest negativ hjernepåvirkning; medisinen eller psykosen?</a:t>
            </a:r>
            <a:endParaRPr lang="nb-NO" altLang="nb-NO" sz="12400" b="1" dirty="0">
              <a:solidFill>
                <a:schemeClr val="bg1"/>
              </a:solidFill>
              <a:latin typeface="Calibri" panose="020F0502020204030204" pitchFamily="34" charset="0"/>
              <a:cs typeface="Calibri" panose="020F0502020204030204" pitchFamily="34" charset="0"/>
            </a:endParaRPr>
          </a:p>
        </p:txBody>
      </p:sp>
      <p:sp>
        <p:nvSpPr>
          <p:cNvPr id="2053" name="Name and info" descr="Field for name and email"/>
          <p:cNvSpPr txBox="1">
            <a:spLocks noChangeArrowheads="1"/>
          </p:cNvSpPr>
          <p:nvPr/>
        </p:nvSpPr>
        <p:spPr bwMode="auto">
          <a:xfrm>
            <a:off x="37313986" y="2615262"/>
            <a:ext cx="4512087" cy="2431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000" rIns="18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nb-NO" altLang="nb-NO" sz="4400" b="1">
                <a:solidFill>
                  <a:schemeClr val="bg1"/>
                </a:solidFill>
                <a:latin typeface="Calibri" panose="020F0502020204030204" pitchFamily="34" charset="0"/>
                <a:cs typeface="Calibri" panose="020F0502020204030204" pitchFamily="34" charset="0"/>
              </a:rPr>
              <a:t>Hedda K </a:t>
            </a:r>
            <a:r>
              <a:rPr lang="nb-NO" altLang="nb-NO" sz="4400" b="1" dirty="0">
                <a:solidFill>
                  <a:schemeClr val="bg1"/>
                </a:solidFill>
                <a:latin typeface="Calibri" panose="020F0502020204030204" pitchFamily="34" charset="0"/>
                <a:cs typeface="Calibri" panose="020F0502020204030204" pitchFamily="34" charset="0"/>
              </a:rPr>
              <a:t>B Gimse</a:t>
            </a:r>
            <a:br>
              <a:rPr lang="nb-NO" altLang="nb-NO" sz="4000" dirty="0">
                <a:solidFill>
                  <a:schemeClr val="bg1"/>
                </a:solidFill>
                <a:latin typeface="Calibri" panose="020F0502020204030204" pitchFamily="34" charset="0"/>
                <a:cs typeface="Calibri" panose="020F0502020204030204" pitchFamily="34" charset="0"/>
              </a:rPr>
            </a:br>
            <a:r>
              <a:rPr lang="nb-NO" altLang="nb-NO" sz="3600" dirty="0" err="1">
                <a:solidFill>
                  <a:schemeClr val="bg1"/>
                </a:solidFill>
                <a:latin typeface="Calibri" panose="020F0502020204030204" pitchFamily="34" charset="0"/>
                <a:cs typeface="Calibri" panose="020F0502020204030204" pitchFamily="34" charset="0"/>
              </a:rPr>
              <a:t>University</a:t>
            </a:r>
            <a:r>
              <a:rPr lang="nb-NO" altLang="nb-NO" sz="3600" dirty="0">
                <a:solidFill>
                  <a:schemeClr val="bg1"/>
                </a:solidFill>
                <a:latin typeface="Calibri" panose="020F0502020204030204" pitchFamily="34" charset="0"/>
                <a:cs typeface="Calibri" panose="020F0502020204030204" pitchFamily="34" charset="0"/>
              </a:rPr>
              <a:t> </a:t>
            </a:r>
            <a:r>
              <a:rPr lang="nb-NO" altLang="nb-NO" sz="3600" dirty="0" err="1">
                <a:solidFill>
                  <a:schemeClr val="bg1"/>
                </a:solidFill>
                <a:latin typeface="Calibri" panose="020F0502020204030204" pitchFamily="34" charset="0"/>
                <a:cs typeface="Calibri" panose="020F0502020204030204" pitchFamily="34" charset="0"/>
              </a:rPr>
              <a:t>of</a:t>
            </a:r>
            <a:r>
              <a:rPr lang="nb-NO" altLang="nb-NO" sz="3600" dirty="0">
                <a:solidFill>
                  <a:schemeClr val="bg1"/>
                </a:solidFill>
                <a:latin typeface="Calibri" panose="020F0502020204030204" pitchFamily="34" charset="0"/>
                <a:cs typeface="Calibri" panose="020F0502020204030204" pitchFamily="34" charset="0"/>
              </a:rPr>
              <a:t> Bergen</a:t>
            </a:r>
          </a:p>
          <a:p>
            <a:pPr algn="r" eaLnBrk="1" hangingPunct="1"/>
            <a:r>
              <a:rPr lang="nb-NO" altLang="nb-NO" sz="3600" dirty="0">
                <a:solidFill>
                  <a:schemeClr val="bg1"/>
                </a:solidFill>
                <a:latin typeface="Calibri" panose="020F0502020204030204" pitchFamily="34" charset="0"/>
                <a:cs typeface="Calibri" panose="020F0502020204030204" pitchFamily="34" charset="0"/>
                <a:hlinkClick r:id="rId3"/>
              </a:rPr>
              <a:t>hgi006@uib.no</a:t>
            </a:r>
            <a:endParaRPr lang="nb-NO" altLang="nb-NO" sz="3600" dirty="0">
              <a:solidFill>
                <a:schemeClr val="bg1"/>
              </a:solidFill>
              <a:latin typeface="Calibri" panose="020F0502020204030204" pitchFamily="34" charset="0"/>
              <a:cs typeface="Calibri" panose="020F0502020204030204" pitchFamily="34" charset="0"/>
            </a:endParaRPr>
          </a:p>
          <a:p>
            <a:pPr algn="r" eaLnBrk="1" hangingPunct="1"/>
            <a:r>
              <a:rPr lang="nb-NO" altLang="nb-NO" sz="3600" dirty="0">
                <a:solidFill>
                  <a:schemeClr val="bg1"/>
                </a:solidFill>
                <a:latin typeface="Calibri" panose="020F0502020204030204" pitchFamily="34" charset="0"/>
                <a:cs typeface="Calibri" panose="020F0502020204030204" pitchFamily="34" charset="0"/>
              </a:rPr>
              <a:t> </a:t>
            </a:r>
          </a:p>
        </p:txBody>
      </p:sp>
      <p:sp>
        <p:nvSpPr>
          <p:cNvPr id="2055" name="Text box 1" descr="Text field "/>
          <p:cNvSpPr txBox="1">
            <a:spLocks noChangeArrowheads="1"/>
          </p:cNvSpPr>
          <p:nvPr/>
        </p:nvSpPr>
        <p:spPr bwMode="auto">
          <a:xfrm>
            <a:off x="1137347" y="6229350"/>
            <a:ext cx="9969500"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36000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20000"/>
              </a:spcAft>
              <a:buClrTx/>
              <a:buSzTx/>
              <a:buFontTx/>
              <a:buNone/>
              <a:tabLst/>
              <a:defRPr/>
            </a:pPr>
            <a:r>
              <a:rPr kumimoji="0" lang="en-GB" altLang="nb-NO" sz="6000" b="1" i="0"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Bakgrunn</a:t>
            </a:r>
            <a:endParaRPr kumimoji="0" lang="en-GB" altLang="nb-NO" sz="60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base" latinLnBrk="0" hangingPunct="1">
              <a:lnSpc>
                <a:spcPct val="100000"/>
              </a:lnSpc>
              <a:spcBef>
                <a:spcPct val="0"/>
              </a:spcBef>
              <a:spcAft>
                <a:spcPts val="2000"/>
              </a:spcAft>
              <a:buClrTx/>
              <a:buSzTx/>
              <a:buFontTx/>
              <a:buNone/>
              <a:tabLst/>
              <a:defRPr/>
            </a:pPr>
            <a:r>
              <a:rPr lang="nb-NO" sz="4000" dirty="0"/>
              <a:t>Pasienter med schizofreni spektrum-lidelser har vist å ha redusert hjernevolum sammenlignet med personer uten lidelse.(1) Målet med denne paraplyoversikten er å samle kunnskapen vi har på feltet for å besvare spørsmålet: Er det antipsykotika eller psykosen som forårsaker hjerneforandringene ved psykoselidelser?</a:t>
            </a:r>
            <a:endParaRPr kumimoji="0" lang="en-GB" altLang="nb-NO" sz="60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p:txBody>
      </p:sp>
      <p:sp>
        <p:nvSpPr>
          <p:cNvPr id="2052" name="Text box 2" descr="Text field "/>
          <p:cNvSpPr txBox="1">
            <a:spLocks noChangeArrowheads="1"/>
          </p:cNvSpPr>
          <p:nvPr/>
        </p:nvSpPr>
        <p:spPr bwMode="auto">
          <a:xfrm>
            <a:off x="1137347" y="13791444"/>
            <a:ext cx="10324147" cy="8002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Bef>
                <a:spcPct val="50000"/>
              </a:spcBef>
            </a:pPr>
            <a:r>
              <a:rPr lang="en-US" altLang="nb-NO" sz="5400" b="1" dirty="0" err="1">
                <a:solidFill>
                  <a:schemeClr val="tx1">
                    <a:lumMod val="85000"/>
                    <a:lumOff val="15000"/>
                  </a:schemeClr>
                </a:solidFill>
                <a:latin typeface="Calibri" panose="020F0502020204030204" pitchFamily="34" charset="0"/>
                <a:cs typeface="Calibri" panose="020F0502020204030204" pitchFamily="34" charset="0"/>
              </a:rPr>
              <a:t>Metode</a:t>
            </a:r>
            <a:endParaRPr lang="en-US" altLang="nb-NO" sz="5400" b="1" dirty="0">
              <a:solidFill>
                <a:schemeClr val="tx1">
                  <a:lumMod val="85000"/>
                  <a:lumOff val="15000"/>
                </a:schemeClr>
              </a:solidFill>
              <a:latin typeface="Calibri" panose="020F0502020204030204" pitchFamily="34" charset="0"/>
              <a:cs typeface="Calibri" panose="020F0502020204030204" pitchFamily="34" charset="0"/>
            </a:endParaRPr>
          </a:p>
          <a:p>
            <a:pPr eaLnBrk="1" hangingPunct="1">
              <a:spcBef>
                <a:spcPct val="50000"/>
              </a:spcBef>
            </a:pPr>
            <a:r>
              <a:rPr lang="nb-NO" sz="4000" dirty="0" err="1"/>
              <a:t>PubMed</a:t>
            </a:r>
            <a:r>
              <a:rPr lang="nb-NO" sz="4000" dirty="0"/>
              <a:t> er brukt som database. Søket ga 310 treff 29.08.23. Søket ble innskrenket til å kun omfatte systematiske oversikter med eller uten </a:t>
            </a:r>
            <a:r>
              <a:rPr lang="nb-NO" sz="4000" dirty="0" err="1"/>
              <a:t>meta</a:t>
            </a:r>
            <a:r>
              <a:rPr lang="nb-NO" sz="4000" dirty="0"/>
              <a:t>-analyser som grunnlag for et paraplyoversikt over systematiske oversikter (systematisk oversikt over systematiske oversikter.) PICO metoden ble brukt for å bestemme inklusjon- og eksklusjonskriterier for artiklene. PICO står for, P=</a:t>
            </a:r>
            <a:r>
              <a:rPr lang="nb-NO" sz="4000" dirty="0" err="1"/>
              <a:t>population</a:t>
            </a:r>
            <a:r>
              <a:rPr lang="nb-NO" sz="4000" dirty="0"/>
              <a:t>, I=</a:t>
            </a:r>
            <a:r>
              <a:rPr lang="nb-NO" sz="4000" dirty="0" err="1"/>
              <a:t>Intervention</a:t>
            </a:r>
            <a:r>
              <a:rPr lang="nb-NO" sz="4000" dirty="0"/>
              <a:t>, C=</a:t>
            </a:r>
            <a:r>
              <a:rPr lang="nb-NO" sz="4000" dirty="0" err="1"/>
              <a:t>comparison</a:t>
            </a:r>
            <a:r>
              <a:rPr lang="nb-NO" sz="4000" dirty="0"/>
              <a:t> og O=</a:t>
            </a:r>
            <a:r>
              <a:rPr lang="nb-NO" sz="4000" dirty="0" err="1"/>
              <a:t>outcome</a:t>
            </a:r>
            <a:r>
              <a:rPr lang="nb-NO" sz="4000" dirty="0"/>
              <a:t>. </a:t>
            </a:r>
            <a:endParaRPr lang="en-US" altLang="nb-NO" sz="4000"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2061" name="Text Box 4" descr="Text field "/>
          <p:cNvSpPr txBox="1">
            <a:spLocks noChangeArrowheads="1"/>
          </p:cNvSpPr>
          <p:nvPr/>
        </p:nvSpPr>
        <p:spPr bwMode="auto">
          <a:xfrm>
            <a:off x="14140354" y="6229350"/>
            <a:ext cx="12320398" cy="9335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ts val="2000"/>
              </a:spcBef>
              <a:spcAft>
                <a:spcPts val="1000"/>
              </a:spcAft>
              <a:buClrTx/>
              <a:buSzTx/>
              <a:buFontTx/>
              <a:buNone/>
              <a:tabLst/>
              <a:defRPr/>
            </a:pPr>
            <a:r>
              <a:rPr kumimoji="0" lang="en-US" altLang="nb-NO" sz="6000" b="1" i="0"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Resultat</a:t>
            </a:r>
            <a:endParaRPr kumimoji="0" lang="en-US" altLang="nb-NO" sz="60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base" latinLnBrk="0" hangingPunct="1">
              <a:lnSpc>
                <a:spcPct val="100000"/>
              </a:lnSpc>
              <a:spcBef>
                <a:spcPts val="0"/>
              </a:spcBef>
              <a:spcAft>
                <a:spcPts val="1000"/>
              </a:spcAft>
              <a:buClrTx/>
              <a:buSzTx/>
              <a:buFontTx/>
              <a:buNone/>
              <a:tabLst/>
              <a:defRPr/>
            </a:pPr>
            <a:r>
              <a:rPr lang="nb-NO" sz="4000" dirty="0"/>
              <a:t>Etter søket var gjennomgått var det 13 systematiske oversikter som oppfylte inklusjonskriteriene. Disse ga sprikende resultater. Hver av oversiktsartiklene hadde inkludert flere studier som viste sprikende resultater. Samlet for hver oversiktsartikkel var det tre av oversiktsartiklene som konkluderte med at antipsykotika kunne ha en påvirkning på hjernevolumendringer, ni av artiklene konkluderte med at de ikke kunne konkludere og en artikkel konkluderte med at antipsykotika sannsynligvis ikke var knyttet til hjernevolumendringene man ser hos schizofrenipasienter.</a:t>
            </a:r>
          </a:p>
          <a:p>
            <a:pPr marL="0" marR="0" lvl="0" indent="0" algn="l" defTabSz="914400" rtl="0" eaLnBrk="1" fontAlgn="base" latinLnBrk="0" hangingPunct="1">
              <a:lnSpc>
                <a:spcPct val="100000"/>
              </a:lnSpc>
              <a:spcBef>
                <a:spcPts val="0"/>
              </a:spcBef>
              <a:spcAft>
                <a:spcPts val="1000"/>
              </a:spcAft>
              <a:buClrTx/>
              <a:buSzTx/>
              <a:buFontTx/>
              <a:buNone/>
              <a:tabLst/>
              <a:defRPr/>
            </a:pPr>
            <a:endParaRPr lang="en-US" altLang="nb-NO" sz="4400"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2063" name="Text Box 5" descr="Text field "/>
          <p:cNvSpPr txBox="1">
            <a:spLocks noChangeArrowheads="1"/>
          </p:cNvSpPr>
          <p:nvPr/>
        </p:nvSpPr>
        <p:spPr bwMode="auto">
          <a:xfrm>
            <a:off x="29494260" y="6405844"/>
            <a:ext cx="10151110" cy="13885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ts val="0"/>
              </a:spcBef>
              <a:spcAft>
                <a:spcPts val="1000"/>
              </a:spcAft>
              <a:buClrTx/>
              <a:buSzTx/>
              <a:buFontTx/>
              <a:buNone/>
              <a:tabLst/>
              <a:defRPr/>
            </a:pPr>
            <a:r>
              <a:rPr lang="en-US" altLang="nb-NO" sz="4800" b="1" dirty="0">
                <a:solidFill>
                  <a:srgbClr val="000000">
                    <a:lumMod val="85000"/>
                    <a:lumOff val="15000"/>
                  </a:srgbClr>
                </a:solidFill>
                <a:latin typeface="Calibri" panose="020F0502020204030204" pitchFamily="34" charset="0"/>
                <a:cs typeface="Calibri" panose="020F0502020204030204" pitchFamily="34" charset="0"/>
              </a:rPr>
              <a:t>K</a:t>
            </a:r>
            <a:r>
              <a:rPr kumimoji="0" lang="en-US" altLang="nb-NO" sz="4800" b="1" i="0"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onklusjon</a:t>
            </a:r>
            <a:endParaRPr kumimoji="0" lang="en-US" altLang="nb-NO" sz="48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base" latinLnBrk="0" hangingPunct="1">
              <a:lnSpc>
                <a:spcPct val="100000"/>
              </a:lnSpc>
              <a:spcBef>
                <a:spcPts val="0"/>
              </a:spcBef>
              <a:spcAft>
                <a:spcPts val="1000"/>
              </a:spcAft>
              <a:buClrTx/>
              <a:buSzTx/>
              <a:buFontTx/>
              <a:buNone/>
              <a:tabLst/>
              <a:defRPr/>
            </a:pPr>
            <a:r>
              <a:rPr lang="nb-NO" sz="4000" dirty="0"/>
              <a:t>De systematiske oversiktene inkludert i denne paraplyoversiken hadde flere svakheter. I forskningen på denne pasientgruppen er man underlagt flere etiske begrensninger i form av samtykke til deltakelse, behandlingsrett og fare for eget liv og helse som hindrer store randomiserte dobbeltblinde studier. I tillegg finnes en rekke konfunderende faktorer som er vanskelige å kontrollere for deriblant tidligere </a:t>
            </a:r>
            <a:r>
              <a:rPr lang="nb-NO" sz="4000" dirty="0" err="1"/>
              <a:t>antipsykotikabruk</a:t>
            </a:r>
            <a:r>
              <a:rPr lang="nb-NO" sz="4000" dirty="0"/>
              <a:t>, annen samtidig medikamentbruk, varighet i psykose og rusmiddelbruk. Med alle disse feilkildene blir konklusjonen at det ikke er mulig å si sikkert om antipsykotika påvirker hjernevolum eller ikke, men at litteraturen peker mot at førstegenerasjonsantipsykotika sannsynligvis har en større negativ påvirkning på hjernevolum enn andregenerasjonsantipsykotika.</a:t>
            </a:r>
            <a:endParaRPr kumimoji="0" lang="en-US" altLang="nb-NO" sz="40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p:txBody>
      </p:sp>
      <p:sp>
        <p:nvSpPr>
          <p:cNvPr id="2065" name="References" descr="Field for references"/>
          <p:cNvSpPr txBox="1">
            <a:spLocks noChangeArrowheads="1"/>
          </p:cNvSpPr>
          <p:nvPr/>
        </p:nvSpPr>
        <p:spPr bwMode="auto">
          <a:xfrm>
            <a:off x="29494260" y="24142252"/>
            <a:ext cx="10220643"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nb-NO" altLang="nb-NO" sz="2800" b="1" dirty="0">
                <a:solidFill>
                  <a:srgbClr val="000000">
                    <a:lumMod val="85000"/>
                    <a:lumOff val="15000"/>
                  </a:srgbClr>
                </a:solidFill>
                <a:latin typeface="Calibri" panose="020F0502020204030204" pitchFamily="34" charset="0"/>
                <a:cs typeface="Calibri" panose="020F0502020204030204" pitchFamily="34" charset="0"/>
              </a:rPr>
              <a:t>Kilder</a:t>
            </a:r>
            <a:r>
              <a:rPr kumimoji="0" lang="nb-NO" altLang="nb-NO" sz="28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defRPr/>
            </a:pPr>
            <a:r>
              <a:rPr lang="nb-NO" sz="1600" dirty="0" err="1"/>
              <a:t>Jauhar</a:t>
            </a:r>
            <a:r>
              <a:rPr lang="nb-NO" sz="1600" dirty="0"/>
              <a:t> S, Johnstone M, McKenna PJ. </a:t>
            </a:r>
            <a:r>
              <a:rPr lang="nb-NO" sz="1600" dirty="0" err="1"/>
              <a:t>Schizophrenia</a:t>
            </a:r>
            <a:r>
              <a:rPr lang="nb-NO" sz="1600" dirty="0"/>
              <a:t>. </a:t>
            </a:r>
            <a:r>
              <a:rPr lang="nb-NO" sz="1600" dirty="0" err="1"/>
              <a:t>Lancet</a:t>
            </a:r>
            <a:r>
              <a:rPr lang="nb-NO" sz="1600" dirty="0"/>
              <a:t>. 2022;399(10323):473- 86. </a:t>
            </a:r>
          </a:p>
          <a:p>
            <a:pPr marR="0" lvl="0" algn="l" defTabSz="914400" rtl="0" eaLnBrk="1" fontAlgn="base" latinLnBrk="0" hangingPunct="1">
              <a:lnSpc>
                <a:spcPct val="100000"/>
              </a:lnSpc>
              <a:spcBef>
                <a:spcPct val="0"/>
              </a:spcBef>
              <a:spcAft>
                <a:spcPct val="0"/>
              </a:spcAft>
              <a:buClrTx/>
              <a:buSzTx/>
              <a:tabLst/>
              <a:defRPr/>
            </a:pPr>
            <a:endParaRPr lang="nb-NO" sz="1600" dirty="0"/>
          </a:p>
          <a:p>
            <a:pPr marR="0" lvl="0" algn="l" defTabSz="914400" rtl="0" eaLnBrk="1" fontAlgn="base" latinLnBrk="0" hangingPunct="1">
              <a:lnSpc>
                <a:spcPct val="100000"/>
              </a:lnSpc>
              <a:spcBef>
                <a:spcPct val="0"/>
              </a:spcBef>
              <a:spcAft>
                <a:spcPct val="0"/>
              </a:spcAft>
              <a:buClrTx/>
              <a:buSzTx/>
              <a:tabLst/>
              <a:defRPr/>
            </a:pPr>
            <a:r>
              <a:rPr lang="nb-NO" sz="1600" dirty="0"/>
              <a:t>2. Ho BC, Andreasen NC, </a:t>
            </a:r>
            <a:r>
              <a:rPr lang="nb-NO" sz="1600" dirty="0" err="1"/>
              <a:t>Ziebell</a:t>
            </a:r>
            <a:r>
              <a:rPr lang="nb-NO" sz="1600" dirty="0"/>
              <a:t> S, </a:t>
            </a:r>
            <a:r>
              <a:rPr lang="nb-NO" sz="1600" dirty="0" err="1"/>
              <a:t>Pierson</a:t>
            </a:r>
            <a:r>
              <a:rPr lang="nb-NO" sz="1600" dirty="0"/>
              <a:t> R, </a:t>
            </a:r>
            <a:r>
              <a:rPr lang="nb-NO" sz="1600" dirty="0" err="1"/>
              <a:t>Magnotta</a:t>
            </a:r>
            <a:r>
              <a:rPr lang="nb-NO" sz="1600" dirty="0"/>
              <a:t> V. Long-term </a:t>
            </a:r>
            <a:r>
              <a:rPr lang="nb-NO" sz="1600" dirty="0" err="1"/>
              <a:t>antipsychotic</a:t>
            </a:r>
            <a:r>
              <a:rPr lang="nb-NO" sz="1600" dirty="0"/>
              <a:t> </a:t>
            </a:r>
            <a:r>
              <a:rPr lang="nb-NO" sz="1600" dirty="0" err="1"/>
              <a:t>treatment</a:t>
            </a:r>
            <a:r>
              <a:rPr lang="nb-NO" sz="1600" dirty="0"/>
              <a:t> and </a:t>
            </a:r>
            <a:r>
              <a:rPr lang="nb-NO" sz="1600" dirty="0" err="1"/>
              <a:t>brain</a:t>
            </a:r>
            <a:r>
              <a:rPr lang="nb-NO" sz="1600" dirty="0"/>
              <a:t> </a:t>
            </a:r>
            <a:r>
              <a:rPr lang="nb-NO" sz="1600" dirty="0" err="1"/>
              <a:t>volumes</a:t>
            </a:r>
            <a:r>
              <a:rPr lang="nb-NO" sz="1600" dirty="0"/>
              <a:t>: a longitudinal </a:t>
            </a:r>
            <a:r>
              <a:rPr lang="nb-NO" sz="1600" dirty="0" err="1"/>
              <a:t>study</a:t>
            </a:r>
            <a:r>
              <a:rPr lang="nb-NO" sz="1600" dirty="0"/>
              <a:t> </a:t>
            </a:r>
            <a:r>
              <a:rPr lang="nb-NO" sz="1600" dirty="0" err="1"/>
              <a:t>of</a:t>
            </a:r>
            <a:r>
              <a:rPr lang="nb-NO" sz="1600" dirty="0"/>
              <a:t> first-episode </a:t>
            </a:r>
            <a:r>
              <a:rPr lang="nb-NO" sz="1600" dirty="0" err="1"/>
              <a:t>schizophrenia</a:t>
            </a:r>
            <a:r>
              <a:rPr lang="nb-NO" sz="1600" dirty="0"/>
              <a:t>. Arch Gen </a:t>
            </a:r>
            <a:r>
              <a:rPr lang="nb-NO" sz="1600" dirty="0" err="1"/>
              <a:t>Psychiatry</a:t>
            </a:r>
            <a:r>
              <a:rPr lang="nb-NO" sz="1600" dirty="0"/>
              <a:t>. 2011;68(2):128-37. </a:t>
            </a:r>
          </a:p>
          <a:p>
            <a:pPr marR="0" lvl="0" algn="l" defTabSz="914400" rtl="0" eaLnBrk="1" fontAlgn="base" latinLnBrk="0" hangingPunct="1">
              <a:lnSpc>
                <a:spcPct val="100000"/>
              </a:lnSpc>
              <a:spcBef>
                <a:spcPct val="0"/>
              </a:spcBef>
              <a:spcAft>
                <a:spcPct val="0"/>
              </a:spcAft>
              <a:buClrTx/>
              <a:buSzTx/>
              <a:tabLst/>
              <a:defRPr/>
            </a:pPr>
            <a:endParaRPr lang="nb-NO" sz="1600" dirty="0"/>
          </a:p>
          <a:p>
            <a:pPr marR="0" lvl="0" algn="l" defTabSz="914400" rtl="0" eaLnBrk="1" fontAlgn="base" latinLnBrk="0" hangingPunct="1">
              <a:lnSpc>
                <a:spcPct val="100000"/>
              </a:lnSpc>
              <a:spcBef>
                <a:spcPct val="0"/>
              </a:spcBef>
              <a:spcAft>
                <a:spcPct val="0"/>
              </a:spcAft>
              <a:buClrTx/>
              <a:buSzTx/>
              <a:tabLst/>
              <a:defRPr/>
            </a:pPr>
            <a:r>
              <a:rPr lang="nb-NO" sz="1600" dirty="0"/>
              <a:t>3. Kunnskapsbasert praksis [Internett]. Helsebiblioteket; 2021. 2. Spørsmålsformulering [</a:t>
            </a:r>
            <a:r>
              <a:rPr lang="nb-NO" sz="1600" dirty="0" err="1"/>
              <a:t>updated</a:t>
            </a:r>
            <a:r>
              <a:rPr lang="nb-NO" sz="1600" dirty="0"/>
              <a:t> 09.06.2017; </a:t>
            </a:r>
            <a:r>
              <a:rPr lang="nb-NO" sz="1600" dirty="0" err="1"/>
              <a:t>cited</a:t>
            </a:r>
            <a:r>
              <a:rPr lang="nb-NO" sz="1600" dirty="0"/>
              <a:t> 2023 23.09.23]. </a:t>
            </a:r>
            <a:r>
              <a:rPr lang="nb-NO" sz="1600" dirty="0" err="1"/>
              <a:t>Available</a:t>
            </a:r>
            <a:r>
              <a:rPr lang="nb-NO" sz="1600" dirty="0"/>
              <a:t> from: https://www.helsebiblioteket.no/innhold/artikler/kunnskapsbasertpraksis/kunnskapsbasertpraksis.no#2sporsmalsformulering.</a:t>
            </a:r>
            <a:endParaRPr kumimoji="0" lang="nb-NO" altLang="nb-NO" sz="28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nb-NO" altLang="nb-NO" sz="28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p:txBody>
      </p:sp>
      <p:pic>
        <p:nvPicPr>
          <p:cNvPr id="5" name="Bilde 4">
            <a:extLst>
              <a:ext uri="{FF2B5EF4-FFF2-40B4-BE49-F238E27FC236}">
                <a16:creationId xmlns:a16="http://schemas.microsoft.com/office/drawing/2014/main" id="{01F86E45-0133-673F-C2A5-93CE30A6E42E}"/>
              </a:ext>
            </a:extLst>
          </p:cNvPr>
          <p:cNvPicPr>
            <a:picLocks noChangeAspect="1"/>
          </p:cNvPicPr>
          <p:nvPr/>
        </p:nvPicPr>
        <p:blipFill>
          <a:blip r:embed="rId4"/>
          <a:stretch>
            <a:fillRect/>
          </a:stretch>
        </p:blipFill>
        <p:spPr>
          <a:xfrm>
            <a:off x="405979" y="23925228"/>
            <a:ext cx="16427113" cy="3498367"/>
          </a:xfrm>
          <a:prstGeom prst="rect">
            <a:avLst/>
          </a:prstGeom>
        </p:spPr>
      </p:pic>
      <p:pic>
        <p:nvPicPr>
          <p:cNvPr id="7" name="Bilde 6">
            <a:extLst>
              <a:ext uri="{FF2B5EF4-FFF2-40B4-BE49-F238E27FC236}">
                <a16:creationId xmlns:a16="http://schemas.microsoft.com/office/drawing/2014/main" id="{51B4795A-CAFC-C10B-E609-C2BE48E198FC}"/>
              </a:ext>
            </a:extLst>
          </p:cNvPr>
          <p:cNvPicPr>
            <a:picLocks noChangeAspect="1"/>
          </p:cNvPicPr>
          <p:nvPr/>
        </p:nvPicPr>
        <p:blipFill>
          <a:blip r:embed="rId5"/>
          <a:stretch>
            <a:fillRect/>
          </a:stretch>
        </p:blipFill>
        <p:spPr>
          <a:xfrm>
            <a:off x="13539388" y="15140562"/>
            <a:ext cx="13876977" cy="8457700"/>
          </a:xfrm>
          <a:prstGeom prst="rect">
            <a:avLst/>
          </a:prstGeom>
        </p:spPr>
      </p:pic>
      <p:sp>
        <p:nvSpPr>
          <p:cNvPr id="8" name="TekstSylinder 7">
            <a:extLst>
              <a:ext uri="{FF2B5EF4-FFF2-40B4-BE49-F238E27FC236}">
                <a16:creationId xmlns:a16="http://schemas.microsoft.com/office/drawing/2014/main" id="{28572EAF-F864-E84B-FC96-305E3EED96FA}"/>
              </a:ext>
            </a:extLst>
          </p:cNvPr>
          <p:cNvSpPr txBox="1"/>
          <p:nvPr/>
        </p:nvSpPr>
        <p:spPr>
          <a:xfrm>
            <a:off x="29494260" y="27548992"/>
            <a:ext cx="7289800" cy="800219"/>
          </a:xfrm>
          <a:prstGeom prst="rect">
            <a:avLst/>
          </a:prstGeom>
          <a:noFill/>
        </p:spPr>
        <p:txBody>
          <a:bodyPr wrap="square" rtlCol="0">
            <a:spAutoFit/>
          </a:bodyPr>
          <a:lstStyle/>
          <a:p>
            <a:r>
              <a:rPr lang="nb-NO" sz="2800" b="1" dirty="0"/>
              <a:t>Annerkjennelser:</a:t>
            </a:r>
          </a:p>
          <a:p>
            <a:r>
              <a:rPr lang="nb-NO" sz="1800" dirty="0"/>
              <a:t>Takk til veileder Erik Johnsen </a:t>
            </a:r>
          </a:p>
        </p:txBody>
      </p:sp>
    </p:spTree>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14744</TotalTime>
  <Words>454</Words>
  <Application>Microsoft Office PowerPoint</Application>
  <PresentationFormat>Egendefinert</PresentationFormat>
  <Paragraphs>21</Paragraphs>
  <Slides>1</Slides>
  <Notes>1</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vt:i4>
      </vt:variant>
    </vt:vector>
  </HeadingPairs>
  <TitlesOfParts>
    <vt:vector size="4" baseType="lpstr">
      <vt:lpstr>Arial</vt:lpstr>
      <vt:lpstr>Calibri</vt:lpstr>
      <vt:lpstr>Standard utforming</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Hedda Karete Bjerkelund Gimse</cp:lastModifiedBy>
  <cp:revision>157</cp:revision>
  <cp:lastPrinted>2016-05-27T08:05:21Z</cp:lastPrinted>
  <dcterms:created xsi:type="dcterms:W3CDTF">2006-11-02T13:18:58Z</dcterms:created>
  <dcterms:modified xsi:type="dcterms:W3CDTF">2023-11-23T15:01:49Z</dcterms:modified>
</cp:coreProperties>
</file>