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D76803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5C706-06A0-408A-8853-83009810F36A}" v="4" dt="2023-11-23T14:52:06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3" autoAdjust="0"/>
    <p:restoredTop sz="90237" autoAdjust="0"/>
  </p:normalViewPr>
  <p:slideViewPr>
    <p:cSldViewPr snapToGrid="0">
      <p:cViewPr varScale="1">
        <p:scale>
          <a:sx n="13" d="100"/>
          <a:sy n="13" d="100"/>
        </p:scale>
        <p:origin x="1652" y="-32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Røttingen Enden" userId="2f758b3a-d428-4ce6-90c9-394bdf66b450" providerId="ADAL" clId="{AE45C706-06A0-408A-8853-83009810F36A}"/>
    <pc:docChg chg="undo redo custSel delSld modSld">
      <pc:chgData name="Marta Røttingen Enden" userId="2f758b3a-d428-4ce6-90c9-394bdf66b450" providerId="ADAL" clId="{AE45C706-06A0-408A-8853-83009810F36A}" dt="2023-11-23T14:55:00.995" v="61" actId="207"/>
      <pc:docMkLst>
        <pc:docMk/>
      </pc:docMkLst>
      <pc:sldChg chg="del">
        <pc:chgData name="Marta Røttingen Enden" userId="2f758b3a-d428-4ce6-90c9-394bdf66b450" providerId="ADAL" clId="{AE45C706-06A0-408A-8853-83009810F36A}" dt="2023-11-23T14:43:33.619" v="0" actId="47"/>
        <pc:sldMkLst>
          <pc:docMk/>
          <pc:sldMk cId="887708101" sldId="262"/>
        </pc:sldMkLst>
      </pc:sldChg>
      <pc:sldChg chg="del">
        <pc:chgData name="Marta Røttingen Enden" userId="2f758b3a-d428-4ce6-90c9-394bdf66b450" providerId="ADAL" clId="{AE45C706-06A0-408A-8853-83009810F36A}" dt="2023-11-23T14:43:36.757" v="2" actId="47"/>
        <pc:sldMkLst>
          <pc:docMk/>
          <pc:sldMk cId="3386119731" sldId="263"/>
        </pc:sldMkLst>
      </pc:sldChg>
      <pc:sldChg chg="del">
        <pc:chgData name="Marta Røttingen Enden" userId="2f758b3a-d428-4ce6-90c9-394bdf66b450" providerId="ADAL" clId="{AE45C706-06A0-408A-8853-83009810F36A}" dt="2023-11-23T14:43:38.374" v="3" actId="47"/>
        <pc:sldMkLst>
          <pc:docMk/>
          <pc:sldMk cId="3514203884" sldId="264"/>
        </pc:sldMkLst>
      </pc:sldChg>
      <pc:sldChg chg="addSp delSp modSp mod">
        <pc:chgData name="Marta Røttingen Enden" userId="2f758b3a-d428-4ce6-90c9-394bdf66b450" providerId="ADAL" clId="{AE45C706-06A0-408A-8853-83009810F36A}" dt="2023-11-23T14:55:00.995" v="61" actId="207"/>
        <pc:sldMkLst>
          <pc:docMk/>
          <pc:sldMk cId="547204744" sldId="265"/>
        </pc:sldMkLst>
        <pc:spChg chg="mod">
          <ac:chgData name="Marta Røttingen Enden" userId="2f758b3a-d428-4ce6-90c9-394bdf66b450" providerId="ADAL" clId="{AE45C706-06A0-408A-8853-83009810F36A}" dt="2023-11-23T14:54:10.917" v="59" actId="403"/>
          <ac:spMkLst>
            <pc:docMk/>
            <pc:sldMk cId="547204744" sldId="265"/>
            <ac:spMk id="4" creationId="{2085456E-D191-8FEF-BEF4-195EA8E0B564}"/>
          </ac:spMkLst>
        </pc:spChg>
        <pc:spChg chg="mod">
          <ac:chgData name="Marta Røttingen Enden" userId="2f758b3a-d428-4ce6-90c9-394bdf66b450" providerId="ADAL" clId="{AE45C706-06A0-408A-8853-83009810F36A}" dt="2023-11-23T14:53:32.576" v="49" actId="313"/>
          <ac:spMkLst>
            <pc:docMk/>
            <pc:sldMk cId="547204744" sldId="265"/>
            <ac:spMk id="5" creationId="{DBB958FE-93FD-16CD-282B-543E45C6E0C0}"/>
          </ac:spMkLst>
        </pc:spChg>
        <pc:spChg chg="del">
          <ac:chgData name="Marta Røttingen Enden" userId="2f758b3a-d428-4ce6-90c9-394bdf66b450" providerId="ADAL" clId="{AE45C706-06A0-408A-8853-83009810F36A}" dt="2023-11-23T14:52:01.799" v="41" actId="478"/>
          <ac:spMkLst>
            <pc:docMk/>
            <pc:sldMk cId="547204744" sldId="265"/>
            <ac:spMk id="15" creationId="{0077706C-B314-A484-A28E-7BDFCBB5FB3C}"/>
          </ac:spMkLst>
        </pc:spChg>
        <pc:spChg chg="add mod">
          <ac:chgData name="Marta Røttingen Enden" userId="2f758b3a-d428-4ce6-90c9-394bdf66b450" providerId="ADAL" clId="{AE45C706-06A0-408A-8853-83009810F36A}" dt="2023-11-23T14:55:00.995" v="61" actId="207"/>
          <ac:spMkLst>
            <pc:docMk/>
            <pc:sldMk cId="547204744" sldId="265"/>
            <ac:spMk id="16" creationId="{733A92B2-43E0-BFE2-0E2B-BFC8F0C7461C}"/>
          </ac:spMkLst>
        </pc:spChg>
      </pc:sldChg>
      <pc:sldChg chg="del">
        <pc:chgData name="Marta Røttingen Enden" userId="2f758b3a-d428-4ce6-90c9-394bdf66b450" providerId="ADAL" clId="{AE45C706-06A0-408A-8853-83009810F36A}" dt="2023-11-23T14:43:34.199" v="1" actId="47"/>
        <pc:sldMkLst>
          <pc:docMk/>
          <pc:sldMk cId="906837122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31AE1E-E725-4449-B03D-B7F1AD5A21EF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770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139950" y="7065963"/>
            <a:ext cx="38528625" cy="1998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4883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026" name="Picture 19" descr="UiBlogo_Eng_gray_h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922" y="27532726"/>
            <a:ext cx="9907651" cy="2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3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0322" y="5782128"/>
            <a:ext cx="13705881" cy="1203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rta.Enden@student.uib.no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id="{2085456E-D191-8FEF-BEF4-195EA8E0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6229350"/>
            <a:ext cx="12634912" cy="298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altLang="nb-NO" sz="5400" i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SAMMENDRAG</a:t>
            </a:r>
          </a:p>
          <a:p>
            <a:pPr eaLnBrk="1" hangingPunct="1">
              <a:spcAft>
                <a:spcPts val="0"/>
              </a:spcAft>
            </a:pPr>
            <a:r>
              <a:rPr lang="nb-NO" altLang="nb-NO" sz="4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Innvandrerkvinner i Norge har lavere deltagelse i Livmorhals-programmet enn norskfødte kvinner. I tillegg er økningen i </a:t>
            </a:r>
            <a:r>
              <a:rPr lang="nb-NO" altLang="nb-NO" sz="44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sceeningdeltagelse</a:t>
            </a:r>
            <a:r>
              <a:rPr lang="nb-NO" altLang="nb-NO" sz="4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over tid større blant norskfødte. Dette impliserer økende forskjeller, og tyder på at helsetjenester i Norge ikke når alle kvinner i like stor grad.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Aft>
                <a:spcPct val="20000"/>
              </a:spcAft>
            </a:pPr>
            <a:r>
              <a:rPr lang="en-US" altLang="nb-NO" sz="5400" b="1" dirty="0" err="1">
                <a:solidFill>
                  <a:srgbClr val="34332B"/>
                </a:solidFill>
                <a:latin typeface="+mn-lt"/>
              </a:rPr>
              <a:t>Bakgrunn</a:t>
            </a: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Norge er </a:t>
            </a: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livmorhalskreft den tredje vanligste formen for kreft blant kvinner i aldersgruppen 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25-49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år</a:t>
            </a:r>
            <a:r>
              <a:rPr lang="da-DK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Persisterende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infeksjon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 HPV-virus er den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viktigste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risikofaktoren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å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utvikle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livmorhalskreft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kreftutvikling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grad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forebygges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hjelp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av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vaksinering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screeningprogrammer</a:t>
            </a:r>
            <a:r>
              <a:rPr lang="da-DK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Livmorhalsscreeningprogrammet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Norge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retter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seg mot alle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kvinner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alderen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25-69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år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Deltagelsen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økt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gradvis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siste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tiårene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men er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betydelig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lavere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blant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innvandrerkvinner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enn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norskfødte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kvinner</a:t>
            </a:r>
            <a:r>
              <a:rPr lang="da-DK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spcAft>
                <a:spcPct val="20000"/>
              </a:spcAft>
            </a:pP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ønsket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å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undersøke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om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økningen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livmorhalsscreening-deltagelse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varierte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mellom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norskfødte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innvandrerkvinner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Norge I 2012-2017.</a:t>
            </a:r>
          </a:p>
          <a:p>
            <a:pPr algn="just" eaLnBrk="1" hangingPunct="1">
              <a:lnSpc>
                <a:spcPct val="150000"/>
              </a:lnSpc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solidFill>
                <a:srgbClr val="34332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en-US" altLang="nb-NO" sz="40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en-US" altLang="nb-NO" sz="40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en-US" altLang="nb-NO" sz="4000" b="1" dirty="0">
              <a:solidFill>
                <a:srgbClr val="34332B"/>
              </a:solidFill>
              <a:latin typeface="+mn-lt"/>
            </a:endParaRPr>
          </a:p>
          <a:p>
            <a:pPr algn="just" eaLnBrk="1" hangingPunct="1">
              <a:spcAft>
                <a:spcPct val="20000"/>
              </a:spcAft>
            </a:pPr>
            <a:endParaRPr lang="en-US" altLang="nb-NO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en-US" altLang="nb-NO" sz="4000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en-US" altLang="nb-NO" sz="4000" dirty="0">
                <a:solidFill>
                  <a:srgbClr val="34332B"/>
                </a:solidFill>
                <a:latin typeface="+mn-lt"/>
              </a:rPr>
              <a:t> </a:t>
            </a:r>
            <a:endParaRPr lang="en-GB" altLang="nb-NO" sz="4000" dirty="0">
              <a:latin typeface="+mn-lt"/>
            </a:endParaRPr>
          </a:p>
        </p:txBody>
      </p:sp>
      <p:sp>
        <p:nvSpPr>
          <p:cNvPr id="5" name="Text Box 21">
            <a:extLst>
              <a:ext uri="{FF2B5EF4-FFF2-40B4-BE49-F238E27FC236}">
                <a16:creationId xmlns:a16="http://schemas.microsoft.com/office/drawing/2014/main" id="{DBB958FE-93FD-16CD-282B-543E45C6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6806" y="6229350"/>
            <a:ext cx="12634912" cy="2610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nb-NO" sz="5400" b="1" dirty="0" err="1">
                <a:solidFill>
                  <a:srgbClr val="34332B"/>
                </a:solidFill>
                <a:latin typeface="+mn-lt"/>
              </a:rPr>
              <a:t>Materiale</a:t>
            </a:r>
            <a:r>
              <a:rPr lang="en-US" altLang="nb-NO" sz="5400" b="1" dirty="0">
                <a:solidFill>
                  <a:srgbClr val="34332B"/>
                </a:solidFill>
                <a:latin typeface="+mn-lt"/>
              </a:rPr>
              <a:t> </a:t>
            </a:r>
            <a:r>
              <a:rPr lang="en-US" altLang="nb-NO" sz="5400" b="1" dirty="0" err="1">
                <a:solidFill>
                  <a:srgbClr val="34332B"/>
                </a:solidFill>
                <a:latin typeface="+mn-lt"/>
              </a:rPr>
              <a:t>og</a:t>
            </a:r>
            <a:r>
              <a:rPr lang="en-US" altLang="nb-NO" sz="5400" b="1" dirty="0">
                <a:solidFill>
                  <a:srgbClr val="34332B"/>
                </a:solidFill>
                <a:latin typeface="+mn-lt"/>
              </a:rPr>
              <a:t> </a:t>
            </a:r>
            <a:r>
              <a:rPr lang="en-US" altLang="nb-NO" sz="5400" b="1" dirty="0" err="1">
                <a:solidFill>
                  <a:srgbClr val="34332B"/>
                </a:solidFill>
                <a:latin typeface="+mn-lt"/>
              </a:rPr>
              <a:t>metoder</a:t>
            </a: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brukte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altLang="nb-NO" sz="3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 nasjonale registre</a:t>
            </a:r>
            <a:r>
              <a:rPr lang="en-US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Studien inkluderte 1,409,561 kvinner som ble kategorisert i seks grupper etter fødselsland og innvandrer-bakgrunn: </a:t>
            </a:r>
          </a:p>
          <a:p>
            <a:pPr marL="1314450" lvl="1" indent="-571500" algn="just" eaLnBrk="1" hangingPunct="1">
              <a:spcBef>
                <a:spcPct val="50000"/>
              </a:spcBef>
              <a:buFont typeface="+mj-lt"/>
              <a:buAutoNum type="romanLcPeriod"/>
            </a:pP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Norge, to norskfødte foreldre</a:t>
            </a:r>
          </a:p>
          <a:p>
            <a:pPr marL="1314450" lvl="1" indent="-571500" algn="just" eaLnBrk="1" hangingPunct="1">
              <a:spcBef>
                <a:spcPts val="0"/>
              </a:spcBef>
              <a:buFont typeface="+mj-lt"/>
              <a:buAutoNum type="romanLcPeriod"/>
            </a:pP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Norge, en eller to foreldre med innvandrerbakgrunn</a:t>
            </a:r>
          </a:p>
          <a:p>
            <a:pPr marL="1314450" lvl="1" indent="-571500" algn="just" eaLnBrk="1" hangingPunct="1">
              <a:spcBef>
                <a:spcPts val="0"/>
              </a:spcBef>
              <a:buFont typeface="+mj-lt"/>
              <a:buAutoNum type="romanLcPeriod"/>
            </a:pP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Europa</a:t>
            </a:r>
          </a:p>
          <a:p>
            <a:pPr marL="1314450" lvl="1" indent="-571500" algn="just" eaLnBrk="1" hangingPunct="1">
              <a:spcBef>
                <a:spcPts val="0"/>
              </a:spcBef>
              <a:buFont typeface="+mj-lt"/>
              <a:buAutoNum type="romanLcPeriod"/>
            </a:pP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Afrika</a:t>
            </a:r>
          </a:p>
          <a:p>
            <a:pPr marL="1314450" lvl="1" indent="-571500" algn="just" eaLnBrk="1" hangingPunct="1">
              <a:spcBef>
                <a:spcPts val="0"/>
              </a:spcBef>
              <a:buFont typeface="+mj-lt"/>
              <a:buAutoNum type="romanLcPeriod"/>
            </a:pP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Asia, inkludert Tyrkia</a:t>
            </a:r>
          </a:p>
          <a:p>
            <a:pPr marL="1314450" lvl="1" indent="-571500" algn="just" eaLnBrk="1" hangingPunct="1">
              <a:spcBef>
                <a:spcPts val="0"/>
              </a:spcBef>
              <a:buFont typeface="+mj-lt"/>
              <a:buAutoNum type="romanLcPeriod"/>
            </a:pP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Andre land (Oseania, Nord- og Sør-Amerika)</a:t>
            </a:r>
          </a:p>
          <a:p>
            <a:pPr marL="1314450" lvl="1" indent="-571500" algn="just" eaLnBrk="1" hangingPunct="1">
              <a:spcBef>
                <a:spcPts val="0"/>
              </a:spcBef>
              <a:buFont typeface="+mj-lt"/>
              <a:buAutoNum type="romanLcPeriod"/>
            </a:pPr>
            <a:endParaRPr lang="nb-NO" altLang="nb-NO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14450" lvl="1" indent="-571500" algn="just" eaLnBrk="1" hangingPunct="1">
              <a:spcBef>
                <a:spcPts val="0"/>
              </a:spcBef>
              <a:buFont typeface="+mj-lt"/>
              <a:buAutoNum type="romanLcPeriod"/>
            </a:pPr>
            <a:endParaRPr lang="nb-NO" altLang="nb-NO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lagde  4 ulike modeller i STATA® og analyserte trender og forskjeller mellom gruppene ved hjelp av Poisson regresjonsanalyser.  </a:t>
            </a:r>
            <a:endParaRPr lang="nb-NO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spcBef>
                <a:spcPct val="50000"/>
              </a:spcBef>
            </a:pPr>
            <a:r>
              <a:rPr lang="nb-NO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Modell 1: </a:t>
            </a:r>
            <a:r>
              <a:rPr 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justert for alder og kalenderhalvår</a:t>
            </a:r>
          </a:p>
          <a:p>
            <a:pPr lvl="1" algn="just" eaLnBrk="1" hangingPunct="1">
              <a:spcBef>
                <a:spcPct val="50000"/>
              </a:spcBef>
            </a:pPr>
            <a:r>
              <a:rPr lang="nb-NO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Modell 2: </a:t>
            </a:r>
            <a:r>
              <a:rPr 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justert for alder, kalenderhalvår og utdanningsnivå</a:t>
            </a:r>
          </a:p>
          <a:p>
            <a:pPr lvl="1" algn="just" eaLnBrk="1" hangingPunct="1">
              <a:spcBef>
                <a:spcPct val="50000"/>
              </a:spcBef>
            </a:pPr>
            <a:r>
              <a:rPr lang="nb-NO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Modell 3a: </a:t>
            </a:r>
            <a:r>
              <a:rPr 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justert for samme variabler som Modell 2, samt justert for sentralitet og fastlegens karakteristikk (alder og innvandrerbakgrunn)</a:t>
            </a:r>
          </a:p>
          <a:p>
            <a:pPr lvl="1" algn="just" eaLnBrk="1" hangingPunct="1">
              <a:spcBef>
                <a:spcPct val="50000"/>
              </a:spcBef>
            </a:pPr>
            <a:r>
              <a:rPr lang="nb-NO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Modell 3b: </a:t>
            </a:r>
            <a:r>
              <a:rPr 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justert for samme variabler som Modell 3a, samt justert for husholdningens inntekt. (2017 var utelatt fra disse analysene)</a:t>
            </a:r>
          </a:p>
          <a:p>
            <a:pPr lvl="1" algn="just" eaLnBrk="1" hangingPunct="1">
              <a:spcBef>
                <a:spcPct val="50000"/>
              </a:spcBef>
            </a:pP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Variablene det ble justert for var variabler  som tidligere har vist å påvirke livmorhalsscreening-deltagelse. </a:t>
            </a:r>
          </a:p>
          <a:p>
            <a:pPr algn="just" eaLnBrk="1" hangingPunct="1">
              <a:spcBef>
                <a:spcPct val="50000"/>
              </a:spcBef>
            </a:pPr>
            <a:r>
              <a:rPr 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Trendene ble analysert ved å inkludere halvårsperioder som en kontinuerlig variabel, og ble rapportert som prevalensratioer (PR) med et 95% konfidensintervall.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400" i="1" dirty="0">
              <a:solidFill>
                <a:srgbClr val="34332B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en-US" altLang="nb-NO" sz="40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en-US" altLang="nb-NO" sz="40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en-US" altLang="nb-NO" sz="4000" b="1" dirty="0">
              <a:solidFill>
                <a:srgbClr val="34332B"/>
              </a:solidFill>
              <a:latin typeface="+mn-lt"/>
            </a:endParaRPr>
          </a:p>
          <a:p>
            <a:pPr algn="just" eaLnBrk="1" hangingPunct="1">
              <a:spcAft>
                <a:spcPct val="20000"/>
              </a:spcAft>
            </a:pPr>
            <a:endParaRPr lang="en-US" altLang="nb-NO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en-US" altLang="nb-NO" sz="4000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en-US" altLang="nb-NO" sz="4000" dirty="0">
                <a:solidFill>
                  <a:srgbClr val="34332B"/>
                </a:solidFill>
                <a:latin typeface="+mn-lt"/>
              </a:rPr>
              <a:t> </a:t>
            </a:r>
            <a:endParaRPr lang="en-GB" altLang="nb-NO" sz="4000" dirty="0">
              <a:latin typeface="+mn-lt"/>
            </a:endParaRPr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2651A46B-DB6C-E77D-792B-C6C3E8892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90925" y="6229350"/>
            <a:ext cx="12795822" cy="2826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 err="1">
                <a:solidFill>
                  <a:srgbClr val="34332B"/>
                </a:solidFill>
                <a:latin typeface="+mj-lt"/>
              </a:rPr>
              <a:t>Resultater</a:t>
            </a:r>
            <a:endParaRPr lang="nb-NO" altLang="nb-NO" sz="54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Screeningdeltagelse økte i alle grupper, men økningen var ikke statistisk signifikant blant kvinner i Afrika i den justere modellen. Den største økningen i deltagelse var blant norske kvinner med norske foreldre, med en 2,2% økning per år. Interaksjonstester viste at det var signifikant lavere økning blant kvinner født i Europa (p-interaksjon &lt;0.0001), Afrika (p-interaksjon &lt;0.0001), Asia (p-interaksjon&lt;0.0001) og i «Andre land»-kategorien (p-interaksjon=0.004). Det var også en lavere økning blant norske kvinner med en eller to foreldre med innvandrerbakgrunn, men denne økningen var ikke signifikant (p-interaksjon=0.178).</a:t>
            </a:r>
            <a:endParaRPr lang="en-US" altLang="nb-NO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nb-NO" sz="5400" b="1" dirty="0" err="1">
                <a:solidFill>
                  <a:srgbClr val="34332B"/>
                </a:solidFill>
                <a:latin typeface="+mn-lt"/>
              </a:rPr>
              <a:t>Konklusjon</a:t>
            </a:r>
            <a:endParaRPr lang="en-US" altLang="nb-NO" sz="5400" b="1" dirty="0">
              <a:solidFill>
                <a:srgbClr val="34332B"/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økende forskjellene i livmorhalsscreening-deltagelse i perioden 2012-2017 tyder på at helse-tjenester ikke når alle kvinner i Norge i like stor grad. Man bør tilstrebe å minske forskjellen mellom ulike grupper samtidig som man forsøker å øke den generelle deltagelsen i Livmorhalsprogrammet.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dirty="0"/>
          </a:p>
          <a:p>
            <a:pPr eaLnBrk="1" hangingPunct="1">
              <a:spcBef>
                <a:spcPct val="50000"/>
              </a:spcBef>
            </a:pPr>
            <a:endParaRPr lang="en-US" altLang="nb-NO" sz="4000" dirty="0"/>
          </a:p>
          <a:p>
            <a:pPr eaLnBrk="1" hangingPunct="1">
              <a:spcBef>
                <a:spcPct val="50000"/>
              </a:spcBef>
            </a:pPr>
            <a:endParaRPr lang="en-US" altLang="nb-NO" sz="4000" dirty="0"/>
          </a:p>
          <a:p>
            <a:pPr eaLnBrk="1" hangingPunct="1">
              <a:spcBef>
                <a:spcPct val="50000"/>
              </a:spcBef>
            </a:pPr>
            <a:endParaRPr lang="en-US" altLang="nb-NO" sz="4000" dirty="0"/>
          </a:p>
          <a:p>
            <a:pPr eaLnBrk="1" hangingPunct="1">
              <a:spcBef>
                <a:spcPct val="50000"/>
              </a:spcBef>
            </a:pPr>
            <a:endParaRPr lang="en-US" altLang="nb-NO" sz="4000" dirty="0"/>
          </a:p>
          <a:p>
            <a:pPr eaLnBrk="1" hangingPunct="1">
              <a:spcBef>
                <a:spcPct val="50000"/>
              </a:spcBef>
            </a:pPr>
            <a:endParaRPr lang="en-US" altLang="nb-NO" sz="4000" dirty="0"/>
          </a:p>
          <a:p>
            <a:pPr eaLnBrk="1" hangingPunct="1">
              <a:spcBef>
                <a:spcPct val="50000"/>
              </a:spcBef>
            </a:pPr>
            <a:endParaRPr lang="en-US" altLang="nb-NO" sz="4000" dirty="0"/>
          </a:p>
          <a:p>
            <a:pPr eaLnBrk="1" hangingPunct="1">
              <a:spcBef>
                <a:spcPct val="50000"/>
              </a:spcBef>
            </a:pPr>
            <a:endParaRPr lang="en-US" altLang="nb-NO" sz="4000" b="1" dirty="0">
              <a:solidFill>
                <a:srgbClr val="34332B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nb-NO" dirty="0">
              <a:effectLst/>
              <a:latin typeface="+mn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 Box 31">
            <a:extLst>
              <a:ext uri="{FF2B5EF4-FFF2-40B4-BE49-F238E27FC236}">
                <a16:creationId xmlns:a16="http://schemas.microsoft.com/office/drawing/2014/main" id="{9DE56D8D-21E4-CE37-5677-83337F142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696" y="17830137"/>
            <a:ext cx="6347723" cy="47499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82800" bIns="828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nb-NO" sz="2000" i="1" dirty="0">
                <a:latin typeface="+mn-lt"/>
              </a:rPr>
              <a:t>Bilde </a:t>
            </a:r>
            <a:r>
              <a:rPr lang="en-US" altLang="nb-NO" sz="2000" i="1" dirty="0" err="1">
                <a:latin typeface="+mn-lt"/>
              </a:rPr>
              <a:t>fra</a:t>
            </a:r>
            <a:r>
              <a:rPr lang="en-US" altLang="nb-NO" sz="2000" i="1" dirty="0">
                <a:latin typeface="+mn-lt"/>
              </a:rPr>
              <a:t> Oslo </a:t>
            </a:r>
            <a:r>
              <a:rPr lang="en-US" altLang="nb-NO" sz="2000" i="1" dirty="0" err="1">
                <a:latin typeface="+mn-lt"/>
              </a:rPr>
              <a:t>jordmor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og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kvinnesenter</a:t>
            </a:r>
            <a:endParaRPr lang="en-GB" altLang="nb-NO" sz="2000" i="1" dirty="0">
              <a:latin typeface="+mn-lt"/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1718AB7-020A-8A40-AD01-3C11A9F0A8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60" t="2517" r="1" b="6167"/>
          <a:stretch/>
        </p:blipFill>
        <p:spPr>
          <a:xfrm>
            <a:off x="2635595" y="11747971"/>
            <a:ext cx="9863824" cy="5992873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2123C684-3F2E-624E-49D7-774193C84F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2276" y="13106247"/>
            <a:ext cx="10733119" cy="7183672"/>
          </a:xfrm>
          <a:prstGeom prst="rect">
            <a:avLst/>
          </a:prstGeom>
        </p:spPr>
      </p:pic>
      <p:sp>
        <p:nvSpPr>
          <p:cNvPr id="11" name="Text Box 31">
            <a:extLst>
              <a:ext uri="{FF2B5EF4-FFF2-40B4-BE49-F238E27FC236}">
                <a16:creationId xmlns:a16="http://schemas.microsoft.com/office/drawing/2014/main" id="{68BCA417-A4A0-E69A-CE17-22A6D0400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5244" y="20626016"/>
            <a:ext cx="8597317" cy="78277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82800" bIns="828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nb-NO" sz="2000" i="1" dirty="0" err="1">
                <a:latin typeface="+mn-lt"/>
              </a:rPr>
              <a:t>Figur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som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viser</a:t>
            </a:r>
            <a:r>
              <a:rPr lang="en-US" altLang="nb-NO" sz="2000" i="1" dirty="0">
                <a:latin typeface="+mn-lt"/>
              </a:rPr>
              <a:t> alders-</a:t>
            </a:r>
            <a:r>
              <a:rPr lang="en-US" altLang="nb-NO" sz="2000" i="1" dirty="0" err="1">
                <a:latin typeface="+mn-lt"/>
              </a:rPr>
              <a:t>standardisert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andel</a:t>
            </a:r>
            <a:r>
              <a:rPr lang="en-US" altLang="nb-NO" sz="2000" i="1" dirty="0">
                <a:latin typeface="+mn-lt"/>
              </a:rPr>
              <a:t> av </a:t>
            </a:r>
            <a:r>
              <a:rPr lang="en-US" altLang="nb-NO" sz="2000" i="1" dirty="0" err="1">
                <a:latin typeface="+mn-lt"/>
              </a:rPr>
              <a:t>kvinner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som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ble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screeniet</a:t>
            </a:r>
            <a:r>
              <a:rPr lang="en-US" altLang="nb-NO" sz="2000" i="1" dirty="0">
                <a:latin typeface="+mn-lt"/>
              </a:rPr>
              <a:t> for </a:t>
            </a:r>
            <a:r>
              <a:rPr lang="en-US" altLang="nb-NO" sz="2000" i="1" dirty="0" err="1">
                <a:latin typeface="+mn-lt"/>
              </a:rPr>
              <a:t>livmorhalskreft</a:t>
            </a:r>
            <a:r>
              <a:rPr lang="en-US" altLang="nb-NO" sz="2000" i="1" dirty="0">
                <a:latin typeface="+mn-lt"/>
              </a:rPr>
              <a:t> I </a:t>
            </a:r>
            <a:r>
              <a:rPr lang="en-US" altLang="nb-NO" sz="2000" i="1" dirty="0" err="1">
                <a:latin typeface="+mn-lt"/>
              </a:rPr>
              <a:t>hvert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halvår</a:t>
            </a:r>
            <a:r>
              <a:rPr lang="en-US" altLang="nb-NO" sz="2000" i="1" dirty="0">
                <a:latin typeface="+mn-lt"/>
              </a:rPr>
              <a:t>, </a:t>
            </a:r>
            <a:r>
              <a:rPr lang="en-US" altLang="nb-NO" sz="2000" i="1" dirty="0" err="1">
                <a:latin typeface="+mn-lt"/>
              </a:rPr>
              <a:t>stratifisert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etter</a:t>
            </a:r>
            <a:r>
              <a:rPr lang="en-US" altLang="nb-NO" sz="2000" i="1" dirty="0">
                <a:latin typeface="+mn-lt"/>
              </a:rPr>
              <a:t> </a:t>
            </a:r>
            <a:r>
              <a:rPr lang="en-US" altLang="nb-NO" sz="2000" i="1" dirty="0" err="1">
                <a:latin typeface="+mn-lt"/>
              </a:rPr>
              <a:t>bakgrunnskategori</a:t>
            </a:r>
            <a:endParaRPr lang="en-GB" altLang="nb-NO" sz="2000" i="1" dirty="0">
              <a:latin typeface="+mn-lt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262E136A-77CD-8CA4-E4BF-4F384EFD3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773113"/>
            <a:ext cx="4062571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9800" dirty="0" err="1">
                <a:solidFill>
                  <a:schemeClr val="bg1"/>
                </a:solidFill>
                <a:latin typeface="+mj-lt"/>
              </a:rPr>
              <a:t>Livmorhalsscreening</a:t>
            </a:r>
            <a:r>
              <a:rPr lang="en-US" altLang="nb-NO" sz="9800" dirty="0">
                <a:solidFill>
                  <a:schemeClr val="bg1"/>
                </a:solidFill>
                <a:latin typeface="+mj-lt"/>
              </a:rPr>
              <a:t>: </a:t>
            </a:r>
            <a:r>
              <a:rPr lang="en-US" altLang="nb-NO" sz="9800" dirty="0" err="1">
                <a:solidFill>
                  <a:schemeClr val="bg1"/>
                </a:solidFill>
                <a:latin typeface="+mj-lt"/>
              </a:rPr>
              <a:t>økende</a:t>
            </a:r>
            <a:r>
              <a:rPr lang="en-US" altLang="nb-NO" sz="9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9800" dirty="0" err="1">
                <a:solidFill>
                  <a:schemeClr val="bg1"/>
                </a:solidFill>
                <a:latin typeface="+mj-lt"/>
              </a:rPr>
              <a:t>eller</a:t>
            </a:r>
            <a:r>
              <a:rPr lang="en-US" altLang="nb-NO" sz="9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9800" dirty="0" err="1">
                <a:solidFill>
                  <a:schemeClr val="bg1"/>
                </a:solidFill>
                <a:latin typeface="+mj-lt"/>
              </a:rPr>
              <a:t>minkende</a:t>
            </a:r>
            <a:r>
              <a:rPr lang="en-US" altLang="nb-NO" sz="9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9800" dirty="0" err="1">
                <a:solidFill>
                  <a:schemeClr val="bg1"/>
                </a:solidFill>
                <a:latin typeface="+mj-lt"/>
              </a:rPr>
              <a:t>forskjeller</a:t>
            </a:r>
            <a:r>
              <a:rPr lang="en-US" altLang="nb-NO" sz="9800" dirty="0">
                <a:solidFill>
                  <a:schemeClr val="bg1"/>
                </a:solidFill>
                <a:latin typeface="+mj-lt"/>
              </a:rPr>
              <a:t>? </a:t>
            </a:r>
            <a:endParaRPr lang="nb-NO" altLang="nb-NO" sz="8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4CFC92CA-20D1-291B-002A-81056263B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4946" y="1920755"/>
            <a:ext cx="13813704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Marta Røttingen Enden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Universitetet i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  <a:hlinkClick r:id="rId5"/>
              </a:rPr>
              <a:t>Marta.Enden@student.uib.no</a:t>
            </a:r>
            <a:endParaRPr lang="nb-NO" altLang="nb-NO" sz="4000" dirty="0">
              <a:solidFill>
                <a:schemeClr val="bg1"/>
              </a:solidFill>
              <a:latin typeface="+mn-lt"/>
            </a:endParaRPr>
          </a:p>
          <a:p>
            <a:pPr algn="r" eaLnBrk="1" hangingPunct="1"/>
            <a:r>
              <a:rPr lang="nb-NO" altLang="nb-NO" sz="2800" dirty="0">
                <a:solidFill>
                  <a:schemeClr val="bg1"/>
                </a:solidFill>
                <a:latin typeface="+mn-lt"/>
              </a:rPr>
              <a:t>Hovedveileder: : Esperanza Diaz, MD, </a:t>
            </a:r>
            <a:r>
              <a:rPr lang="nb-NO" altLang="nb-NO" sz="2800" dirty="0" err="1">
                <a:solidFill>
                  <a:schemeClr val="bg1"/>
                </a:solidFill>
                <a:latin typeface="+mn-lt"/>
              </a:rPr>
              <a:t>PhD</a:t>
            </a:r>
            <a:r>
              <a:rPr lang="nb-NO" altLang="nb-NO" sz="2800" dirty="0">
                <a:solidFill>
                  <a:schemeClr val="bg1"/>
                </a:solidFill>
                <a:latin typeface="+mn-lt"/>
              </a:rPr>
              <a:t>, </a:t>
            </a:r>
          </a:p>
          <a:p>
            <a:pPr algn="r" eaLnBrk="1" hangingPunct="1"/>
            <a:r>
              <a:rPr lang="nb-NO" altLang="nb-NO" sz="2800" dirty="0">
                <a:solidFill>
                  <a:schemeClr val="bg1"/>
                </a:solidFill>
                <a:latin typeface="+mn-lt"/>
              </a:rPr>
              <a:t>Biveiledere: Kathy Møen, Jannicke Igland</a:t>
            </a:r>
          </a:p>
          <a:p>
            <a:pPr algn="r" eaLnBrk="1" hangingPunct="1"/>
            <a:r>
              <a:rPr lang="nb-NO" altLang="nb-NO" sz="2800" dirty="0">
                <a:solidFill>
                  <a:schemeClr val="bg1"/>
                </a:solidFill>
                <a:latin typeface="+mn-lt"/>
              </a:rPr>
              <a:t>Institutt for Global helse og samfunnsmedisin, Universitetet i Bergen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5913DFC2-4809-1CA4-A9AF-D2C183CCF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4" y="2720975"/>
            <a:ext cx="2593022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Trender</a:t>
            </a:r>
            <a:r>
              <a:rPr lang="en-US" altLang="nb-NO" sz="5400" b="1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livmorhalsscreeningdeltagelse</a:t>
            </a:r>
            <a:r>
              <a:rPr lang="en-US" altLang="nb-NO" sz="5400" b="1" dirty="0">
                <a:solidFill>
                  <a:schemeClr val="bg1"/>
                </a:solidFill>
                <a:latin typeface="+mj-lt"/>
              </a:rPr>
              <a:t> i Norge 2012-2017: </a:t>
            </a:r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sammenligning</a:t>
            </a:r>
            <a:r>
              <a:rPr lang="en-US" altLang="nb-NO" sz="5400" b="1" dirty="0">
                <a:solidFill>
                  <a:schemeClr val="bg1"/>
                </a:solidFill>
                <a:latin typeface="+mj-lt"/>
              </a:rPr>
              <a:t> av </a:t>
            </a:r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norskfødte</a:t>
            </a:r>
            <a:r>
              <a:rPr lang="en-US" altLang="nb-NO" sz="5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kvinner</a:t>
            </a:r>
            <a:r>
              <a:rPr lang="en-US" altLang="nb-NO" sz="5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og</a:t>
            </a:r>
            <a:r>
              <a:rPr lang="en-US" altLang="nb-NO" sz="5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innvandrerkvinner</a:t>
            </a:r>
            <a:r>
              <a:rPr lang="en-US" altLang="nb-NO" sz="54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en</a:t>
            </a:r>
            <a:r>
              <a:rPr lang="en-US" altLang="nb-NO" sz="5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registerbasert</a:t>
            </a:r>
            <a:r>
              <a:rPr lang="en-US" altLang="nb-NO" sz="5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5400" b="1" dirty="0" err="1">
                <a:solidFill>
                  <a:schemeClr val="bg1"/>
                </a:solidFill>
                <a:latin typeface="+mj-lt"/>
              </a:rPr>
              <a:t>studie</a:t>
            </a:r>
            <a:endParaRPr lang="nb-NO" altLang="nb-NO" sz="9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 Box 36">
            <a:extLst>
              <a:ext uri="{FF2B5EF4-FFF2-40B4-BE49-F238E27FC236}">
                <a16:creationId xmlns:a16="http://schemas.microsoft.com/office/drawing/2014/main" id="{733A92B2-43E0-BFE2-0E2B-BFC8F0C74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3" y="27311350"/>
            <a:ext cx="259302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latin typeface="+mn-lt"/>
              </a:rPr>
              <a:t>REFERANSER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Cancer Registry of Norway. </a:t>
            </a: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Cancer in Norway 2021 - Cancer incidence, mortality, survival and prevalence in Norway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Oslo, https://www.kreftregisteret.no/globalassets/cancer-in-norway/2021/cin_report.pdf 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Hausen H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zur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Papillomaviruses Causing Cancer: Evasion From Host-Cell Control in Early Events in Carcinogenesis. </a:t>
            </a: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JNCI J Natl Cancer Inst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2000; 92: 690–698.</a:t>
            </a:r>
          </a:p>
          <a:p>
            <a:pPr marL="457200" indent="-457200" eaLnBrk="1" hangingPunct="1">
              <a:buAutoNum type="arabicPeriod"/>
            </a:pPr>
            <a:r>
              <a:rPr lang="da-DK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Engesaeter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B, </a:t>
            </a:r>
            <a:r>
              <a:rPr lang="da-DK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Groeneveld</a:t>
            </a: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LF, Skare GB, et al. </a:t>
            </a: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Annual report 2021: Screening activities and results from </a:t>
            </a:r>
            <a:r>
              <a:rPr lang="en-GB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CervicalScreen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Oslo, 2021.</a:t>
            </a:r>
            <a:endParaRPr lang="en-US" altLang="nb-NO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nb-NO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nb-NO" altLang="nb-NO" sz="2000" b="1" dirty="0">
                <a:latin typeface="+mn-lt"/>
              </a:rPr>
              <a:t>TAKK TIL </a:t>
            </a:r>
          </a:p>
          <a:p>
            <a:pPr eaLnBrk="1" hangingPunct="1"/>
            <a:r>
              <a:rPr lang="nb-NO" altLang="nb-NO" sz="2000" dirty="0">
                <a:latin typeface="+mn-lt"/>
              </a:rPr>
              <a:t>Tusen takk til mine veiledere Esperanza Diaz, Jannicke Igland og Kathy Møen, og en stor takk til Kreftregisteret og Kreftforeningen. </a:t>
            </a:r>
          </a:p>
          <a:p>
            <a:pPr eaLnBrk="1" hangingPunct="1"/>
            <a:endParaRPr lang="nb-NO" altLang="nb-NO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720474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704</Words>
  <Application>Microsoft Office PowerPoint</Application>
  <PresentationFormat>Egendefinert</PresentationFormat>
  <Paragraphs>91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Marta Røttingen Enden</cp:lastModifiedBy>
  <cp:revision>112</cp:revision>
  <cp:lastPrinted>2016-05-27T08:05:21Z</cp:lastPrinted>
  <dcterms:created xsi:type="dcterms:W3CDTF">2006-11-02T13:18:58Z</dcterms:created>
  <dcterms:modified xsi:type="dcterms:W3CDTF">2023-11-23T14:55:04Z</dcterms:modified>
</cp:coreProperties>
</file>