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2" autoAdjust="0"/>
    <p:restoredTop sz="90055" autoAdjust="0"/>
  </p:normalViewPr>
  <p:slideViewPr>
    <p:cSldViewPr snapToGrid="0">
      <p:cViewPr>
        <p:scale>
          <a:sx n="30" d="100"/>
          <a:sy n="30" d="100"/>
        </p:scale>
        <p:origin x="144" y="-456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hutterstock.com/image-vector/woman-pregnant-silhouette-icon-vector-illustration-1614320143" TargetMode="External"/><Relationship Id="rId3" Type="http://schemas.openxmlformats.org/officeDocument/2006/relationships/hyperlink" Target="mailto:Marie.bormer@student.uib.no" TargetMode="External"/><Relationship Id="rId7" Type="http://schemas.openxmlformats.org/officeDocument/2006/relationships/hyperlink" Target="https://kirkensbymisjon.no/artikler/10-ar-med-helsesenteret-for-papirlose-migran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095522" y="1038792"/>
            <a:ext cx="3420109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9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Dokumentere de udokumenterte </a:t>
            </a:r>
            <a:endParaRPr lang="nb-NO" altLang="nb-NO" sz="8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nb-NO" altLang="nb-NO" sz="7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Forskjeller i bakgrunn – og svangerskapskarakteristika mellom gravide papirløse kvinner i Oslo og Bergen (2009– 2020)</a:t>
            </a:r>
            <a:endParaRPr lang="nb-NO" altLang="nb-NO" sz="8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27070493" y="1835665"/>
            <a:ext cx="1535010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Marie Børmer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Marie.bormer@student.uib.no</a:t>
            </a:r>
            <a:endParaRPr lang="nb-NO" altLang="nb-NO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/>
            <a:r>
              <a:rPr lang="nb-NO" altLang="nb-NO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Veileder: Cathrine Ebbing, </a:t>
            </a:r>
            <a:r>
              <a:rPr lang="nb-NO" altLang="nb-NO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Overlege ved Kvinneklinikken, </a:t>
            </a:r>
          </a:p>
          <a:p>
            <a:pPr algn="r" eaLnBrk="1" hangingPunct="1"/>
            <a:r>
              <a:rPr lang="nb-NO" altLang="nb-NO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Haukeland Universitetssjukehus, </a:t>
            </a:r>
          </a:p>
          <a:p>
            <a:pPr algn="r" eaLnBrk="1" hangingPunct="1"/>
            <a:r>
              <a:rPr lang="nb-NO" altLang="nb-NO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Førsteamanuensis K2 </a:t>
            </a:r>
          </a:p>
          <a:p>
            <a:pPr algn="r" eaLnBrk="1" hangingPunct="1"/>
            <a:r>
              <a:rPr lang="nb-NO" altLang="nb-NO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Universitetet i Bergen </a:t>
            </a:r>
            <a:r>
              <a:rPr lang="nb-NO" altLang="nb-NO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 eaLnBrk="1" hangingPunct="1"/>
            <a:r>
              <a:rPr lang="nb-NO" altLang="nb-NO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Biveileder: Frode </a:t>
            </a:r>
            <a:r>
              <a:rPr lang="nb-NO" altLang="nb-NO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Eick</a:t>
            </a:r>
            <a:r>
              <a:rPr lang="nb-NO" altLang="nb-NO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nb-NO" altLang="nb-NO" sz="200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PhD</a:t>
            </a:r>
            <a:r>
              <a:rPr kumimoji="0" lang="nb-NO" altLang="nb-NO" sz="20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-stipendiat ved Universitet</a:t>
            </a:r>
            <a:r>
              <a:rPr lang="nb-NO" altLang="nb-NO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 i Oslo</a:t>
            </a:r>
            <a:r>
              <a:rPr lang="nb-NO" altLang="nb-NO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210611" y="6435596"/>
            <a:ext cx="9969500" cy="1327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SAMMENDRAG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Målet med denne studien er å øke kunnskapsgrunnlaget rundt en befolkningsgruppe vi vet er tilstede i landet, men har lite strukturert informasjon om. Det ble funnet forskjeller mellom gravide papirløse kvinner i Oslo og Bergen, samt drift av NGO-klinikkene. Vi foreslår tiltak for å kunne gi gravide papirløse kvinner bedre tilgang til helsehjelp i samfunnet. </a:t>
            </a:r>
            <a:endParaRPr lang="nb-NO" altLang="nb-NO" sz="44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lang="nb-NO" altLang="nb-NO" sz="44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lang="nb-NO" altLang="nb-NO" sz="44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21459997" y="6306799"/>
            <a:ext cx="10324147" cy="2292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Resultater</a:t>
            </a:r>
            <a:endParaRPr lang="nb-NO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perioden mellom 2009-2020 ble det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funnet totalt 500 kvinner (n = 61 i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Bergen, og n = 439 I Oslo) , med 582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svangerskap, som hadde oppsøkt NGO-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klinikkene I Oslo og Bergen.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Resultatene viste at kvinnene i Oslo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oftere var single eller enslige enn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kvinnene i Bergen (14.4%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1.6%). Kvinnene hadde ulikt opprinnelsesland, der flertallet i Oslo kom fra Afrika sør for Sahara (35.3%), mens flertallet i Bergen kom fra EØS (23.0%). I Bergen kom kvinnene til NGO-klinikkene senere i svangerskapet(median gestasjonsalder uke 16 (IQR 8-22) enn kvinnene i Oslo (uke 13 (IQR 7-24). Kvinner begge byene kom til første svangerskapskonsultasjon senere enn den generelle norske svangerskapsoppfølgings-anbefalingen tilsier. Det var høyere forekomst av manglende informasjon på kvinnene i Bergen enn kvinnene i Oslo.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 tross for samme navn og samme organisasjoner med arbeidsgiveransvar, varierte driften og ressursene til de to klinikkene. </a:t>
            </a: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9" name="Text Box 3" descr="Text field "/>
          <p:cNvSpPr txBox="1">
            <a:spLocks noChangeArrowheads="1"/>
          </p:cNvSpPr>
          <p:nvPr/>
        </p:nvSpPr>
        <p:spPr bwMode="auto">
          <a:xfrm>
            <a:off x="31895612" y="6229350"/>
            <a:ext cx="10324147" cy="2000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Konklusjon</a:t>
            </a:r>
          </a:p>
          <a:p>
            <a:pPr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defRPr/>
            </a:pP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Ressurs- og informasjonsmangel som barrierer til helsehjelp kan føre til sub-optimal svangerskapsoppfølging. Vi fant forskjeller mellom gruppen gravide papirløse kvinner som oppsøkte helsehjelp ved NGO-klinikkene I Oslo og Bergen mellom 2009-2020. </a:t>
            </a:r>
          </a:p>
          <a:p>
            <a:pPr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defRPr/>
            </a:pPr>
            <a:endParaRPr lang="nb-NO" altLang="nb-NO" sz="36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defRPr/>
            </a:pP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Kvinnene var og yngre og friskere enn den generelle populasjonen av gravide  landet.</a:t>
            </a:r>
          </a:p>
          <a:p>
            <a:pPr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defRPr/>
            </a:pPr>
            <a:endParaRPr lang="nb-NO" altLang="nb-NO" sz="36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lnSpc>
                <a:spcPct val="150000"/>
              </a:lnSpc>
              <a:spcBef>
                <a:spcPts val="0"/>
              </a:spcBef>
              <a:spcAft>
                <a:spcPts val="1056"/>
              </a:spcAft>
              <a:defRPr/>
            </a:pP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På bakgrunn av funnene foreslår vi en rekke tiltak for å bedre samarbeidet mellom de to NGO-klinikkene, og helsetjenesten til gravide papirløse kvinner. Tiltakene vi foreslår er samkjøring av journalsystem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lettere pasientflyt, og økt dokumentasjon. Dette kan gi en bedre oversikt over pasienttilfanget ved NGO-klinikkene, som igjen kan gjøre det mulig å avdekke trender og spesielt sårbare </a:t>
            </a:r>
            <a:r>
              <a:rPr lang="nb-NO" altLang="nb-NO" sz="3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subgrupper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Økt informasjon om gruppen og deres rettigheter til helsepersonell og myndigheter vil være viktig for å bedre tilgang til helsehjelp for den udokumenterte gruppen i samfunnet</a:t>
            </a:r>
            <a:endParaRPr kumimoji="0" lang="nb-NO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16334276" y="27036032"/>
            <a:ext cx="1306063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REFERANSER</a:t>
            </a:r>
          </a:p>
          <a:p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FN-sambandet. FNs verdenserklæring om menneskerettigheter. 1948.</a:t>
            </a:r>
            <a:endParaRPr lang="nb-NO" altLang="nb-NO" sz="28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Cuadra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CB. Right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undocumented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migrants in EU: a</a:t>
            </a:r>
          </a:p>
          <a:p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policies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 Public Health 2012;22(2):267-71,</a:t>
            </a:r>
          </a:p>
          <a:p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doi:10.1093/</a:t>
            </a:r>
            <a:r>
              <a:rPr lang="nb-NO" sz="280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eurpub</a:t>
            </a:r>
            <a:r>
              <a:rPr lang="nb-NO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/ckr049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0360742" y="27104975"/>
            <a:ext cx="1205985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TAKK TIL!  </a:t>
            </a: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Tusen takk til mine veiledere Cathrine Ebbing og </a:t>
            </a: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Frode </a:t>
            </a:r>
            <a:r>
              <a:rPr kumimoji="0" lang="nb-NO" altLang="nb-NO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Eick</a:t>
            </a: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Takk til </a:t>
            </a:r>
            <a: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ansatte ved Helsesenteret for papirløse migranter i Oslo og Bergen for diskusjon rundt funn og innsikt i drift av klinikkene. </a:t>
            </a:r>
            <a:endParaRPr kumimoji="0" lang="nb-NO" altLang="nb-NO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26" name="Picture 2" descr="10 år med Helsesenteret for papirløse migranter - Kirkens Bymisjon">
            <a:extLst>
              <a:ext uri="{FF2B5EF4-FFF2-40B4-BE49-F238E27FC236}">
                <a16:creationId xmlns:a16="http://schemas.microsoft.com/office/drawing/2014/main" id="{944A1C6A-BCE3-8F4F-A2E8-7691675C9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3" r="26325" b="24179"/>
          <a:stretch/>
        </p:blipFill>
        <p:spPr bwMode="auto">
          <a:xfrm>
            <a:off x="588766" y="14669842"/>
            <a:ext cx="10451432" cy="570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B3BDDFB3-1F7D-5A49-ADD9-02833DB1C21E}"/>
              </a:ext>
            </a:extLst>
          </p:cNvPr>
          <p:cNvSpPr txBox="1"/>
          <p:nvPr/>
        </p:nvSpPr>
        <p:spPr>
          <a:xfrm>
            <a:off x="11320023" y="5698887"/>
            <a:ext cx="10028506" cy="2302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spcAft>
                <a:spcPts val="2000"/>
              </a:spcAft>
              <a:defRPr/>
            </a:pPr>
            <a:endParaRPr lang="nb-NO" altLang="nb-NO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sz="36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Hvordan dette tolkes, følges opp og lovbestemmes, varierer fra land til land, og </a:t>
            </a:r>
            <a:r>
              <a:rPr lang="nb-NO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nb-NO" sz="36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ppholdstillatelse eller ei</a:t>
            </a:r>
            <a:r>
              <a:rPr lang="nb-NO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nb-NO" altLang="nb-NO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Personer som lever uten lovlig opphold, har innskrenkede rettigheter til sosial- og helsetjenester I Norge. En Svensk komparativ studie fra 2012viste at kun 5 av </a:t>
            </a:r>
            <a:r>
              <a:rPr kumimoji="0" lang="nb-NO" altLang="nb-NO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EU’s</a:t>
            </a: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medlemsland  ga helsehjelp til papirløse utenom akutt/nødvendig helsehjelp (</a:t>
            </a:r>
            <a:r>
              <a:rPr kumimoji="0" lang="nb-NO" altLang="nb-NO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nb-NO" altLang="nb-NO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nb-NO" altLang="nb-NO" sz="3600" baseline="30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  <a:endParaRPr lang="nb-NO" altLang="nb-NO" sz="36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Parallelle 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helsesystem har blitt dannet for å dekke behovet for helsehjelp til papirløse. Såkalte NGO-klinikker (ikke-</a:t>
            </a:r>
            <a:r>
              <a:rPr lang="nb-NO" altLang="nb-NO" sz="36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statligsstyrte</a:t>
            </a: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organisasjoner), Helsesenteret for papirløse er opprettet i de to største byene i Norge - Oslo og Bergen, ledes av Røde Kors og Kirkens bymisjon.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36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å kunne bedre forstå, møte og hjelpe denne befolkningsgruppen, ønsket vi å undersøke om det er forskjeller mellom kvinnene som oppsøkte helsehjelp I forbindelse med svangerskap ved NGO-klinikkene I Oslo og Bergen. </a:t>
            </a:r>
            <a:endParaRPr kumimoji="0" lang="nb-NO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nb-NO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 undersøkte  gruppen  av kvinner mellom 18-49 år som oppsøkte Helsesenteret for papirløse migranter i Oslo og Bergen i perioden mellom 2009-2020. Kvinnene ble inkludert fra første 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antenatale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besøk på NGO klinikken, til slutten av svangerskapet.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Helsesenteret i både Oslo og Bergen drives i dag av de samme ideelle organisasjonene, Kirkens Bymisjon og Røde Kors. Dataene ble innhentet manuelt. Deskriptiv statistikk er brukt for å se på bakgrunn- og svangerskaps-karakteristika hos studiepopulasjonen. Studien er godkjent i REK Sør-Øst (</a:t>
            </a:r>
            <a:r>
              <a:rPr lang="nb-NO" altLang="nb-NO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ref.nr</a:t>
            </a:r>
            <a:r>
              <a:rPr lang="nb-NO" altLang="nb-NO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.: 68329).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lang="nb-NO" altLang="nb-NO" sz="36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/>
            </a:pPr>
            <a:endParaRPr kumimoji="0" lang="nb-NO" altLang="nb-NO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BED7A16-27BB-AD4E-A072-EF530B461429}"/>
              </a:ext>
            </a:extLst>
          </p:cNvPr>
          <p:cNvSpPr txBox="1"/>
          <p:nvPr/>
        </p:nvSpPr>
        <p:spPr>
          <a:xfrm>
            <a:off x="1362872" y="21937200"/>
            <a:ext cx="9460669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hangingPunct="1">
              <a:spcAft>
                <a:spcPts val="2000"/>
              </a:spcAft>
              <a:defRPr/>
            </a:pPr>
            <a:r>
              <a:rPr kumimoji="0" lang="nb-NO" altLang="nb-NO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Bakgrunn</a:t>
            </a:r>
          </a:p>
          <a:p>
            <a:pPr defTabSz="914400" eaLnBrk="1" hangingPunct="1">
              <a:spcAft>
                <a:spcPts val="2000"/>
              </a:spcAft>
              <a:defRPr/>
            </a:pPr>
            <a:r>
              <a:rPr lang="nb-NO" altLang="nb-NO" sz="36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Helsehjelp er en menneskerettighet</a:t>
            </a:r>
          </a:p>
          <a:p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artikkel 25 i FNs menneskerettighetserklæring finner vi vår rett til tilstrekkelig levestandard</a:t>
            </a:r>
          </a:p>
          <a:p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helse og velvære, samt rett til helseomsorg og nødvendige sosiale ytelser for å sikre</a:t>
            </a:r>
          </a:p>
          <a:p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trygghet ved sykdom. I tillegg har «</a:t>
            </a:r>
            <a:r>
              <a:rPr lang="nb-NO" sz="36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mødre og barn rett til spesiell omsorg og hjelp</a:t>
            </a:r>
            <a:r>
              <a:rPr lang="nb-NO" sz="3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.»</a:t>
            </a:r>
            <a:r>
              <a:rPr lang="nb-NO" sz="3600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nb-NO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8" descr="Woman Pregnant Silhouette Icon Vector Illustration Stock Vector (Royalty  Free) 1614320143 | Shutterstock">
            <a:extLst>
              <a:ext uri="{FF2B5EF4-FFF2-40B4-BE49-F238E27FC236}">
                <a16:creationId xmlns:a16="http://schemas.microsoft.com/office/drawing/2014/main" id="{17B7E7A6-02BE-F444-9815-8D1EC556D9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738" r="35914" b="11065"/>
          <a:stretch/>
        </p:blipFill>
        <p:spPr bwMode="auto">
          <a:xfrm>
            <a:off x="27525540" y="5801613"/>
            <a:ext cx="4032133" cy="86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E4CC5492-3066-C64A-922F-627CF3FA4712}"/>
              </a:ext>
            </a:extLst>
          </p:cNvPr>
          <p:cNvSpPr txBox="1"/>
          <p:nvPr/>
        </p:nvSpPr>
        <p:spPr>
          <a:xfrm>
            <a:off x="588766" y="20737533"/>
            <a:ext cx="9510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Bildekilde: </a:t>
            </a:r>
            <a:r>
              <a:rPr lang="nb-NO" sz="1600" dirty="0">
                <a:hlinkClick r:id="rId7"/>
              </a:rPr>
              <a:t>https://kirkensbymisjon.no/artikler/10-ar-med-helsesenteret-for-papirlose-migranter/</a:t>
            </a:r>
            <a:endParaRPr lang="nb-NO" sz="1600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735D1E3-2E27-6243-9CF3-A6B5FF998FE3}"/>
              </a:ext>
            </a:extLst>
          </p:cNvPr>
          <p:cNvSpPr txBox="1"/>
          <p:nvPr/>
        </p:nvSpPr>
        <p:spPr>
          <a:xfrm rot="16200000">
            <a:off x="27663735" y="9847812"/>
            <a:ext cx="7409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0" i="0" dirty="0">
                <a:solidFill>
                  <a:srgbClr val="681DA8"/>
                </a:solidFill>
                <a:effectLst/>
                <a:latin typeface="arial" panose="020B0604020202020204" pitchFamily="34" charset="0"/>
                <a:hlinkClick r:id="rId8"/>
              </a:rPr>
              <a:t>Bildekilde: https://www.shutterstock.com/image-vector/woman-pregnant-silhouette-icon-vector-illustration-1614320143</a:t>
            </a:r>
            <a:endParaRPr lang="nb-NO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28802</TotalTime>
  <Words>840</Words>
  <Application>Microsoft Macintosh PowerPoint</Application>
  <PresentationFormat>Egendefinert</PresentationFormat>
  <Paragraphs>58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Marie Børmer</cp:lastModifiedBy>
  <cp:revision>198</cp:revision>
  <cp:lastPrinted>2016-05-27T08:05:21Z</cp:lastPrinted>
  <dcterms:created xsi:type="dcterms:W3CDTF">2006-11-02T13:18:58Z</dcterms:created>
  <dcterms:modified xsi:type="dcterms:W3CDTF">2023-11-23T14:07:00Z</dcterms:modified>
</cp:coreProperties>
</file>