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A0"/>
    <a:srgbClr val="6DA3C9"/>
    <a:srgbClr val="761A19"/>
    <a:srgbClr val="FFC347"/>
    <a:srgbClr val="FFAA79"/>
    <a:srgbClr val="FFCB65"/>
    <a:srgbClr val="FEF9F1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0125" autoAdjust="0"/>
  </p:normalViewPr>
  <p:slideViewPr>
    <p:cSldViewPr snapToGrid="0">
      <p:cViewPr>
        <p:scale>
          <a:sx n="44" d="100"/>
          <a:sy n="44" d="100"/>
        </p:scale>
        <p:origin x="-984" y="-3656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24.11.2023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97781" y="13624510"/>
            <a:ext cx="38576867" cy="145916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0907" y="4373774"/>
            <a:ext cx="37404801" cy="6644304"/>
          </a:xfrm>
          <a:effectLst/>
        </p:spPr>
        <p:txBody>
          <a:bodyPr anchor="b">
            <a:normAutofit/>
          </a:bodyPr>
          <a:lstStyle>
            <a:lvl1pPr>
              <a:defRPr sz="15895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0907" y="11018081"/>
            <a:ext cx="37404801" cy="2606431"/>
          </a:xfrm>
        </p:spPr>
        <p:txBody>
          <a:bodyPr anchor="t">
            <a:normAutofit/>
          </a:bodyPr>
          <a:lstStyle>
            <a:lvl1pPr marL="0" indent="0" algn="l">
              <a:buNone/>
              <a:defRPr sz="7064" cap="all">
                <a:solidFill>
                  <a:schemeClr val="accent2"/>
                </a:solidFill>
              </a:defRPr>
            </a:lvl1pPr>
            <a:lvl2pPr marL="201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7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5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74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93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1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3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4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0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097789" y="2647955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1036183" y="2647953"/>
            <a:ext cx="9631913" cy="25683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183" y="2983516"/>
            <a:ext cx="7037016" cy="2288470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0909" y="2983516"/>
            <a:ext cx="27725397" cy="22884707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578567" y="26297997"/>
            <a:ext cx="4436619" cy="161212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0909" y="26278897"/>
            <a:ext cx="27725397" cy="1612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097789" y="2647955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907" y="9837255"/>
            <a:ext cx="37404801" cy="1603096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5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2119109" y="22703241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914" y="13407313"/>
            <a:ext cx="37404796" cy="6644304"/>
          </a:xfrm>
        </p:spPr>
        <p:txBody>
          <a:bodyPr anchor="b">
            <a:normAutofit/>
          </a:bodyPr>
          <a:lstStyle>
            <a:lvl1pPr algn="l">
              <a:defRPr sz="15895" b="0" cap="all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914" y="20051617"/>
            <a:ext cx="37404796" cy="2651622"/>
          </a:xfrm>
        </p:spPr>
        <p:txBody>
          <a:bodyPr anchor="t">
            <a:normAutofit/>
          </a:bodyPr>
          <a:lstStyle>
            <a:lvl1pPr marL="0" indent="0" algn="l">
              <a:buNone/>
              <a:defRPr sz="7948" cap="all">
                <a:solidFill>
                  <a:schemeClr val="accent2"/>
                </a:solidFill>
              </a:defRPr>
            </a:lvl1pPr>
            <a:lvl2pPr marL="2018675" indent="0">
              <a:buNone/>
              <a:defRPr sz="7948">
                <a:solidFill>
                  <a:schemeClr val="tx1">
                    <a:tint val="75000"/>
                  </a:schemeClr>
                </a:solidFill>
              </a:defRPr>
            </a:lvl2pPr>
            <a:lvl3pPr marL="4037350" indent="0">
              <a:buNone/>
              <a:defRPr sz="7064">
                <a:solidFill>
                  <a:schemeClr val="tx1">
                    <a:tint val="75000"/>
                  </a:schemeClr>
                </a:solidFill>
              </a:defRPr>
            </a:lvl3pPr>
            <a:lvl4pPr marL="6056025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4pPr>
            <a:lvl5pPr marL="8074701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5pPr>
            <a:lvl6pPr marL="10093376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6pPr>
            <a:lvl7pPr marL="12112051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7pPr>
            <a:lvl8pPr marL="14130726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8pPr>
            <a:lvl9pPr marL="16149401" indent="0">
              <a:buNone/>
              <a:defRPr sz="6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4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2097789" y="2647955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0909" y="9837250"/>
            <a:ext cx="18256015" cy="1604091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31608" y="9837254"/>
            <a:ext cx="18294100" cy="1604091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9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2097789" y="2647955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602" y="9837252"/>
            <a:ext cx="16823320" cy="2544357"/>
          </a:xfrm>
        </p:spPr>
        <p:txBody>
          <a:bodyPr anchor="b">
            <a:noAutofit/>
          </a:bodyPr>
          <a:lstStyle>
            <a:lvl1pPr marL="0" indent="0">
              <a:buNone/>
              <a:defRPr sz="9714" b="0">
                <a:solidFill>
                  <a:schemeClr val="accent2"/>
                </a:solidFill>
              </a:defRPr>
            </a:lvl1pPr>
            <a:lvl2pPr marL="2018675" indent="0">
              <a:buNone/>
              <a:defRPr sz="8831" b="1"/>
            </a:lvl2pPr>
            <a:lvl3pPr marL="4037350" indent="0">
              <a:buNone/>
              <a:defRPr sz="7948" b="1"/>
            </a:lvl3pPr>
            <a:lvl4pPr marL="6056025" indent="0">
              <a:buNone/>
              <a:defRPr sz="7064" b="1"/>
            </a:lvl4pPr>
            <a:lvl5pPr marL="8074701" indent="0">
              <a:buNone/>
              <a:defRPr sz="7064" b="1"/>
            </a:lvl5pPr>
            <a:lvl6pPr marL="10093376" indent="0">
              <a:buNone/>
              <a:defRPr sz="7064" b="1"/>
            </a:lvl6pPr>
            <a:lvl7pPr marL="12112051" indent="0">
              <a:buNone/>
              <a:defRPr sz="7064" b="1"/>
            </a:lvl7pPr>
            <a:lvl8pPr marL="14130726" indent="0">
              <a:buNone/>
              <a:defRPr sz="7064" b="1"/>
            </a:lvl8pPr>
            <a:lvl9pPr marL="16149401" indent="0">
              <a:buNone/>
              <a:defRPr sz="7064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0909" y="12919330"/>
            <a:ext cx="18256015" cy="12958836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64301" y="9837252"/>
            <a:ext cx="16861404" cy="2544357"/>
          </a:xfrm>
        </p:spPr>
        <p:txBody>
          <a:bodyPr anchor="b">
            <a:noAutofit/>
          </a:bodyPr>
          <a:lstStyle>
            <a:lvl1pPr marL="0" indent="0">
              <a:buNone/>
              <a:defRPr sz="9714" b="0">
                <a:solidFill>
                  <a:schemeClr val="accent2"/>
                </a:solidFill>
              </a:defRPr>
            </a:lvl1pPr>
            <a:lvl2pPr marL="2018675" indent="0">
              <a:buNone/>
              <a:defRPr sz="8831" b="1"/>
            </a:lvl2pPr>
            <a:lvl3pPr marL="4037350" indent="0">
              <a:buNone/>
              <a:defRPr sz="7948" b="1"/>
            </a:lvl3pPr>
            <a:lvl4pPr marL="6056025" indent="0">
              <a:buNone/>
              <a:defRPr sz="7064" b="1"/>
            </a:lvl4pPr>
            <a:lvl5pPr marL="8074701" indent="0">
              <a:buNone/>
              <a:defRPr sz="7064" b="1"/>
            </a:lvl5pPr>
            <a:lvl6pPr marL="10093376" indent="0">
              <a:buNone/>
              <a:defRPr sz="7064" b="1"/>
            </a:lvl6pPr>
            <a:lvl7pPr marL="12112051" indent="0">
              <a:buNone/>
              <a:defRPr sz="7064" b="1"/>
            </a:lvl7pPr>
            <a:lvl8pPr marL="14130726" indent="0">
              <a:buNone/>
              <a:defRPr sz="7064" b="1"/>
            </a:lvl8pPr>
            <a:lvl9pPr marL="16149401" indent="0">
              <a:buNone/>
              <a:defRPr sz="7064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31608" y="12919330"/>
            <a:ext cx="18294100" cy="12958836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9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2097789" y="2647955"/>
            <a:ext cx="38570308" cy="55580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1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2119109" y="22703239"/>
            <a:ext cx="38570308" cy="5628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658" y="23234499"/>
            <a:ext cx="16557054" cy="3044396"/>
          </a:xfrm>
        </p:spPr>
        <p:txBody>
          <a:bodyPr anchor="ctr"/>
          <a:lstStyle>
            <a:lvl1pPr algn="l">
              <a:defRPr sz="8831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860" y="2654465"/>
            <a:ext cx="38578234" cy="18565360"/>
          </a:xfrm>
        </p:spPr>
        <p:txBody>
          <a:bodyPr anchor="ctr">
            <a:normAutofit/>
          </a:bodyPr>
          <a:lstStyle>
            <a:lvl1pPr>
              <a:defRPr sz="8831">
                <a:solidFill>
                  <a:schemeClr val="tx2"/>
                </a:solidFill>
              </a:defRPr>
            </a:lvl1pPr>
            <a:lvl2pPr>
              <a:defRPr sz="7948">
                <a:solidFill>
                  <a:schemeClr val="tx2"/>
                </a:solidFill>
              </a:defRPr>
            </a:lvl2pPr>
            <a:lvl3pPr>
              <a:defRPr sz="7064">
                <a:solidFill>
                  <a:schemeClr val="tx2"/>
                </a:solidFill>
              </a:defRPr>
            </a:lvl3pPr>
            <a:lvl4pPr>
              <a:defRPr sz="6181">
                <a:solidFill>
                  <a:schemeClr val="tx2"/>
                </a:solidFill>
              </a:defRPr>
            </a:lvl4pPr>
            <a:lvl5pPr>
              <a:defRPr sz="6181">
                <a:solidFill>
                  <a:schemeClr val="tx2"/>
                </a:solidFill>
              </a:defRPr>
            </a:lvl5pPr>
            <a:lvl6pPr>
              <a:defRPr sz="6181">
                <a:solidFill>
                  <a:schemeClr val="tx2"/>
                </a:solidFill>
              </a:defRPr>
            </a:lvl6pPr>
            <a:lvl7pPr>
              <a:defRPr sz="6181">
                <a:solidFill>
                  <a:schemeClr val="tx2"/>
                </a:solidFill>
              </a:defRPr>
            </a:lvl7pPr>
            <a:lvl8pPr>
              <a:defRPr sz="6181">
                <a:solidFill>
                  <a:schemeClr val="tx2"/>
                </a:solidFill>
              </a:defRPr>
            </a:lvl8pPr>
            <a:lvl9pPr>
              <a:defRPr sz="6181">
                <a:solidFill>
                  <a:schemeClr val="tx2"/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7167" y="23234497"/>
            <a:ext cx="19968543" cy="3044400"/>
          </a:xfrm>
        </p:spPr>
        <p:txBody>
          <a:bodyPr anchor="ctr">
            <a:normAutofit/>
          </a:bodyPr>
          <a:lstStyle>
            <a:lvl1pPr marL="0" indent="0" algn="r">
              <a:buNone/>
              <a:defRPr sz="4857">
                <a:solidFill>
                  <a:schemeClr val="bg1"/>
                </a:solidFill>
              </a:defRPr>
            </a:lvl1pPr>
            <a:lvl2pPr marL="2018675" indent="0">
              <a:buNone/>
              <a:defRPr sz="4857"/>
            </a:lvl2pPr>
            <a:lvl3pPr marL="4037350" indent="0">
              <a:buNone/>
              <a:defRPr sz="4415"/>
            </a:lvl3pPr>
            <a:lvl4pPr marL="6056025" indent="0">
              <a:buNone/>
              <a:defRPr sz="3974"/>
            </a:lvl4pPr>
            <a:lvl5pPr marL="8074701" indent="0">
              <a:buNone/>
              <a:defRPr sz="3974"/>
            </a:lvl5pPr>
            <a:lvl6pPr marL="10093376" indent="0">
              <a:buNone/>
              <a:defRPr sz="3974"/>
            </a:lvl6pPr>
            <a:lvl7pPr marL="12112051" indent="0">
              <a:buNone/>
              <a:defRPr sz="3974"/>
            </a:lvl7pPr>
            <a:lvl8pPr marL="14130726" indent="0">
              <a:buNone/>
              <a:defRPr sz="3974"/>
            </a:lvl8pPr>
            <a:lvl9pPr marL="16149401" indent="0">
              <a:buNone/>
              <a:defRPr sz="397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907" y="20722616"/>
            <a:ext cx="37404801" cy="2502306"/>
          </a:xfrm>
        </p:spPr>
        <p:txBody>
          <a:bodyPr anchor="b">
            <a:normAutofit/>
          </a:bodyPr>
          <a:lstStyle>
            <a:lvl1pPr algn="l">
              <a:defRPr sz="10597" b="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7791" y="2647952"/>
            <a:ext cx="38570303" cy="15706256"/>
          </a:xfrm>
        </p:spPr>
        <p:txBody>
          <a:bodyPr anchor="t">
            <a:normAutofit/>
          </a:bodyPr>
          <a:lstStyle>
            <a:lvl1pPr marL="0" indent="0" algn="ctr">
              <a:buNone/>
              <a:defRPr sz="7064"/>
            </a:lvl1pPr>
            <a:lvl2pPr marL="2018675" indent="0">
              <a:buNone/>
              <a:defRPr sz="7064"/>
            </a:lvl2pPr>
            <a:lvl3pPr marL="4037350" indent="0">
              <a:buNone/>
              <a:defRPr sz="7064"/>
            </a:lvl3pPr>
            <a:lvl4pPr marL="6056025" indent="0">
              <a:buNone/>
              <a:defRPr sz="7064"/>
            </a:lvl4pPr>
            <a:lvl5pPr marL="8074701" indent="0">
              <a:buNone/>
              <a:defRPr sz="7064"/>
            </a:lvl5pPr>
            <a:lvl6pPr marL="10093376" indent="0">
              <a:buNone/>
              <a:defRPr sz="7064"/>
            </a:lvl6pPr>
            <a:lvl7pPr marL="12112051" indent="0">
              <a:buNone/>
              <a:defRPr sz="7064"/>
            </a:lvl7pPr>
            <a:lvl8pPr marL="14130726" indent="0">
              <a:buNone/>
              <a:defRPr sz="7064"/>
            </a:lvl8pPr>
            <a:lvl9pPr marL="16149401" indent="0">
              <a:buNone/>
              <a:defRPr sz="7064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0907" y="23224920"/>
            <a:ext cx="37404801" cy="2643299"/>
          </a:xfrm>
        </p:spPr>
        <p:txBody>
          <a:bodyPr>
            <a:normAutofit/>
          </a:bodyPr>
          <a:lstStyle>
            <a:lvl1pPr marL="0" indent="0">
              <a:buNone/>
              <a:defRPr sz="5298"/>
            </a:lvl1pPr>
            <a:lvl2pPr marL="2018675" indent="0">
              <a:buNone/>
              <a:defRPr sz="5298"/>
            </a:lvl2pPr>
            <a:lvl3pPr marL="4037350" indent="0">
              <a:buNone/>
              <a:defRPr sz="4415"/>
            </a:lvl3pPr>
            <a:lvl4pPr marL="6056025" indent="0">
              <a:buNone/>
              <a:defRPr sz="3974"/>
            </a:lvl4pPr>
            <a:lvl5pPr marL="8074701" indent="0">
              <a:buNone/>
              <a:defRPr sz="3974"/>
            </a:lvl5pPr>
            <a:lvl6pPr marL="10093376" indent="0">
              <a:buNone/>
              <a:defRPr sz="3974"/>
            </a:lvl6pPr>
            <a:lvl7pPr marL="12112051" indent="0">
              <a:buNone/>
              <a:defRPr sz="3974"/>
            </a:lvl7pPr>
            <a:lvl8pPr marL="14130726" indent="0">
              <a:buNone/>
              <a:defRPr sz="3974"/>
            </a:lvl8pPr>
            <a:lvl9pPr marL="16149401" indent="0">
              <a:buNone/>
              <a:defRPr sz="397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0907" y="3035391"/>
            <a:ext cx="37404801" cy="47831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907" y="9837252"/>
            <a:ext cx="37404801" cy="16030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026530" y="26297997"/>
            <a:ext cx="9988656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0909" y="26278897"/>
            <a:ext cx="22802117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18687" y="26297997"/>
            <a:ext cx="3607021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97784" y="1948572"/>
            <a:ext cx="12733518" cy="4768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27977230" y="1948572"/>
            <a:ext cx="12690874" cy="4768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5058830" y="1948572"/>
            <a:ext cx="12690874" cy="476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8D276B-F59B-69B7-DFC8-3609C68195BA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2" descr="Red field, top">
            <a:extLst>
              <a:ext uri="{FF2B5EF4-FFF2-40B4-BE49-F238E27FC236}">
                <a16:creationId xmlns:a16="http://schemas.microsoft.com/office/drawing/2014/main" id="{3306BADE-F7C5-48D6-AEAC-D557613BB16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2" name="Picture 19">
            <a:extLst>
              <a:ext uri="{FF2B5EF4-FFF2-40B4-BE49-F238E27FC236}">
                <a16:creationId xmlns:a16="http://schemas.microsoft.com/office/drawing/2014/main" id="{5AD3CC61-929C-BFED-8C4A-786A71E544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6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2018675" rtl="0" eaLnBrk="1" latinLnBrk="0" hangingPunct="1">
        <a:spcBef>
          <a:spcPct val="0"/>
        </a:spcBef>
        <a:buNone/>
        <a:defRPr sz="1236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51082" indent="-1351082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7948" kern="1200">
          <a:solidFill>
            <a:schemeClr val="tx2"/>
          </a:solidFill>
          <a:latin typeface="+mn-lt"/>
          <a:ea typeface="+mn-ea"/>
          <a:cs typeface="+mn-cs"/>
        </a:defRPr>
      </a:lvl1pPr>
      <a:lvl2pPr marL="2781639" indent="-1351082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7064" kern="1200">
          <a:solidFill>
            <a:schemeClr val="tx2"/>
          </a:solidFill>
          <a:latin typeface="+mn-lt"/>
          <a:ea typeface="+mn-ea"/>
          <a:cs typeface="+mn-cs"/>
        </a:defRPr>
      </a:lvl2pPr>
      <a:lvl3pPr marL="3973770" indent="-1192131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181" kern="1200">
          <a:solidFill>
            <a:schemeClr val="tx2"/>
          </a:solidFill>
          <a:latin typeface="+mn-lt"/>
          <a:ea typeface="+mn-ea"/>
          <a:cs typeface="+mn-cs"/>
        </a:defRPr>
      </a:lvl3pPr>
      <a:lvl4pPr marL="5483803" indent="-1033180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4pPr>
      <a:lvl5pPr marL="7073311" indent="-1033180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5pPr>
      <a:lvl6pPr marL="8389070" indent="-1009338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6pPr>
      <a:lvl7pPr marL="9713660" indent="-1009338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7pPr>
      <a:lvl8pPr marL="11038250" indent="-1009338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8pPr>
      <a:lvl9pPr marL="12362840" indent="-1009338" algn="l" defTabSz="2018675" rtl="0" eaLnBrk="1" latinLnBrk="0" hangingPunct="1">
        <a:spcBef>
          <a:spcPct val="20000"/>
        </a:spcBef>
        <a:spcAft>
          <a:spcPts val="2649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298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1pPr>
      <a:lvl2pPr marL="2018675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2pPr>
      <a:lvl3pPr marL="4037350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3pPr>
      <a:lvl4pPr marL="6056025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4pPr>
      <a:lvl5pPr marL="8074701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5pPr>
      <a:lvl6pPr marL="10093376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6pPr>
      <a:lvl7pPr marL="12112051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7pPr>
      <a:lvl8pPr marL="14130726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8pPr>
      <a:lvl9pPr marL="16149401" algn="l" defTabSz="2018675" rtl="0" eaLnBrk="1" latinLnBrk="0" hangingPunct="1">
        <a:defRPr sz="79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7994">
              <a:srgbClr val="FDBD14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C603FB3-AE2B-401F-693B-2620BC22CB5A}"/>
              </a:ext>
            </a:extLst>
          </p:cNvPr>
          <p:cNvSpPr/>
          <p:nvPr/>
        </p:nvSpPr>
        <p:spPr>
          <a:xfrm>
            <a:off x="0" y="0"/>
            <a:ext cx="42808525" cy="5631120"/>
          </a:xfrm>
          <a:prstGeom prst="rect">
            <a:avLst/>
          </a:prstGeom>
          <a:solidFill>
            <a:srgbClr val="6DA3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982452" y="736892"/>
            <a:ext cx="3519870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8000" b="1" dirty="0">
                <a:solidFill>
                  <a:schemeClr val="bg1"/>
                </a:solidFill>
              </a:rPr>
              <a:t>The </a:t>
            </a:r>
            <a:r>
              <a:rPr lang="nb-NO" sz="8000" b="1" dirty="0" err="1">
                <a:solidFill>
                  <a:schemeClr val="bg1"/>
                </a:solidFill>
              </a:rPr>
              <a:t>natural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  <a:r>
              <a:rPr lang="nb-NO" sz="8000" b="1" dirty="0" err="1">
                <a:solidFill>
                  <a:schemeClr val="bg1"/>
                </a:solidFill>
              </a:rPr>
              <a:t>history</a:t>
            </a:r>
            <a:r>
              <a:rPr lang="nb-NO" sz="8000" b="1" dirty="0">
                <a:solidFill>
                  <a:schemeClr val="bg1"/>
                </a:solidFill>
              </a:rPr>
              <a:t> and </a:t>
            </a:r>
            <a:r>
              <a:rPr lang="nb-NO" sz="8000" b="1" dirty="0" err="1">
                <a:solidFill>
                  <a:schemeClr val="bg1"/>
                </a:solidFill>
              </a:rPr>
              <a:t>clinical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  <a:r>
              <a:rPr lang="nb-NO" sz="8000" b="1" dirty="0" err="1">
                <a:solidFill>
                  <a:schemeClr val="bg1"/>
                </a:solidFill>
              </a:rPr>
              <a:t>spectrum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  <a:r>
              <a:rPr lang="nb-NO" sz="8000" b="1" dirty="0" err="1">
                <a:solidFill>
                  <a:schemeClr val="bg1"/>
                </a:solidFill>
              </a:rPr>
              <a:t>of</a:t>
            </a:r>
            <a:r>
              <a:rPr lang="nb-NO" sz="8000" b="1" dirty="0">
                <a:solidFill>
                  <a:schemeClr val="bg1"/>
                </a:solidFill>
              </a:rPr>
              <a:t> PHARC:14 </a:t>
            </a:r>
            <a:r>
              <a:rPr lang="nb-NO" sz="8000" b="1" dirty="0" err="1">
                <a:solidFill>
                  <a:schemeClr val="bg1"/>
                </a:solidFill>
              </a:rPr>
              <a:t>years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  <a:r>
              <a:rPr lang="nb-NO" sz="8000" b="1" dirty="0" err="1">
                <a:solidFill>
                  <a:schemeClr val="bg1"/>
                </a:solidFill>
              </a:rPr>
              <a:t>after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  <a:r>
              <a:rPr lang="nb-NO" sz="8000" b="1" dirty="0" err="1">
                <a:solidFill>
                  <a:schemeClr val="bg1"/>
                </a:solidFill>
              </a:rPr>
              <a:t>discovery</a:t>
            </a:r>
            <a:r>
              <a:rPr lang="nb-NO" sz="8000" b="1" dirty="0">
                <a:solidFill>
                  <a:schemeClr val="bg1"/>
                </a:solidFill>
              </a:rPr>
              <a:t> </a:t>
            </a:r>
          </a:p>
          <a:p>
            <a:r>
              <a:rPr lang="nb-NO" sz="6000" dirty="0">
                <a:solidFill>
                  <a:schemeClr val="bg1"/>
                </a:solidFill>
              </a:rPr>
              <a:t>This </a:t>
            </a:r>
            <a:r>
              <a:rPr lang="nb-NO" sz="6000" dirty="0" err="1">
                <a:solidFill>
                  <a:schemeClr val="bg1"/>
                </a:solidFill>
              </a:rPr>
              <a:t>study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examines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the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clinical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spectrum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of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six</a:t>
            </a:r>
            <a:r>
              <a:rPr lang="nb-NO" sz="6000" dirty="0">
                <a:solidFill>
                  <a:schemeClr val="bg1"/>
                </a:solidFill>
              </a:rPr>
              <a:t> Norwegian PHARC </a:t>
            </a:r>
            <a:r>
              <a:rPr lang="nb-NO" sz="6000" dirty="0" err="1">
                <a:solidFill>
                  <a:schemeClr val="bg1"/>
                </a:solidFill>
              </a:rPr>
              <a:t>patients</a:t>
            </a:r>
            <a:r>
              <a:rPr lang="nb-NO" sz="6000" dirty="0">
                <a:solidFill>
                  <a:schemeClr val="bg1"/>
                </a:solidFill>
              </a:rPr>
              <a:t> and </a:t>
            </a:r>
            <a:r>
              <a:rPr lang="nb-NO" sz="6000" dirty="0" err="1">
                <a:solidFill>
                  <a:schemeClr val="bg1"/>
                </a:solidFill>
              </a:rPr>
              <a:t>additional</a:t>
            </a:r>
            <a:r>
              <a:rPr lang="nb-NO" sz="6000" dirty="0">
                <a:solidFill>
                  <a:schemeClr val="bg1"/>
                </a:solidFill>
              </a:rPr>
              <a:t> symptoms </a:t>
            </a:r>
            <a:r>
              <a:rPr lang="nb-NO" sz="6000" dirty="0" err="1">
                <a:solidFill>
                  <a:schemeClr val="bg1"/>
                </a:solidFill>
              </a:rPr>
              <a:t>outside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the</a:t>
            </a:r>
            <a:r>
              <a:rPr lang="nb-NO" sz="6000" dirty="0">
                <a:solidFill>
                  <a:schemeClr val="bg1"/>
                </a:solidFill>
              </a:rPr>
              <a:t> </a:t>
            </a:r>
            <a:r>
              <a:rPr lang="nb-NO" sz="6000" dirty="0" err="1">
                <a:solidFill>
                  <a:schemeClr val="bg1"/>
                </a:solidFill>
              </a:rPr>
              <a:t>main</a:t>
            </a:r>
            <a:r>
              <a:rPr lang="nb-NO" sz="6000" dirty="0">
                <a:solidFill>
                  <a:schemeClr val="bg1"/>
                </a:solidFill>
              </a:rPr>
              <a:t> phenotype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3135733" y="2963091"/>
            <a:ext cx="96727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Emma Mundal Braanen</a:t>
            </a:r>
            <a:b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nb-N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nb-N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Bergen</a:t>
            </a: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muw006@uib.no</a:t>
            </a: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Veileder: Kristin Nielsen Varhaug</a:t>
            </a: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Biveileder: Christian </a:t>
            </a:r>
            <a:r>
              <a:rPr lang="nb-NO" altLang="nb-NO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A.Vedeler</a:t>
            </a:r>
            <a:endParaRPr lang="nb-NO" altLang="nb-NO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8249737" y="5640747"/>
            <a:ext cx="13427787" cy="940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Bakground</a:t>
            </a:r>
            <a:endParaRPr kumimoji="0" lang="en-GB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ts val="2000"/>
              </a:spcAft>
              <a:defRPr/>
            </a:pP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PHARC is a rare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multisystemic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neurodegenerative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disorder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Fourteen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it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first time in a Norwegian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olyneuropathy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earing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loss, </a:t>
            </a:r>
            <a:r>
              <a:rPr lang="nb-NO" sz="400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taxia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etinitis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pigmentosa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400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ataract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later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genetically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mapped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mutations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ABHD12 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gene. This gene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encodes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an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enzyme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endocannabinoid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system, and PHARC is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first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inherited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system. Due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discovery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more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PHARC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best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b-NO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en-GB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866456" y="13520563"/>
            <a:ext cx="10324147" cy="1320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US" altLang="nb-NO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data from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Norwegian PHARC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retrospectively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focusing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symptoms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phenotype. </a:t>
            </a:r>
          </a:p>
          <a:p>
            <a:endParaRPr lang="nb-NO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PubMed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database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September 2023. The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terms “PHARC” OR “ABHD12”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used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75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abstracts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full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relevant. For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purpose,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case reports and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papers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PHARC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 total, 13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 2009- 2021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reviewed</a:t>
            </a:r>
            <a:r>
              <a:rPr lang="nb-NO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b-NO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goal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symptoms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nb-NO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PHARC phenotype</a:t>
            </a:r>
            <a:r>
              <a:rPr lang="nb-NO" sz="3600" dirty="0">
                <a:effectLst/>
                <a:latin typeface="TimesNewRomanPSMT"/>
              </a:rPr>
              <a:t>. </a:t>
            </a:r>
            <a:endParaRPr lang="nb-NO" sz="3600" dirty="0"/>
          </a:p>
          <a:p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nb-NO" sz="2400" dirty="0">
                <a:effectLst/>
                <a:latin typeface="TimesNewRomanPSMT"/>
              </a:rPr>
            </a:br>
            <a:endParaRPr lang="nb-NO" sz="2800" dirty="0"/>
          </a:p>
        </p:txBody>
      </p:sp>
      <p:sp>
        <p:nvSpPr>
          <p:cNvPr id="2059" name="Text Box 3" descr="Text field "/>
          <p:cNvSpPr txBox="1">
            <a:spLocks noChangeArrowheads="1"/>
          </p:cNvSpPr>
          <p:nvPr/>
        </p:nvSpPr>
        <p:spPr bwMode="auto">
          <a:xfrm>
            <a:off x="13313598" y="14345865"/>
            <a:ext cx="10324147" cy="946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Results</a:t>
            </a:r>
          </a:p>
          <a:p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displayed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progressive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hearings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loss,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blindness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a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gait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disturbance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over time. 3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glaucoma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3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renal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epilepsy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Alzheimer’s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1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diagnosed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prostate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cancer. From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glaucoma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stature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epilepsy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prostate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cancer,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ptosis, and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olfactory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decline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b-NO" sz="4000" dirty="0">
                <a:effectLst/>
                <a:latin typeface="TimesNewRomanPSMT"/>
              </a:rPr>
            </a:br>
            <a:endParaRPr lang="nb-NO" sz="4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endParaRPr kumimoji="0" lang="en-US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982452" y="24805089"/>
            <a:ext cx="16993806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Conclusion</a:t>
            </a:r>
          </a:p>
          <a:p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expand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PHARC,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present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rare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keeping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nb-NO" sz="4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nb-NO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on. </a:t>
            </a:r>
            <a:endParaRPr lang="nb-N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2000"/>
              </a:spcBef>
              <a:spcAft>
                <a:spcPts val="1000"/>
              </a:spcAft>
            </a:pPr>
            <a:endParaRPr lang="en-US" altLang="nb-NO" sz="5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736896" y="6684677"/>
            <a:ext cx="7454037" cy="756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nb-NO" sz="6600" b="1" dirty="0">
                <a:latin typeface="Calibri" panose="020F0502020204030204" pitchFamily="34" charset="0"/>
                <a:cs typeface="Calibri" panose="020F0502020204030204" pitchFamily="34" charset="0"/>
              </a:rPr>
              <a:t>P= Polyneuropathy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6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H= Hearing loss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nb-NO" sz="6600" b="1" dirty="0">
                <a:latin typeface="Calibri" panose="020F0502020204030204" pitchFamily="34" charset="0"/>
                <a:cs typeface="Calibri" panose="020F0502020204030204" pitchFamily="34" charset="0"/>
              </a:rPr>
              <a:t>A= Ataxia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6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R= Retinitis </a:t>
            </a:r>
            <a:r>
              <a:rPr kumimoji="0" lang="en-US" altLang="nb-NO" sz="6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Pigm</a:t>
            </a:r>
            <a:r>
              <a:rPr lang="en-US" altLang="nb-NO" sz="6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entosa</a:t>
            </a:r>
            <a:endParaRPr lang="en-US" altLang="nb-NO"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nb-NO" sz="6600" b="1" dirty="0">
                <a:latin typeface="Calibri" panose="020F0502020204030204" pitchFamily="34" charset="0"/>
                <a:cs typeface="Calibri" panose="020F0502020204030204" pitchFamily="34" charset="0"/>
              </a:rPr>
              <a:t>C= Cataract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altLang="nb-NO" sz="4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2" name="Exmple box" descr="Example box"/>
          <p:cNvSpPr txBox="1">
            <a:spLocks noChangeArrowheads="1"/>
          </p:cNvSpPr>
          <p:nvPr/>
        </p:nvSpPr>
        <p:spPr bwMode="auto">
          <a:xfrm>
            <a:off x="21736327" y="13006067"/>
            <a:ext cx="20599993" cy="1028992"/>
          </a:xfrm>
          <a:prstGeom prst="rect">
            <a:avLst/>
          </a:prstGeom>
          <a:noFill/>
          <a:ln w="254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tIns="82800" rIns="180000" bIns="828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1400" dirty="0"/>
              <a:t>The </a:t>
            </a:r>
            <a:r>
              <a:rPr lang="nb-NO" sz="1400" dirty="0" err="1"/>
              <a:t>figures</a:t>
            </a:r>
            <a:r>
              <a:rPr lang="nb-NO" sz="1400" dirty="0"/>
              <a:t> </a:t>
            </a:r>
            <a:r>
              <a:rPr lang="nb-NO" sz="1400" dirty="0" err="1"/>
              <a:t>are</a:t>
            </a:r>
            <a:r>
              <a:rPr lang="nb-NO" sz="1400" dirty="0"/>
              <a:t> </a:t>
            </a:r>
            <a:r>
              <a:rPr lang="nb-NO" sz="1400" dirty="0" err="1"/>
              <a:t>collected</a:t>
            </a:r>
            <a:r>
              <a:rPr lang="nb-NO" sz="1400" dirty="0"/>
              <a:t> from Fiskerstrand T, </a:t>
            </a:r>
            <a:r>
              <a:rPr lang="nb-NO" sz="1400" dirty="0" err="1"/>
              <a:t>H'mida</a:t>
            </a:r>
            <a:r>
              <a:rPr lang="nb-NO" sz="1400" dirty="0"/>
              <a:t>-Ben Brahim D, Johansson S, </a:t>
            </a:r>
            <a:r>
              <a:rPr lang="nb-NO" sz="1400" dirty="0" err="1"/>
              <a:t>M'zahem</a:t>
            </a:r>
            <a:r>
              <a:rPr lang="nb-NO" sz="1400" dirty="0"/>
              <a:t> A, Haukanes BI, </a:t>
            </a:r>
            <a:r>
              <a:rPr lang="nb-NO" sz="1400" dirty="0" err="1"/>
              <a:t>Drouot</a:t>
            </a:r>
            <a:r>
              <a:rPr lang="nb-NO" sz="1400" dirty="0"/>
              <a:t> N et al. </a:t>
            </a:r>
            <a:r>
              <a:rPr lang="nb-NO" sz="1400" dirty="0" err="1"/>
              <a:t>Mutations</a:t>
            </a:r>
            <a:r>
              <a:rPr lang="nb-NO" sz="1400" dirty="0"/>
              <a:t> in ABHD12 </a:t>
            </a:r>
            <a:r>
              <a:rPr lang="nb-NO" sz="1400" dirty="0" err="1"/>
              <a:t>cause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neurodegenerative </a:t>
            </a:r>
            <a:r>
              <a:rPr lang="nb-NO" sz="1400" dirty="0" err="1"/>
              <a:t>disease</a:t>
            </a:r>
            <a:r>
              <a:rPr lang="nb-NO" sz="1400" dirty="0"/>
              <a:t> PHARC: An </a:t>
            </a:r>
            <a:r>
              <a:rPr lang="nb-NO" sz="1400" dirty="0" err="1"/>
              <a:t>inborn</a:t>
            </a:r>
            <a:r>
              <a:rPr lang="nb-NO" sz="1400" dirty="0"/>
              <a:t> </a:t>
            </a:r>
            <a:r>
              <a:rPr lang="nb-NO" sz="1400" dirty="0" err="1"/>
              <a:t>error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endocannabinoid</a:t>
            </a:r>
            <a:r>
              <a:rPr lang="nb-NO" sz="1400" dirty="0"/>
              <a:t> </a:t>
            </a:r>
            <a:r>
              <a:rPr lang="nb-NO" sz="1400" dirty="0" err="1"/>
              <a:t>metabolism</a:t>
            </a:r>
            <a:r>
              <a:rPr lang="nb-NO" sz="1400" dirty="0"/>
              <a:t>. Am J </a:t>
            </a:r>
            <a:r>
              <a:rPr lang="nb-NO" sz="1400" dirty="0" err="1"/>
              <a:t>Hum</a:t>
            </a:r>
            <a:r>
              <a:rPr lang="nb-NO" sz="1400" dirty="0"/>
              <a:t> Genet. 2010;87(3):410-7. </a:t>
            </a:r>
            <a:r>
              <a:rPr lang="nb-NO" sz="1400" dirty="0" err="1"/>
              <a:t>doi</a:t>
            </a:r>
            <a:r>
              <a:rPr lang="nb-NO" sz="1400" dirty="0"/>
              <a:t>: 10.1016/j.ajhg.2010.08.002. (2)</a:t>
            </a:r>
          </a:p>
          <a:p>
            <a:r>
              <a:rPr lang="nb-NO" sz="1400" dirty="0" err="1"/>
              <a:t>Figure</a:t>
            </a:r>
            <a:r>
              <a:rPr lang="nb-NO" sz="1400" dirty="0"/>
              <a:t> 1 shows </a:t>
            </a:r>
            <a:r>
              <a:rPr lang="nb-NO" sz="1400" dirty="0" err="1"/>
              <a:t>the</a:t>
            </a:r>
            <a:r>
              <a:rPr lang="nb-NO" sz="1400" dirty="0"/>
              <a:t> different elements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main</a:t>
            </a:r>
            <a:r>
              <a:rPr lang="nb-NO" sz="1400" dirty="0"/>
              <a:t> PHARC phenotype. </a:t>
            </a:r>
            <a:r>
              <a:rPr lang="nb-NO" sz="1400" dirty="0" err="1"/>
              <a:t>Figure</a:t>
            </a:r>
            <a:r>
              <a:rPr lang="nb-NO" sz="1400" dirty="0"/>
              <a:t> 2 </a:t>
            </a:r>
            <a:r>
              <a:rPr lang="nb-NO" sz="1400" dirty="0" err="1"/>
              <a:t>exhibit</a:t>
            </a:r>
            <a:r>
              <a:rPr lang="nb-NO" sz="1400" dirty="0"/>
              <a:t> </a:t>
            </a:r>
            <a:r>
              <a:rPr lang="nb-NO" sz="1400" dirty="0" err="1"/>
              <a:t>that</a:t>
            </a:r>
            <a:r>
              <a:rPr lang="nb-NO" sz="1400" dirty="0"/>
              <a:t> ABHD12 </a:t>
            </a:r>
            <a:r>
              <a:rPr lang="nb-NO" sz="1400" dirty="0" err="1"/>
              <a:t>enzyme</a:t>
            </a:r>
            <a:r>
              <a:rPr lang="nb-NO" sz="1400" dirty="0"/>
              <a:t> have </a:t>
            </a:r>
            <a:r>
              <a:rPr lang="nb-NO" sz="1400" dirty="0" err="1"/>
              <a:t>been</a:t>
            </a:r>
            <a:r>
              <a:rPr lang="nb-NO" sz="1400" dirty="0"/>
              <a:t> </a:t>
            </a:r>
            <a:r>
              <a:rPr lang="nb-NO" sz="1400" dirty="0" err="1"/>
              <a:t>showed</a:t>
            </a:r>
            <a:r>
              <a:rPr lang="nb-NO" sz="1400" dirty="0"/>
              <a:t> to be </a:t>
            </a:r>
            <a:r>
              <a:rPr lang="nb-NO" sz="1400" dirty="0" err="1"/>
              <a:t>involved</a:t>
            </a:r>
            <a:r>
              <a:rPr lang="nb-NO" sz="1400" dirty="0"/>
              <a:t> in </a:t>
            </a:r>
            <a:r>
              <a:rPr lang="nb-NO" sz="1400" dirty="0" err="1"/>
              <a:t>hydrolysis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2-AG in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brain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mice</a:t>
            </a:r>
            <a:r>
              <a:rPr lang="nb-NO" sz="1400" dirty="0"/>
              <a:t> (2)</a:t>
            </a:r>
          </a:p>
          <a:p>
            <a:r>
              <a:rPr lang="nb-NO" sz="1400" dirty="0"/>
              <a:t>The </a:t>
            </a:r>
            <a:r>
              <a:rPr lang="nb-NO" sz="1400" dirty="0" err="1"/>
              <a:t>figures</a:t>
            </a:r>
            <a:r>
              <a:rPr lang="nb-NO" sz="1400" dirty="0"/>
              <a:t> </a:t>
            </a:r>
            <a:r>
              <a:rPr lang="nb-NO" sz="1400" dirty="0" err="1"/>
              <a:t>were</a:t>
            </a:r>
            <a:r>
              <a:rPr lang="nb-NO" sz="1400" dirty="0"/>
              <a:t> not </a:t>
            </a:r>
            <a:r>
              <a:rPr lang="nb-NO" sz="1400" dirty="0" err="1"/>
              <a:t>included</a:t>
            </a:r>
            <a:r>
              <a:rPr lang="nb-NO" sz="1400" dirty="0"/>
              <a:t> in </a:t>
            </a:r>
            <a:r>
              <a:rPr lang="nb-NO" sz="1400" dirty="0" err="1"/>
              <a:t>our</a:t>
            </a:r>
            <a:r>
              <a:rPr lang="nb-NO" sz="1400" dirty="0"/>
              <a:t> </a:t>
            </a:r>
            <a:r>
              <a:rPr lang="nb-NO" sz="1400" dirty="0" err="1"/>
              <a:t>study</a:t>
            </a:r>
            <a:r>
              <a:rPr lang="nb-NO" sz="1400" dirty="0"/>
              <a:t>, </a:t>
            </a:r>
            <a:r>
              <a:rPr lang="nb-NO" sz="1400" dirty="0" err="1"/>
              <a:t>only</a:t>
            </a:r>
            <a:r>
              <a:rPr lang="nb-NO" sz="1400" dirty="0"/>
              <a:t> for </a:t>
            </a:r>
            <a:r>
              <a:rPr lang="nb-NO" sz="1400" dirty="0" err="1"/>
              <a:t>the</a:t>
            </a:r>
            <a:r>
              <a:rPr lang="nb-NO" sz="1400" dirty="0"/>
              <a:t> purpose </a:t>
            </a:r>
            <a:r>
              <a:rPr lang="nb-NO" sz="1400" dirty="0" err="1"/>
              <a:t>of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poster. 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2716010" y="27219593"/>
            <a:ext cx="28233407" cy="461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REFERENCES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Fiskerstrand T, Knappskog P,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Majewski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J,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Wanders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RJ, Boman H,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Bindoff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LA. A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novel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Refsum-like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disorder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that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maps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to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chromosome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20.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Neurology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. 2009;72(1):20-7.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doi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: 10.1212/01.wnl.0000333664.90605.23. </a:t>
            </a:r>
            <a:endParaRPr lang="nb-NO" sz="1800" dirty="0">
              <a:effectLst/>
              <a:latin typeface="TimesNewRomanPSMT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Fiskerstrand T,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H'mida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-Ben Brahim D, Johansson S,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M'zahem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A, Haukanes BI,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Drouot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N et al.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Mutations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in ABHD12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cause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the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neurodegenerative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disease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PHARC: An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inborn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error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of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endocannabinoid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metabolism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. Am J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Hum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Genet. 2010;87(3):410-7.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doi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: 10.1016/j.ajhg.2010.08.002</a:t>
            </a:r>
          </a:p>
          <a:p>
            <a:r>
              <a:rPr lang="nb-NO" sz="1800" dirty="0">
                <a:solidFill>
                  <a:srgbClr val="1E1E1E"/>
                </a:solidFill>
                <a:latin typeface="TimesNewRomanPSMT"/>
              </a:rPr>
              <a:t>5. </a:t>
            </a:r>
            <a:r>
              <a:rPr lang="nb-NO" sz="1800" dirty="0" err="1">
                <a:effectLst/>
                <a:latin typeface="TimesNewRomanPSMT"/>
              </a:rPr>
              <a:t>Eisenberg</a:t>
            </a:r>
            <a:r>
              <a:rPr lang="nb-NO" sz="1800" dirty="0">
                <a:effectLst/>
                <a:latin typeface="TimesNewRomanPSMT"/>
              </a:rPr>
              <a:t> T, Slim R, Mansour A , </a:t>
            </a:r>
            <a:r>
              <a:rPr lang="nb-NO" sz="1800" dirty="0" err="1">
                <a:effectLst/>
                <a:latin typeface="TimesNewRomanPSMT"/>
              </a:rPr>
              <a:t>Nauck</a:t>
            </a:r>
            <a:r>
              <a:rPr lang="nb-NO" sz="1800" dirty="0">
                <a:effectLst/>
                <a:latin typeface="TimesNewRomanPSMT"/>
              </a:rPr>
              <a:t> M, </a:t>
            </a:r>
            <a:r>
              <a:rPr lang="nb-NO" sz="1800" dirty="0" err="1">
                <a:effectLst/>
                <a:latin typeface="TimesNewRomanPSMT"/>
              </a:rPr>
              <a:t>Nürnberg</a:t>
            </a:r>
            <a:r>
              <a:rPr lang="nb-NO" sz="1800" dirty="0">
                <a:effectLst/>
                <a:latin typeface="TimesNewRomanPSMT"/>
              </a:rPr>
              <a:t> G, </a:t>
            </a:r>
            <a:r>
              <a:rPr lang="nb-NO" sz="1800" dirty="0" err="1">
                <a:effectLst/>
                <a:latin typeface="TimesNewRomanPSMT"/>
              </a:rPr>
              <a:t>Nürnberg</a:t>
            </a:r>
            <a:r>
              <a:rPr lang="nb-NO" sz="1800" dirty="0">
                <a:effectLst/>
                <a:latin typeface="TimesNewRomanPSMT"/>
              </a:rPr>
              <a:t> P et al. </a:t>
            </a:r>
            <a:r>
              <a:rPr lang="nb-NO" sz="1800" dirty="0" err="1">
                <a:effectLst/>
                <a:latin typeface="TimesNewRomanPSMT"/>
              </a:rPr>
              <a:t>Targeted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next-generation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sequencing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identifies</a:t>
            </a:r>
            <a:r>
              <a:rPr lang="nb-NO" sz="1800" dirty="0">
                <a:effectLst/>
                <a:latin typeface="TimesNewRomanPSMT"/>
              </a:rPr>
              <a:t> a </a:t>
            </a:r>
            <a:r>
              <a:rPr lang="nb-NO" sz="1800" dirty="0" err="1">
                <a:effectLst/>
                <a:latin typeface="TimesNewRomanPSMT"/>
              </a:rPr>
              <a:t>homozygous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nonsense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mutation</a:t>
            </a:r>
            <a:r>
              <a:rPr lang="nb-NO" sz="1800" dirty="0">
                <a:effectLst/>
                <a:latin typeface="TimesNewRomanPSMT"/>
              </a:rPr>
              <a:t> in ABHD12, </a:t>
            </a:r>
            <a:r>
              <a:rPr lang="nb-NO" sz="1800" dirty="0" err="1">
                <a:effectLst/>
                <a:latin typeface="TimesNewRomanPSMT"/>
              </a:rPr>
              <a:t>the</a:t>
            </a:r>
            <a:r>
              <a:rPr lang="nb-NO" sz="1800" dirty="0">
                <a:effectLst/>
                <a:latin typeface="TimesNewRomanPSMT"/>
              </a:rPr>
              <a:t> gene underlying PHARC, in a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family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clinically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diagnosed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with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Usher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syndrome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type 3.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Orphanet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 J Rare Dis. </a:t>
            </a:r>
            <a:r>
              <a:rPr lang="nb-NO" sz="1800" dirty="0">
                <a:effectLst/>
                <a:latin typeface="TimesNewRomanPSMT"/>
              </a:rPr>
              <a:t>2012; 7:59, </a:t>
            </a:r>
            <a:r>
              <a:rPr lang="nb-NO" sz="1800" dirty="0" err="1">
                <a:effectLst/>
                <a:latin typeface="TimesNewRomanPSMT"/>
              </a:rPr>
              <a:t>doi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: 10.1186/1750-1172-7-59 </a:t>
            </a:r>
          </a:p>
          <a:p>
            <a:r>
              <a:rPr lang="nb-NO" sz="1800" dirty="0">
                <a:solidFill>
                  <a:srgbClr val="1E1E1E"/>
                </a:solidFill>
                <a:latin typeface="TimesNewRomanPSMT"/>
              </a:rPr>
              <a:t>6. </a:t>
            </a:r>
            <a:r>
              <a:rPr lang="nb-NO" sz="1800" dirty="0" err="1">
                <a:effectLst/>
                <a:latin typeface="TimesNewRomanPSMT"/>
              </a:rPr>
              <a:t>Yoshimura</a:t>
            </a:r>
            <a:r>
              <a:rPr lang="nb-NO" sz="1800" dirty="0">
                <a:effectLst/>
                <a:latin typeface="TimesNewRomanPSMT"/>
              </a:rPr>
              <a:t> H, </a:t>
            </a:r>
            <a:r>
              <a:rPr lang="nb-NO" sz="1800" dirty="0" err="1">
                <a:effectLst/>
                <a:latin typeface="TimesNewRomanPSMT"/>
              </a:rPr>
              <a:t>Hashimoto</a:t>
            </a:r>
            <a:r>
              <a:rPr lang="nb-NO" sz="1800" dirty="0">
                <a:effectLst/>
                <a:latin typeface="TimesNewRomanPSMT"/>
              </a:rPr>
              <a:t> T, </a:t>
            </a:r>
            <a:r>
              <a:rPr lang="nb-NO" sz="1800" dirty="0" err="1">
                <a:effectLst/>
                <a:latin typeface="TimesNewRomanPSMT"/>
              </a:rPr>
              <a:t>Murata</a:t>
            </a:r>
            <a:r>
              <a:rPr lang="nb-NO" sz="1800" dirty="0">
                <a:effectLst/>
                <a:latin typeface="TimesNewRomanPSMT"/>
              </a:rPr>
              <a:t> T, Fukushima K, </a:t>
            </a:r>
            <a:r>
              <a:rPr lang="nb-NO" sz="1800" dirty="0" err="1">
                <a:effectLst/>
                <a:latin typeface="TimesNewRomanPSMT"/>
              </a:rPr>
              <a:t>Sugaya</a:t>
            </a:r>
            <a:r>
              <a:rPr lang="nb-NO" sz="1800" dirty="0">
                <a:effectLst/>
                <a:latin typeface="TimesNewRomanPSMT"/>
              </a:rPr>
              <a:t> A, </a:t>
            </a:r>
            <a:r>
              <a:rPr lang="nb-NO" sz="1800" dirty="0" err="1">
                <a:effectLst/>
                <a:latin typeface="TimesNewRomanPSMT"/>
              </a:rPr>
              <a:t>Nishio</a:t>
            </a:r>
            <a:r>
              <a:rPr lang="nb-NO" sz="1800" dirty="0">
                <a:effectLst/>
                <a:latin typeface="TimesNewRomanPSMT"/>
              </a:rPr>
              <a:t> SY et al. </a:t>
            </a:r>
            <a:r>
              <a:rPr lang="nb-NO" sz="1800" dirty="0" err="1">
                <a:effectLst/>
                <a:latin typeface="TimesNewRomanPSMT"/>
              </a:rPr>
              <a:t>Novel</a:t>
            </a:r>
            <a:r>
              <a:rPr lang="nb-NO" sz="1800" dirty="0">
                <a:effectLst/>
                <a:latin typeface="TimesNewRomanPSMT"/>
              </a:rPr>
              <a:t> ABHD12 </a:t>
            </a:r>
            <a:r>
              <a:rPr lang="nb-NO" sz="1800" dirty="0" err="1">
                <a:effectLst/>
                <a:latin typeface="TimesNewRomanPSMT"/>
              </a:rPr>
              <a:t>mutations</a:t>
            </a:r>
            <a:r>
              <a:rPr lang="nb-NO" sz="1800" dirty="0">
                <a:effectLst/>
                <a:latin typeface="TimesNewRomanPSMT"/>
              </a:rPr>
              <a:t> in PHARC </a:t>
            </a:r>
            <a:r>
              <a:rPr lang="nb-NO" sz="1800" dirty="0" err="1">
                <a:effectLst/>
                <a:latin typeface="TimesNewRomanPSMT"/>
              </a:rPr>
              <a:t>patients</a:t>
            </a:r>
            <a:r>
              <a:rPr lang="nb-NO" sz="1800" dirty="0">
                <a:effectLst/>
                <a:latin typeface="TimesNewRomanPSMT"/>
              </a:rPr>
              <a:t>: </a:t>
            </a:r>
            <a:r>
              <a:rPr lang="nb-NO" sz="1800" dirty="0" err="1">
                <a:effectLst/>
                <a:latin typeface="TimesNewRomanPSMT"/>
              </a:rPr>
              <a:t>the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differential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diagnosis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of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deafblindness</a:t>
            </a:r>
            <a:r>
              <a:rPr lang="nb-NO" sz="1800" dirty="0">
                <a:effectLst/>
                <a:latin typeface="TimesNewRomanPSMT"/>
              </a:rPr>
              <a:t>. Ann </a:t>
            </a:r>
            <a:r>
              <a:rPr lang="nb-NO" sz="1800" dirty="0" err="1">
                <a:effectLst/>
                <a:latin typeface="TimesNewRomanPSMT"/>
              </a:rPr>
              <a:t>Otol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Rhinol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Laryngol</a:t>
            </a:r>
            <a:r>
              <a:rPr lang="nb-NO" sz="1800" dirty="0">
                <a:effectLst/>
                <a:latin typeface="TimesNewRomanPSMT"/>
              </a:rPr>
              <a:t>. 2015;124 </a:t>
            </a:r>
            <a:r>
              <a:rPr lang="nb-NO" sz="1800" dirty="0" err="1">
                <a:effectLst/>
                <a:latin typeface="TimesNewRomanPSMT"/>
              </a:rPr>
              <a:t>Suppl</a:t>
            </a:r>
            <a:r>
              <a:rPr lang="nb-NO" sz="1800" dirty="0">
                <a:effectLst/>
                <a:latin typeface="TimesNewRomanPSMT"/>
              </a:rPr>
              <a:t> 1:77S-83S. </a:t>
            </a:r>
            <a:r>
              <a:rPr lang="nb-NO" sz="1800" dirty="0" err="1">
                <a:solidFill>
                  <a:srgbClr val="1E1E1E"/>
                </a:solidFill>
                <a:effectLst/>
                <a:latin typeface="TimesNewRomanPSMT"/>
              </a:rPr>
              <a:t>doi</a:t>
            </a:r>
            <a:r>
              <a:rPr lang="nb-NO" sz="1800" dirty="0">
                <a:solidFill>
                  <a:srgbClr val="1E1E1E"/>
                </a:solidFill>
                <a:effectLst/>
                <a:latin typeface="TimesNewRomanPSMT"/>
              </a:rPr>
              <a:t>: 10.1177/0003489415574513.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Dias Bastos PA,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Mendon</a:t>
            </a:r>
            <a:r>
              <a:rPr lang="en-US" sz="18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Lampreia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Magri</a:t>
            </a:r>
            <a:r>
              <a:rPr lang="en-US" sz="18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M, Oliveira J, Barbosa R. PHARC Syndrome, a Rare Genetic Disorder-Case Report. Mov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Disord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2021;8(6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):977-9. </a:t>
            </a:r>
            <a:r>
              <a:rPr lang="nb-NO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nb-NO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10.1002/mdc3.13266.</a:t>
            </a:r>
          </a:p>
          <a:p>
            <a:r>
              <a:rPr lang="nb-NO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nb-NO" sz="1800" dirty="0">
                <a:effectLst/>
                <a:latin typeface="TimesNewRomanPSMT"/>
              </a:rPr>
              <a:t>Chen DH, </a:t>
            </a:r>
            <a:r>
              <a:rPr lang="nb-NO" sz="1800" dirty="0" err="1">
                <a:effectLst/>
                <a:latin typeface="TimesNewRomanPSMT"/>
              </a:rPr>
              <a:t>Naydenov</a:t>
            </a:r>
            <a:r>
              <a:rPr lang="nb-NO" sz="1800" dirty="0">
                <a:effectLst/>
                <a:latin typeface="TimesNewRomanPSMT"/>
              </a:rPr>
              <a:t> A, </a:t>
            </a:r>
            <a:r>
              <a:rPr lang="nb-NO" sz="1800" dirty="0" err="1">
                <a:effectLst/>
                <a:latin typeface="TimesNewRomanPSMT"/>
              </a:rPr>
              <a:t>Blankman</a:t>
            </a:r>
            <a:r>
              <a:rPr lang="nb-NO" sz="1800" dirty="0">
                <a:effectLst/>
                <a:latin typeface="TimesNewRomanPSMT"/>
              </a:rPr>
              <a:t> JL, </a:t>
            </a:r>
            <a:r>
              <a:rPr lang="nb-NO" sz="1800" dirty="0" err="1">
                <a:effectLst/>
                <a:latin typeface="TimesNewRomanPSMT"/>
              </a:rPr>
              <a:t>Mefford</a:t>
            </a:r>
            <a:r>
              <a:rPr lang="nb-NO" sz="1800" dirty="0">
                <a:effectLst/>
                <a:latin typeface="TimesNewRomanPSMT"/>
              </a:rPr>
              <a:t> HC, Davis M, Sul Y et al. </a:t>
            </a:r>
            <a:r>
              <a:rPr lang="nb-NO" sz="1800" dirty="0" err="1">
                <a:effectLst/>
                <a:latin typeface="TimesNewRomanPSMT"/>
              </a:rPr>
              <a:t>Two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novel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mutations</a:t>
            </a:r>
            <a:r>
              <a:rPr lang="nb-NO" sz="1800" dirty="0">
                <a:effectLst/>
                <a:latin typeface="TimesNewRomanPSMT"/>
              </a:rPr>
              <a:t> in ABHD12: </a:t>
            </a:r>
            <a:r>
              <a:rPr lang="nb-NO" sz="1800" dirty="0" err="1">
                <a:effectLst/>
                <a:latin typeface="TimesNewRomanPSMT"/>
              </a:rPr>
              <a:t>expansion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of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the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mutation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spectrum</a:t>
            </a:r>
            <a:r>
              <a:rPr lang="nb-NO" sz="1800" dirty="0">
                <a:effectLst/>
                <a:latin typeface="TimesNewRomanPSMT"/>
              </a:rPr>
              <a:t> in PHARC and </a:t>
            </a:r>
            <a:r>
              <a:rPr lang="nb-NO" sz="1800" dirty="0" err="1">
                <a:effectLst/>
                <a:latin typeface="TimesNewRomanPSMT"/>
              </a:rPr>
              <a:t>assessment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of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their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functional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effects</a:t>
            </a:r>
            <a:r>
              <a:rPr lang="nb-NO" sz="1800" dirty="0">
                <a:effectLst/>
                <a:latin typeface="TimesNewRomanPSMT"/>
              </a:rPr>
              <a:t>. </a:t>
            </a:r>
            <a:r>
              <a:rPr lang="nb-NO" sz="1800" dirty="0" err="1">
                <a:effectLst/>
                <a:latin typeface="TimesNewRomanPSMT"/>
              </a:rPr>
              <a:t>Hum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Mutat</a:t>
            </a:r>
            <a:r>
              <a:rPr lang="nb-NO" sz="1800" dirty="0">
                <a:effectLst/>
                <a:latin typeface="TimesNewRomanPSMT"/>
              </a:rPr>
              <a:t>. 2013;34(12):1672-8. </a:t>
            </a:r>
            <a:r>
              <a:rPr lang="nb-NO" sz="1800" dirty="0" err="1">
                <a:effectLst/>
                <a:latin typeface="TimesNewRomanPSMT"/>
              </a:rPr>
              <a:t>doi</a:t>
            </a:r>
            <a:r>
              <a:rPr lang="nb-NO" sz="1800" dirty="0">
                <a:effectLst/>
                <a:latin typeface="TimesNewRomanPSMT"/>
              </a:rPr>
              <a:t>: 10.1002/humu.22437 </a:t>
            </a:r>
          </a:p>
          <a:p>
            <a:r>
              <a:rPr lang="nb-NO" sz="1800" dirty="0">
                <a:latin typeface="TimesNewRomanPSMT"/>
              </a:rPr>
              <a:t>9.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 T, Feng Y, Liu Y, He C, Liu J, Chen H et al. A novel ABHD12 nonsense variant in Usher syndrome type 3 family with genotype-phenotype spectrum review. Gene. 2019; 704:113-20.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10.1016/j.gene.2019.04.008.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sz="1800" dirty="0">
              <a:effectLst/>
              <a:latin typeface="TimesNewRomanPSMT"/>
            </a:endParaRPr>
          </a:p>
          <a:p>
            <a:endParaRPr lang="nb-NO" sz="1100" dirty="0"/>
          </a:p>
          <a:p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sz="1800" dirty="0">
              <a:effectLst/>
              <a:latin typeface="TimesNewRomanPSMT"/>
            </a:endParaRPr>
          </a:p>
          <a:p>
            <a:endParaRPr lang="nb-NO" sz="1050" dirty="0">
              <a:effectLst/>
            </a:endParaRPr>
          </a:p>
          <a:p>
            <a:endParaRPr lang="nb-NO" sz="1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Bilde 3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52A9C679-9804-A0C9-A0D4-910038327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326" y="5989957"/>
            <a:ext cx="20599995" cy="3166768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92B9F5C-4CEC-D125-AC1A-F73F1937C91E}"/>
              </a:ext>
            </a:extLst>
          </p:cNvPr>
          <p:cNvSpPr txBox="1"/>
          <p:nvPr/>
        </p:nvSpPr>
        <p:spPr>
          <a:xfrm>
            <a:off x="596839" y="5704924"/>
            <a:ext cx="6853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PHARC ?</a:t>
            </a:r>
            <a:endParaRPr kumimoji="0" lang="en-US" altLang="nb-NO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9" name="Bilde 8" descr="Et bilde som inneholder tekst, kvittering, skjermbilde, Font&#10;&#10;Automatisk generert beskrivelse">
            <a:extLst>
              <a:ext uri="{FF2B5EF4-FFF2-40B4-BE49-F238E27FC236}">
                <a16:creationId xmlns:a16="http://schemas.microsoft.com/office/drawing/2014/main" id="{7F096DAD-2203-1F5D-4585-81C100DBDB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667" y="14345865"/>
            <a:ext cx="10626797" cy="6963509"/>
          </a:xfrm>
          <a:prstGeom prst="rect">
            <a:avLst/>
          </a:prstGeom>
        </p:spPr>
      </p:pic>
      <p:pic>
        <p:nvPicPr>
          <p:cNvPr id="15" name="Bilde 14" descr="Et bilde som inneholder tekst, skjermbilde, Font, nummer&#10;&#10;Automatisk generert beskrivelse">
            <a:extLst>
              <a:ext uri="{FF2B5EF4-FFF2-40B4-BE49-F238E27FC236}">
                <a16:creationId xmlns:a16="http://schemas.microsoft.com/office/drawing/2014/main" id="{0080F5E4-9055-BF5F-E147-1D61FB0FC4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667" y="20777335"/>
            <a:ext cx="15940750" cy="6764174"/>
          </a:xfrm>
          <a:prstGeom prst="rect">
            <a:avLst/>
          </a:prstGeom>
        </p:spPr>
      </p:pic>
      <p:pic>
        <p:nvPicPr>
          <p:cNvPr id="31" name="Bilde 30" descr="Et bilde som inneholder silhuett, sketch, illustrasjon&#10;&#10;Automatisk generert beskrivelse">
            <a:extLst>
              <a:ext uri="{FF2B5EF4-FFF2-40B4-BE49-F238E27FC236}">
                <a16:creationId xmlns:a16="http://schemas.microsoft.com/office/drawing/2014/main" id="{B4C836F6-EBBA-14A5-E382-4ED555D532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163" y="22903928"/>
            <a:ext cx="7631141" cy="1404896"/>
          </a:xfrm>
          <a:prstGeom prst="rect">
            <a:avLst/>
          </a:prstGeom>
        </p:spPr>
      </p:pic>
      <p:pic>
        <p:nvPicPr>
          <p:cNvPr id="8" name="Bilde 7" descr="Et bilde som inneholder tekst, Font, sirkel, logo&#10;&#10;Automatisk generert beskrivelse">
            <a:extLst>
              <a:ext uri="{FF2B5EF4-FFF2-40B4-BE49-F238E27FC236}">
                <a16:creationId xmlns:a16="http://schemas.microsoft.com/office/drawing/2014/main" id="{769422CF-24DE-0C3F-83F4-372F950AFD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084" y="-11549"/>
            <a:ext cx="8439441" cy="1650518"/>
          </a:xfrm>
          <a:prstGeom prst="rect">
            <a:avLst/>
          </a:prstGeom>
        </p:spPr>
      </p:pic>
      <p:pic>
        <p:nvPicPr>
          <p:cNvPr id="12" name="Bilde 11" descr="Et bilde som inneholder tekst, Font, skjermbilde, line&#10;&#10;Automatisk generert beskrivelse">
            <a:extLst>
              <a:ext uri="{FF2B5EF4-FFF2-40B4-BE49-F238E27FC236}">
                <a16:creationId xmlns:a16="http://schemas.microsoft.com/office/drawing/2014/main" id="{B3BB036D-50BC-7E2B-1A6F-A36B30921B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327" y="9460281"/>
            <a:ext cx="20599994" cy="3449085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607B564-B759-022D-7D12-4D2A1DF2CA91}"/>
              </a:ext>
            </a:extLst>
          </p:cNvPr>
          <p:cNvSpPr txBox="1"/>
          <p:nvPr/>
        </p:nvSpPr>
        <p:spPr>
          <a:xfrm>
            <a:off x="21736326" y="5556762"/>
            <a:ext cx="312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err="1">
                <a:solidFill>
                  <a:srgbClr val="002060"/>
                </a:solidFill>
              </a:rPr>
              <a:t>Figure</a:t>
            </a:r>
            <a:r>
              <a:rPr lang="nb-NO" sz="2800" dirty="0">
                <a:solidFill>
                  <a:srgbClr val="002060"/>
                </a:solidFill>
              </a:rPr>
              <a:t> 1 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E7E6CFD0-0210-B5A2-9E3A-3913AD454934}"/>
              </a:ext>
            </a:extLst>
          </p:cNvPr>
          <p:cNvSpPr txBox="1"/>
          <p:nvPr/>
        </p:nvSpPr>
        <p:spPr>
          <a:xfrm>
            <a:off x="21736327" y="8998616"/>
            <a:ext cx="312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>
                <a:solidFill>
                  <a:srgbClr val="002060"/>
                </a:solidFill>
              </a:rPr>
              <a:t>Figure</a:t>
            </a:r>
            <a:r>
              <a:rPr lang="nb-NO" sz="2400" dirty="0">
                <a:solidFill>
                  <a:srgbClr val="002060"/>
                </a:solidFill>
              </a:rPr>
              <a:t> 2 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7FA22C7F-2176-90C5-1189-2EAB3B82D02C}"/>
              </a:ext>
            </a:extLst>
          </p:cNvPr>
          <p:cNvSpPr txBox="1"/>
          <p:nvPr/>
        </p:nvSpPr>
        <p:spPr>
          <a:xfrm>
            <a:off x="11072283" y="24216489"/>
            <a:ext cx="1086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TimesNewRomanPSMT"/>
              </a:rPr>
              <a:t>The </a:t>
            </a:r>
            <a:r>
              <a:rPr lang="nb-NO" sz="1800" dirty="0" err="1">
                <a:effectLst/>
                <a:latin typeface="TimesNewRomanPSMT"/>
              </a:rPr>
              <a:t>patient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group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comprise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three</a:t>
            </a:r>
            <a:r>
              <a:rPr lang="nb-NO" sz="1800" dirty="0">
                <a:effectLst/>
                <a:latin typeface="TimesNewRomanPSMT"/>
              </a:rPr>
              <a:t> male and </a:t>
            </a:r>
            <a:r>
              <a:rPr lang="nb-NO" sz="1800" dirty="0" err="1">
                <a:effectLst/>
                <a:latin typeface="TimesNewRomanPSMT"/>
              </a:rPr>
              <a:t>three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female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patients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diagnosed</a:t>
            </a:r>
            <a:r>
              <a:rPr lang="nb-NO" sz="1800" dirty="0">
                <a:effectLst/>
                <a:latin typeface="TimesNewRomanPSMT"/>
              </a:rPr>
              <a:t> </a:t>
            </a:r>
            <a:r>
              <a:rPr lang="nb-NO" sz="1800" dirty="0" err="1">
                <a:effectLst/>
                <a:latin typeface="TimesNewRomanPSMT"/>
              </a:rPr>
              <a:t>with</a:t>
            </a:r>
            <a:r>
              <a:rPr lang="nb-NO" sz="1800" dirty="0">
                <a:effectLst/>
                <a:latin typeface="TimesNewRomanPSMT"/>
              </a:rPr>
              <a:t> PHARC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{1ED48A18-0703-2548-B7D3-B2438E6AD202}tf10001123</Template>
  <TotalTime>10308</TotalTime>
  <Words>931</Words>
  <Application>Microsoft Macintosh PowerPoint</Application>
  <PresentationFormat>Egendefinert</PresentationFormat>
  <Paragraphs>45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TimesNewRomanPSMT</vt:lpstr>
      <vt:lpstr>Wingdings 2</vt:lpstr>
      <vt:lpstr>Dividende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Emma Mundal Braanen</cp:lastModifiedBy>
  <cp:revision>176</cp:revision>
  <cp:lastPrinted>2016-05-27T08:05:21Z</cp:lastPrinted>
  <dcterms:created xsi:type="dcterms:W3CDTF">2006-11-02T13:18:58Z</dcterms:created>
  <dcterms:modified xsi:type="dcterms:W3CDTF">2023-11-24T13:40:21Z</dcterms:modified>
</cp:coreProperties>
</file>