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3"/>
  </p:notesMasterIdLst>
  <p:handoutMasterIdLst>
    <p:handoutMasterId r:id="rId4"/>
  </p:handoutMasterIdLst>
  <p:sldIdLst>
    <p:sldId id="260" r:id="rId2"/>
  </p:sldIdLst>
  <p:sldSz cx="42808525" cy="30279975"/>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F1"/>
    <a:srgbClr val="FFAA79"/>
    <a:srgbClr val="761A19"/>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34" autoAdjust="0"/>
    <p:restoredTop sz="90141" autoAdjust="0"/>
  </p:normalViewPr>
  <p:slideViewPr>
    <p:cSldViewPr snapToGrid="0">
      <p:cViewPr>
        <p:scale>
          <a:sx n="29" d="100"/>
          <a:sy n="29" d="100"/>
        </p:scale>
        <p:origin x="1592" y="-200"/>
      </p:cViewPr>
      <p:guideLst>
        <p:guide orient="horz" pos="2733"/>
        <p:guide orient="horz" pos="16976"/>
        <p:guide pos="745"/>
        <p:guide pos="19961"/>
        <p:guide pos="26361"/>
        <p:guide pos="13513"/>
        <p:guide pos="7025"/>
        <p:guide orient="horz" pos="953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128" d="100"/>
          <a:sy n="128" d="100"/>
        </p:scale>
        <p:origin x="582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22.11.2023</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5160244" y="10538138"/>
            <a:ext cx="32488038" cy="7267194"/>
          </a:xfrm>
          <a:solidFill>
            <a:srgbClr val="FFFFFF"/>
          </a:solidFill>
          <a:ln w="38100">
            <a:solidFill>
              <a:srgbClr val="404040"/>
            </a:solidFill>
          </a:ln>
        </p:spPr>
        <p:txBody>
          <a:bodyPr lIns="274320" rIns="274320" anchor="ctr" anchorCtr="1">
            <a:normAutofit/>
          </a:bodyPr>
          <a:lstStyle>
            <a:lvl1pPr algn="ctr">
              <a:defRPr sz="15454">
                <a:solidFill>
                  <a:srgbClr val="262626"/>
                </a:solidFill>
              </a:defRPr>
            </a:lvl1pPr>
          </a:lstStyle>
          <a:p>
            <a:r>
              <a:rPr lang="nb-NO"/>
              <a:t>Klikk for å redigere tittelstil</a:t>
            </a:r>
            <a:endParaRPr lang="en-US" dirty="0"/>
          </a:p>
        </p:txBody>
      </p:sp>
      <p:sp>
        <p:nvSpPr>
          <p:cNvPr id="3" name="Subtitle 2"/>
          <p:cNvSpPr>
            <a:spLocks noGrp="1"/>
          </p:cNvSpPr>
          <p:nvPr>
            <p:ph type="subTitle" idx="1"/>
          </p:nvPr>
        </p:nvSpPr>
        <p:spPr>
          <a:xfrm>
            <a:off x="9463364" y="19217691"/>
            <a:ext cx="23881806" cy="5474476"/>
          </a:xfrm>
          <a:noFill/>
        </p:spPr>
        <p:txBody>
          <a:bodyPr>
            <a:normAutofit/>
          </a:bodyPr>
          <a:lstStyle>
            <a:lvl1pPr marL="0" indent="0" algn="ctr">
              <a:buNone/>
              <a:defRPr sz="8389">
                <a:solidFill>
                  <a:schemeClr val="tx1">
                    <a:lumMod val="75000"/>
                    <a:lumOff val="25000"/>
                  </a:schemeClr>
                </a:solidFill>
              </a:defRPr>
            </a:lvl1pPr>
            <a:lvl2pPr marL="2018675" indent="0" algn="ctr">
              <a:buNone/>
              <a:defRPr sz="8389"/>
            </a:lvl2pPr>
            <a:lvl3pPr marL="4037350" indent="0" algn="ctr">
              <a:buNone/>
              <a:defRPr sz="7948"/>
            </a:lvl3pPr>
            <a:lvl4pPr marL="6056025" indent="0" algn="ctr">
              <a:buNone/>
              <a:defRPr sz="7064"/>
            </a:lvl4pPr>
            <a:lvl5pPr marL="8074701" indent="0" algn="ctr">
              <a:buNone/>
              <a:defRPr sz="7064"/>
            </a:lvl5pPr>
            <a:lvl6pPr marL="10093376" indent="0" algn="ctr">
              <a:buNone/>
              <a:defRPr sz="7064"/>
            </a:lvl6pPr>
            <a:lvl7pPr marL="12112051" indent="0" algn="ctr">
              <a:buNone/>
              <a:defRPr sz="7064"/>
            </a:lvl7pPr>
            <a:lvl8pPr marL="14130726" indent="0" algn="ctr">
              <a:buNone/>
              <a:defRPr sz="7064"/>
            </a:lvl8pPr>
            <a:lvl9pPr marL="16149401" indent="0" algn="ctr">
              <a:buNone/>
              <a:defRPr sz="7064"/>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11/23/23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405718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6338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382789" y="4138263"/>
            <a:ext cx="4934244" cy="22003449"/>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518861" y="4138263"/>
            <a:ext cx="22079227" cy="2200344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2319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11/23/23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607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5179832" y="10538138"/>
            <a:ext cx="32491670" cy="7267194"/>
          </a:xfrm>
          <a:solidFill>
            <a:srgbClr val="FFFFFF"/>
          </a:solidFill>
          <a:ln w="38100">
            <a:solidFill>
              <a:srgbClr val="404040"/>
            </a:solidFill>
          </a:ln>
        </p:spPr>
        <p:txBody>
          <a:bodyPr lIns="274320" rIns="274320" anchor="ctr" anchorCtr="1">
            <a:normAutofit/>
          </a:bodyPr>
          <a:lstStyle>
            <a:lvl1pPr>
              <a:defRPr sz="15454">
                <a:solidFill>
                  <a:srgbClr val="262626"/>
                </a:solidFill>
              </a:defRPr>
            </a:lvl1pPr>
          </a:lstStyle>
          <a:p>
            <a:r>
              <a:rPr lang="nb-NO"/>
              <a:t>Klikk for å redigere tittelstil</a:t>
            </a:r>
            <a:endParaRPr lang="en-US" dirty="0"/>
          </a:p>
        </p:txBody>
      </p:sp>
      <p:sp>
        <p:nvSpPr>
          <p:cNvPr id="3" name="Text Placeholder 2"/>
          <p:cNvSpPr>
            <a:spLocks noGrp="1"/>
          </p:cNvSpPr>
          <p:nvPr>
            <p:ph type="body" idx="1"/>
          </p:nvPr>
        </p:nvSpPr>
        <p:spPr>
          <a:xfrm>
            <a:off x="9463364" y="19217342"/>
            <a:ext cx="23881806" cy="5585688"/>
          </a:xfrm>
        </p:spPr>
        <p:txBody>
          <a:bodyPr anchor="t" anchorCtr="1">
            <a:normAutofit/>
          </a:bodyPr>
          <a:lstStyle>
            <a:lvl1pPr marL="0" indent="0">
              <a:buNone/>
              <a:defRPr sz="8389">
                <a:solidFill>
                  <a:schemeClr val="tx1"/>
                </a:solidFill>
              </a:defRPr>
            </a:lvl1pPr>
            <a:lvl2pPr marL="2018675" indent="0">
              <a:buNone/>
              <a:defRPr sz="8389">
                <a:solidFill>
                  <a:schemeClr val="tx1">
                    <a:tint val="75000"/>
                  </a:schemeClr>
                </a:solidFill>
              </a:defRPr>
            </a:lvl2pPr>
            <a:lvl3pPr marL="4037350" indent="0">
              <a:buNone/>
              <a:defRPr sz="7948">
                <a:solidFill>
                  <a:schemeClr val="tx1">
                    <a:tint val="75000"/>
                  </a:schemeClr>
                </a:solidFill>
              </a:defRPr>
            </a:lvl3pPr>
            <a:lvl4pPr marL="6056025" indent="0">
              <a:buNone/>
              <a:defRPr sz="7064">
                <a:solidFill>
                  <a:schemeClr val="tx1">
                    <a:tint val="75000"/>
                  </a:schemeClr>
                </a:solidFill>
              </a:defRPr>
            </a:lvl4pPr>
            <a:lvl5pPr marL="8074701" indent="0">
              <a:buNone/>
              <a:defRPr sz="7064">
                <a:solidFill>
                  <a:schemeClr val="tx1">
                    <a:tint val="75000"/>
                  </a:schemeClr>
                </a:solidFill>
              </a:defRPr>
            </a:lvl5pPr>
            <a:lvl6pPr marL="10093376" indent="0">
              <a:buNone/>
              <a:defRPr sz="7064">
                <a:solidFill>
                  <a:schemeClr val="tx1">
                    <a:tint val="75000"/>
                  </a:schemeClr>
                </a:solidFill>
              </a:defRPr>
            </a:lvl6pPr>
            <a:lvl7pPr marL="12112051" indent="0">
              <a:buNone/>
              <a:defRPr sz="7064">
                <a:solidFill>
                  <a:schemeClr val="tx1">
                    <a:tint val="75000"/>
                  </a:schemeClr>
                </a:solidFill>
              </a:defRPr>
            </a:lvl7pPr>
            <a:lvl8pPr marL="14130726" indent="0">
              <a:buNone/>
              <a:defRPr sz="7064">
                <a:solidFill>
                  <a:schemeClr val="tx1">
                    <a:tint val="75000"/>
                  </a:schemeClr>
                </a:solidFill>
              </a:defRPr>
            </a:lvl8pPr>
            <a:lvl9pPr marL="16149401" indent="0">
              <a:buNone/>
              <a:defRPr sz="7064">
                <a:solidFill>
                  <a:schemeClr val="tx1">
                    <a:tint val="75000"/>
                  </a:schemeClr>
                </a:solidFill>
              </a:defRPr>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1160EA64-D806-43AC-9DF2-F8C432F32B4C}" type="datetimeFigureOut">
              <a:rPr lang="en-US" smtClean="0"/>
              <a:pPr/>
              <a:t>11/23/23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985180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5160242" y="11647697"/>
            <a:ext cx="15393199" cy="136961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22255082" y="11647697"/>
            <a:ext cx="15404871" cy="136961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11/23/23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7695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0239" y="10214456"/>
            <a:ext cx="15393204" cy="3108740"/>
          </a:xfrm>
        </p:spPr>
        <p:txBody>
          <a:bodyPr anchor="b" anchorCtr="1">
            <a:normAutofit/>
          </a:bodyPr>
          <a:lstStyle>
            <a:lvl1pPr marL="0" indent="0" algn="ctr">
              <a:buNone/>
              <a:defRPr sz="8389" b="0" cap="all" spc="442" baseline="0">
                <a:solidFill>
                  <a:schemeClr val="accent2">
                    <a:lumMod val="75000"/>
                  </a:schemeClr>
                </a:solidFill>
              </a:defRPr>
            </a:lvl1pPr>
            <a:lvl2pPr marL="2018675" indent="0">
              <a:buNone/>
              <a:defRPr sz="8389" b="1"/>
            </a:lvl2pPr>
            <a:lvl3pPr marL="4037350" indent="0">
              <a:buNone/>
              <a:defRPr sz="7948" b="1"/>
            </a:lvl3pPr>
            <a:lvl4pPr marL="6056025" indent="0">
              <a:buNone/>
              <a:defRPr sz="7064" b="1"/>
            </a:lvl4pPr>
            <a:lvl5pPr marL="8074701" indent="0">
              <a:buNone/>
              <a:defRPr sz="7064" b="1"/>
            </a:lvl5pPr>
            <a:lvl6pPr marL="10093376" indent="0">
              <a:buNone/>
              <a:defRPr sz="7064" b="1"/>
            </a:lvl6pPr>
            <a:lvl7pPr marL="12112051" indent="0">
              <a:buNone/>
              <a:defRPr sz="7064" b="1"/>
            </a:lvl7pPr>
            <a:lvl8pPr marL="14130726" indent="0">
              <a:buNone/>
              <a:defRPr sz="7064" b="1"/>
            </a:lvl8pPr>
            <a:lvl9pPr marL="16149401" indent="0">
              <a:buNone/>
              <a:defRPr sz="7064" b="1"/>
            </a:lvl9pPr>
          </a:lstStyle>
          <a:p>
            <a:pPr lvl="0"/>
            <a:r>
              <a:rPr lang="nb-NO"/>
              <a:t>Klikk for å redigere tekststiler i malen</a:t>
            </a:r>
          </a:p>
        </p:txBody>
      </p:sp>
      <p:sp>
        <p:nvSpPr>
          <p:cNvPr id="4" name="Content Placeholder 3"/>
          <p:cNvSpPr>
            <a:spLocks noGrp="1"/>
          </p:cNvSpPr>
          <p:nvPr>
            <p:ph sz="half" idx="2"/>
          </p:nvPr>
        </p:nvSpPr>
        <p:spPr>
          <a:xfrm>
            <a:off x="5160239" y="13878322"/>
            <a:ext cx="15393204" cy="114654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Content Placeholder 5"/>
          <p:cNvSpPr>
            <a:spLocks noGrp="1"/>
          </p:cNvSpPr>
          <p:nvPr>
            <p:ph sz="quarter" idx="4"/>
          </p:nvPr>
        </p:nvSpPr>
        <p:spPr>
          <a:xfrm>
            <a:off x="22255082" y="13878322"/>
            <a:ext cx="15404871" cy="11465487"/>
          </a:xfrm>
        </p:spPr>
        <p:txBody>
          <a:bodyPr/>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Text Placeholder 4"/>
          <p:cNvSpPr>
            <a:spLocks noGrp="1"/>
          </p:cNvSpPr>
          <p:nvPr>
            <p:ph type="body" sz="quarter" idx="13"/>
          </p:nvPr>
        </p:nvSpPr>
        <p:spPr>
          <a:xfrm>
            <a:off x="22255082" y="10214456"/>
            <a:ext cx="15404871" cy="3108740"/>
          </a:xfrm>
        </p:spPr>
        <p:txBody>
          <a:bodyPr anchor="b" anchorCtr="1">
            <a:normAutofit/>
          </a:bodyPr>
          <a:lstStyle>
            <a:lvl1pPr marL="0" indent="0" algn="ctr">
              <a:buNone/>
              <a:defRPr sz="8389" b="0" cap="all" spc="442" baseline="0">
                <a:solidFill>
                  <a:schemeClr val="accent2">
                    <a:lumMod val="75000"/>
                  </a:schemeClr>
                </a:solidFill>
              </a:defRPr>
            </a:lvl1pPr>
            <a:lvl2pPr marL="2018675" indent="0">
              <a:buNone/>
              <a:defRPr sz="8389" b="1"/>
            </a:lvl2pPr>
            <a:lvl3pPr marL="4037350" indent="0">
              <a:buNone/>
              <a:defRPr sz="7948" b="1"/>
            </a:lvl3pPr>
            <a:lvl4pPr marL="6056025" indent="0">
              <a:buNone/>
              <a:defRPr sz="7064" b="1"/>
            </a:lvl4pPr>
            <a:lvl5pPr marL="8074701" indent="0">
              <a:buNone/>
              <a:defRPr sz="7064" b="1"/>
            </a:lvl5pPr>
            <a:lvl6pPr marL="10093376" indent="0">
              <a:buNone/>
              <a:defRPr sz="7064" b="1"/>
            </a:lvl6pPr>
            <a:lvl7pPr marL="12112051" indent="0">
              <a:buNone/>
              <a:defRPr sz="7064" b="1"/>
            </a:lvl7pPr>
            <a:lvl8pPr marL="14130726" indent="0">
              <a:buNone/>
              <a:defRPr sz="7064" b="1"/>
            </a:lvl8pPr>
            <a:lvl9pPr marL="16149401" indent="0">
              <a:buNone/>
              <a:defRPr sz="7064"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1160EA64-D806-43AC-9DF2-F8C432F32B4C}" type="datetimeFigureOut">
              <a:rPr lang="en-US" smtClean="0"/>
              <a:pPr/>
              <a:t>11/23/23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
        <p:nvSpPr>
          <p:cNvPr id="10" name="Title 9"/>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33535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836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2179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6" name="Rectangle 25"/>
          <p:cNvSpPr/>
          <p:nvPr/>
        </p:nvSpPr>
        <p:spPr>
          <a:xfrm>
            <a:off x="0" y="0"/>
            <a:ext cx="21404263" cy="30279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999513" y="9907131"/>
            <a:ext cx="15405236" cy="5040026"/>
          </a:xfrm>
          <a:solidFill>
            <a:srgbClr val="FFFFFF"/>
          </a:solidFill>
          <a:ln>
            <a:solidFill>
              <a:srgbClr val="404040"/>
            </a:solidFill>
          </a:ln>
        </p:spPr>
        <p:txBody>
          <a:bodyPr anchor="ctr" anchorCtr="1">
            <a:normAutofit/>
          </a:bodyPr>
          <a:lstStyle>
            <a:lvl1pPr>
              <a:defRPr sz="9272">
                <a:solidFill>
                  <a:srgbClr val="262626"/>
                </a:solidFill>
              </a:defRPr>
            </a:lvl1pPr>
          </a:lstStyle>
          <a:p>
            <a:r>
              <a:rPr lang="nb-NO"/>
              <a:t>Klikk for å redigere tittelstil</a:t>
            </a:r>
            <a:endParaRPr lang="en-US" dirty="0"/>
          </a:p>
        </p:txBody>
      </p:sp>
      <p:sp>
        <p:nvSpPr>
          <p:cNvPr id="3" name="Content Placeholder 2"/>
          <p:cNvSpPr>
            <a:spLocks noGrp="1"/>
          </p:cNvSpPr>
          <p:nvPr>
            <p:ph idx="1"/>
          </p:nvPr>
        </p:nvSpPr>
        <p:spPr>
          <a:xfrm>
            <a:off x="23651710" y="3552851"/>
            <a:ext cx="16909367" cy="23174274"/>
          </a:xfrm>
        </p:spPr>
        <p:txBody>
          <a:bodyPr>
            <a:normAutofit/>
          </a:bodyPr>
          <a:lstStyle>
            <a:lvl1pPr>
              <a:defRPr sz="8389">
                <a:solidFill>
                  <a:schemeClr val="tx1"/>
                </a:solidFill>
              </a:defRPr>
            </a:lvl1pPr>
            <a:lvl2pPr>
              <a:defRPr sz="7064">
                <a:solidFill>
                  <a:schemeClr val="tx1"/>
                </a:solidFill>
              </a:defRPr>
            </a:lvl2pPr>
            <a:lvl3pPr>
              <a:defRPr sz="7064">
                <a:solidFill>
                  <a:schemeClr val="tx1"/>
                </a:solidFill>
              </a:defRPr>
            </a:lvl3pPr>
            <a:lvl4pPr>
              <a:defRPr sz="7064">
                <a:solidFill>
                  <a:schemeClr val="tx1"/>
                </a:solidFill>
              </a:defRPr>
            </a:lvl4pPr>
            <a:lvl5pPr>
              <a:defRPr sz="7064">
                <a:solidFill>
                  <a:schemeClr val="tx1"/>
                </a:solidFill>
              </a:defRPr>
            </a:lvl5pPr>
            <a:lvl6pPr>
              <a:defRPr sz="7064"/>
            </a:lvl6pPr>
            <a:lvl7pPr>
              <a:defRPr sz="7064"/>
            </a:lvl7pPr>
            <a:lvl8pPr>
              <a:defRPr sz="7064"/>
            </a:lvl8pPr>
            <a:lvl9pPr>
              <a:defRPr sz="7064"/>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040055" y="15673874"/>
            <a:ext cx="13324153" cy="9687278"/>
          </a:xfrm>
        </p:spPr>
        <p:txBody>
          <a:bodyPr anchor="t" anchorCtr="1">
            <a:normAutofit/>
          </a:bodyPr>
          <a:lstStyle>
            <a:lvl1pPr marL="0" indent="0" algn="ctr">
              <a:buNone/>
              <a:defRPr sz="6623">
                <a:solidFill>
                  <a:srgbClr val="FFFFFF"/>
                </a:solidFill>
              </a:defRPr>
            </a:lvl1pPr>
            <a:lvl2pPr marL="2018675" indent="0">
              <a:buNone/>
              <a:defRPr sz="6181"/>
            </a:lvl2pPr>
            <a:lvl3pPr marL="4037350" indent="0">
              <a:buNone/>
              <a:defRPr sz="5298"/>
            </a:lvl3pPr>
            <a:lvl4pPr marL="6056025" indent="0">
              <a:buNone/>
              <a:defRPr sz="4415"/>
            </a:lvl4pPr>
            <a:lvl5pPr marL="8074701" indent="0">
              <a:buNone/>
              <a:defRPr sz="4415"/>
            </a:lvl5pPr>
            <a:lvl6pPr marL="10093376" indent="0">
              <a:buNone/>
              <a:defRPr sz="4415"/>
            </a:lvl6pPr>
            <a:lvl7pPr marL="12112051" indent="0">
              <a:buNone/>
              <a:defRPr sz="4415"/>
            </a:lvl7pPr>
            <a:lvl8pPr marL="14130726" indent="0">
              <a:buNone/>
              <a:defRPr sz="4415"/>
            </a:lvl8pPr>
            <a:lvl9pPr marL="16149401" indent="0">
              <a:buNone/>
              <a:defRPr sz="4415"/>
            </a:lvl9pPr>
          </a:lstStyle>
          <a:p>
            <a:pPr lvl="0"/>
            <a:r>
              <a:rPr lang="nb-NO"/>
              <a:t>Klikk for å redigere tekststiler i malen</a:t>
            </a:r>
          </a:p>
        </p:txBody>
      </p:sp>
      <p:sp>
        <p:nvSpPr>
          <p:cNvPr id="9" name="Date Placeholder 8"/>
          <p:cNvSpPr>
            <a:spLocks noGrp="1"/>
          </p:cNvSpPr>
          <p:nvPr>
            <p:ph type="dt" sz="half" idx="10"/>
          </p:nvPr>
        </p:nvSpPr>
        <p:spPr/>
        <p:txBody>
          <a:bodyPr/>
          <a:lstStyle/>
          <a:p>
            <a:fld id="{D1BE4249-C0D0-4B06-8692-E8BB871AF643}" type="datetimeFigureOut">
              <a:rPr lang="en-US" smtClean="0"/>
              <a:t>11/23/23</a:t>
            </a:fld>
            <a:endParaRPr lang="en-US" dirty="0"/>
          </a:p>
        </p:txBody>
      </p:sp>
      <p:sp>
        <p:nvSpPr>
          <p:cNvPr id="10" name="Footer Placeholder 9"/>
          <p:cNvSpPr>
            <a:spLocks noGrp="1"/>
          </p:cNvSpPr>
          <p:nvPr>
            <p:ph type="ftr" sz="quarter" idx="11"/>
          </p:nvPr>
        </p:nvSpPr>
        <p:spPr>
          <a:xfrm>
            <a:off x="2999514" y="27534590"/>
            <a:ext cx="17820022" cy="1413066"/>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9516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18" name="Rectangle 17"/>
          <p:cNvSpPr/>
          <p:nvPr/>
        </p:nvSpPr>
        <p:spPr>
          <a:xfrm>
            <a:off x="7" y="0"/>
            <a:ext cx="21404258" cy="30279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996597" y="9907124"/>
            <a:ext cx="15411069" cy="5046663"/>
          </a:xfrm>
          <a:solidFill>
            <a:srgbClr val="FFFFFF"/>
          </a:solidFill>
          <a:ln>
            <a:solidFill>
              <a:srgbClr val="262626"/>
            </a:solidFill>
          </a:ln>
        </p:spPr>
        <p:txBody>
          <a:bodyPr anchor="ctr" anchorCtr="1">
            <a:noAutofit/>
          </a:bodyPr>
          <a:lstStyle>
            <a:lvl1pPr>
              <a:defRPr sz="9272">
                <a:solidFill>
                  <a:srgbClr val="262626"/>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21404265" y="-186201"/>
            <a:ext cx="21425671" cy="30279975"/>
          </a:xfrm>
          <a:solidFill>
            <a:schemeClr val="bg1">
              <a:lumMod val="75000"/>
            </a:schemeClr>
          </a:solidFill>
        </p:spPr>
        <p:txBody>
          <a:bodyPr anchor="t"/>
          <a:lstStyle>
            <a:lvl1pPr marL="0" indent="0">
              <a:buNone/>
              <a:defRPr sz="14129">
                <a:solidFill>
                  <a:schemeClr val="bg1">
                    <a:lumMod val="85000"/>
                    <a:lumOff val="15000"/>
                  </a:schemeClr>
                </a:solidFill>
              </a:defRPr>
            </a:lvl1pPr>
            <a:lvl2pPr marL="2018675" indent="0">
              <a:buNone/>
              <a:defRPr sz="12363"/>
            </a:lvl2pPr>
            <a:lvl3pPr marL="4037350" indent="0">
              <a:buNone/>
              <a:defRPr sz="10597"/>
            </a:lvl3pPr>
            <a:lvl4pPr marL="6056025" indent="0">
              <a:buNone/>
              <a:defRPr sz="8831"/>
            </a:lvl4pPr>
            <a:lvl5pPr marL="8074701" indent="0">
              <a:buNone/>
              <a:defRPr sz="8831"/>
            </a:lvl5pPr>
            <a:lvl6pPr marL="10093376" indent="0">
              <a:buNone/>
              <a:defRPr sz="8831"/>
            </a:lvl6pPr>
            <a:lvl7pPr marL="12112051" indent="0">
              <a:buNone/>
              <a:defRPr sz="8831"/>
            </a:lvl7pPr>
            <a:lvl8pPr marL="14130726" indent="0">
              <a:buNone/>
              <a:defRPr sz="8831"/>
            </a:lvl8pPr>
            <a:lvl9pPr marL="16149401" indent="0">
              <a:buNone/>
              <a:defRPr sz="8831"/>
            </a:lvl9pPr>
          </a:lstStyle>
          <a:p>
            <a:r>
              <a:rPr lang="nb-NO"/>
              <a:t>Klikk på ikonet for å legge til et bilde</a:t>
            </a:r>
            <a:endParaRPr lang="en-US" dirty="0"/>
          </a:p>
        </p:txBody>
      </p:sp>
      <p:sp>
        <p:nvSpPr>
          <p:cNvPr id="4" name="Text Placeholder 3"/>
          <p:cNvSpPr>
            <a:spLocks noGrp="1"/>
          </p:cNvSpPr>
          <p:nvPr>
            <p:ph type="body" sz="half" idx="2"/>
          </p:nvPr>
        </p:nvSpPr>
        <p:spPr>
          <a:xfrm>
            <a:off x="4040055" y="15673881"/>
            <a:ext cx="13324153" cy="9687283"/>
          </a:xfrm>
        </p:spPr>
        <p:txBody>
          <a:bodyPr anchor="t" anchorCtr="1">
            <a:normAutofit/>
          </a:bodyPr>
          <a:lstStyle>
            <a:lvl1pPr marL="0" indent="0" algn="ctr">
              <a:buNone/>
              <a:defRPr sz="6623">
                <a:solidFill>
                  <a:srgbClr val="FFFFFF"/>
                </a:solidFill>
              </a:defRPr>
            </a:lvl1pPr>
            <a:lvl2pPr marL="2018675" indent="0">
              <a:buNone/>
              <a:defRPr sz="6181"/>
            </a:lvl2pPr>
            <a:lvl3pPr marL="4037350" indent="0">
              <a:buNone/>
              <a:defRPr sz="5298"/>
            </a:lvl3pPr>
            <a:lvl4pPr marL="6056025" indent="0">
              <a:buNone/>
              <a:defRPr sz="4415"/>
            </a:lvl4pPr>
            <a:lvl5pPr marL="8074701" indent="0">
              <a:buNone/>
              <a:defRPr sz="4415"/>
            </a:lvl5pPr>
            <a:lvl6pPr marL="10093376" indent="0">
              <a:buNone/>
              <a:defRPr sz="4415"/>
            </a:lvl6pPr>
            <a:lvl7pPr marL="12112051" indent="0">
              <a:buNone/>
              <a:defRPr sz="4415"/>
            </a:lvl7pPr>
            <a:lvl8pPr marL="14130726" indent="0">
              <a:buNone/>
              <a:defRPr sz="4415"/>
            </a:lvl8pPr>
            <a:lvl9pPr marL="16149401" indent="0">
              <a:buNone/>
              <a:defRPr sz="4415"/>
            </a:lvl9pPr>
          </a:lstStyle>
          <a:p>
            <a:pPr lvl="0"/>
            <a:r>
              <a:rPr lang="nb-NO"/>
              <a:t>Klikk for å redigere tekststiler i malen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11/23/23</a:t>
            </a:fld>
            <a:endParaRPr lang="en-US" dirty="0"/>
          </a:p>
        </p:txBody>
      </p:sp>
      <p:sp>
        <p:nvSpPr>
          <p:cNvPr id="9" name="Footer Placeholder 8"/>
          <p:cNvSpPr>
            <a:spLocks noGrp="1"/>
          </p:cNvSpPr>
          <p:nvPr>
            <p:ph type="ftr" sz="quarter" idx="11"/>
          </p:nvPr>
        </p:nvSpPr>
        <p:spPr>
          <a:xfrm>
            <a:off x="2996597" y="27534590"/>
            <a:ext cx="17808346" cy="1413066"/>
          </a:xfrm>
        </p:spPr>
        <p:txBody>
          <a:bodyPr>
            <a:normAutofit/>
          </a:bodyPr>
          <a:lstStyle>
            <a:lvl1pPr>
              <a:defRPr>
                <a:solidFill>
                  <a:srgbClr val="FFFFFF">
                    <a:alpha val="70000"/>
                  </a:srgbClr>
                </a:solidFill>
              </a:defRPr>
            </a:lvl1pPr>
          </a:lstStyle>
          <a:p>
            <a:endParaRPr lang="nb-NO"/>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601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7518858" y="4259383"/>
            <a:ext cx="27798177" cy="5248529"/>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7518858" y="11647703"/>
            <a:ext cx="27798177" cy="1369611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27991003" y="27546106"/>
            <a:ext cx="9668950" cy="1430409"/>
          </a:xfrm>
          <a:prstGeom prst="rect">
            <a:avLst/>
          </a:prstGeom>
        </p:spPr>
        <p:txBody>
          <a:bodyPr vert="horz" lIns="91440" tIns="45720" rIns="91440" bIns="45720" rtlCol="0" anchor="ctr"/>
          <a:lstStyle>
            <a:lvl1pPr algn="r">
              <a:defRPr sz="4415">
                <a:solidFill>
                  <a:schemeClr val="tx1">
                    <a:alpha val="70000"/>
                  </a:schemeClr>
                </a:solidFill>
              </a:defRPr>
            </a:lvl1pPr>
          </a:lstStyle>
          <a:p>
            <a:fld id="{1160EA64-D806-43AC-9DF2-F8C432F32B4C}" type="datetimeFigureOut">
              <a:rPr lang="en-US" smtClean="0"/>
              <a:pPr/>
              <a:t>11/23/23</a:t>
            </a:fld>
            <a:endParaRPr lang="en-US" dirty="0"/>
          </a:p>
        </p:txBody>
      </p:sp>
      <p:sp>
        <p:nvSpPr>
          <p:cNvPr id="5" name="Footer Placeholder 4"/>
          <p:cNvSpPr>
            <a:spLocks noGrp="1"/>
          </p:cNvSpPr>
          <p:nvPr>
            <p:ph type="ftr" sz="quarter" idx="3"/>
          </p:nvPr>
        </p:nvSpPr>
        <p:spPr>
          <a:xfrm>
            <a:off x="5160239" y="27534590"/>
            <a:ext cx="21332466" cy="1413066"/>
          </a:xfrm>
          <a:prstGeom prst="rect">
            <a:avLst/>
          </a:prstGeom>
        </p:spPr>
        <p:txBody>
          <a:bodyPr vert="horz" lIns="91440" tIns="45720" rIns="91440" bIns="45720" rtlCol="0" anchor="ctr"/>
          <a:lstStyle>
            <a:lvl1pPr algn="l">
              <a:defRPr sz="4415">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38576885" y="27453844"/>
            <a:ext cx="1712341" cy="1614932"/>
          </a:xfrm>
          <a:prstGeom prst="ellipse">
            <a:avLst/>
          </a:prstGeom>
          <a:solidFill>
            <a:srgbClr val="1D1D1D">
              <a:alpha val="69804"/>
            </a:srgbClr>
          </a:solidFill>
        </p:spPr>
        <p:txBody>
          <a:bodyPr vert="horz" lIns="18288" tIns="45720" rIns="18288" bIns="45720" rtlCol="0" anchor="ctr">
            <a:noAutofit/>
          </a:bodyPr>
          <a:lstStyle>
            <a:lvl1pPr algn="ctr">
              <a:defRPr sz="4857" spc="0" baseline="0">
                <a:solidFill>
                  <a:srgbClr val="FFFFFF"/>
                </a:solidFill>
              </a:defRPr>
            </a:lvl1pPr>
          </a:lstStyle>
          <a:p>
            <a:fld id="{8A7A6979-0714-4377-B894-6BE4C2D6E202}" type="slidenum">
              <a:rPr lang="en-US" smtClean="0"/>
              <a:pPr/>
              <a:t>‹#›</a:t>
            </a:fld>
            <a:endParaRPr lang="en-US" dirty="0"/>
          </a:p>
        </p:txBody>
      </p:sp>
      <p:sp>
        <p:nvSpPr>
          <p:cNvPr id="7" name="Rektangel 6">
            <a:extLst>
              <a:ext uri="{FF2B5EF4-FFF2-40B4-BE49-F238E27FC236}">
                <a16:creationId xmlns:a16="http://schemas.microsoft.com/office/drawing/2014/main" id="{221F0769-0D96-424D-7CDB-59321F5AD812}"/>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8" name="Freeform 2" descr="Red field, top">
            <a:extLst>
              <a:ext uri="{FF2B5EF4-FFF2-40B4-BE49-F238E27FC236}">
                <a16:creationId xmlns:a16="http://schemas.microsoft.com/office/drawing/2014/main" id="{526A0FF3-E7A0-272F-8C96-14BA81CFC5E4}"/>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9" name="Picture 19">
            <a:extLst>
              <a:ext uri="{FF2B5EF4-FFF2-40B4-BE49-F238E27FC236}">
                <a16:creationId xmlns:a16="http://schemas.microsoft.com/office/drawing/2014/main" id="{B60EFE6D-E95E-BACE-7686-F6FE6FD14B8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p:blipFill>
        <p:spPr bwMode="auto">
          <a:xfrm>
            <a:off x="827947" y="27323832"/>
            <a:ext cx="10364421"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08118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4037350" rtl="0" eaLnBrk="1" latinLnBrk="0" hangingPunct="1">
        <a:lnSpc>
          <a:spcPct val="90000"/>
        </a:lnSpc>
        <a:spcBef>
          <a:spcPct val="0"/>
        </a:spcBef>
        <a:buNone/>
        <a:defRPr sz="11480" kern="1200" cap="all" spc="883" baseline="0">
          <a:solidFill>
            <a:srgbClr val="262626"/>
          </a:solidFill>
          <a:latin typeface="+mj-lt"/>
          <a:ea typeface="+mj-ea"/>
          <a:cs typeface="+mj-cs"/>
        </a:defRPr>
      </a:lvl1pPr>
    </p:titleStyle>
    <p:bodyStyle>
      <a:lvl1pPr marL="1009338" indent="-1009338" algn="l" defTabSz="4037350" rtl="0" eaLnBrk="1" latinLnBrk="0" hangingPunct="1">
        <a:lnSpc>
          <a:spcPct val="100000"/>
        </a:lnSpc>
        <a:spcBef>
          <a:spcPts val="4415"/>
        </a:spcBef>
        <a:buClr>
          <a:schemeClr val="accent2"/>
        </a:buClr>
        <a:buFont typeface="Arial" panose="020B0604020202020204" pitchFamily="34" charset="0"/>
        <a:buChar char="•"/>
        <a:defRPr sz="7948" kern="1200">
          <a:solidFill>
            <a:schemeClr val="tx1">
              <a:lumMod val="85000"/>
              <a:lumOff val="15000"/>
            </a:schemeClr>
          </a:solidFill>
          <a:latin typeface="+mn-lt"/>
          <a:ea typeface="+mn-ea"/>
          <a:cs typeface="+mn-cs"/>
        </a:defRPr>
      </a:lvl1pPr>
      <a:lvl2pPr marL="2018675"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lumMod val="85000"/>
              <a:lumOff val="15000"/>
            </a:schemeClr>
          </a:solidFill>
          <a:latin typeface="+mn-lt"/>
          <a:ea typeface="+mn-ea"/>
          <a:cs typeface="+mn-cs"/>
        </a:defRPr>
      </a:lvl2pPr>
      <a:lvl3pPr marL="3028013"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lumMod val="85000"/>
              <a:lumOff val="15000"/>
            </a:schemeClr>
          </a:solidFill>
          <a:latin typeface="+mn-lt"/>
          <a:ea typeface="+mn-ea"/>
          <a:cs typeface="+mn-cs"/>
        </a:defRPr>
      </a:lvl3pPr>
      <a:lvl4pPr marL="4037350"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lumMod val="85000"/>
              <a:lumOff val="15000"/>
            </a:schemeClr>
          </a:solidFill>
          <a:latin typeface="+mn-lt"/>
          <a:ea typeface="+mn-ea"/>
          <a:cs typeface="+mn-cs"/>
        </a:defRPr>
      </a:lvl4pPr>
      <a:lvl5pPr marL="5046688"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lumMod val="85000"/>
              <a:lumOff val="15000"/>
            </a:schemeClr>
          </a:solidFill>
          <a:latin typeface="+mn-lt"/>
          <a:ea typeface="+mn-ea"/>
          <a:cs typeface="+mn-cs"/>
        </a:defRPr>
      </a:lvl5pPr>
      <a:lvl6pPr marL="5803691"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solidFill>
          <a:latin typeface="+mn-lt"/>
          <a:ea typeface="+mn-ea"/>
          <a:cs typeface="+mn-cs"/>
        </a:defRPr>
      </a:lvl6pPr>
      <a:lvl7pPr marL="6560694"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solidFill>
          <a:latin typeface="+mn-lt"/>
          <a:ea typeface="+mn-ea"/>
          <a:cs typeface="+mn-cs"/>
        </a:defRPr>
      </a:lvl7pPr>
      <a:lvl8pPr marL="7317697"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baseline="0">
          <a:solidFill>
            <a:schemeClr val="tx1"/>
          </a:solidFill>
          <a:latin typeface="+mn-lt"/>
          <a:ea typeface="+mn-ea"/>
          <a:cs typeface="+mn-cs"/>
        </a:defRPr>
      </a:lvl8pPr>
      <a:lvl9pPr marL="8074701"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baseline="0">
          <a:solidFill>
            <a:schemeClr val="tx1"/>
          </a:solidFill>
          <a:latin typeface="+mn-lt"/>
          <a:ea typeface="+mn-ea"/>
          <a:cs typeface="+mn-cs"/>
        </a:defRPr>
      </a:lvl9pPr>
    </p:bodyStyle>
    <p:otherStyle>
      <a:defPPr>
        <a:defRPr lang="en-US"/>
      </a:defPPr>
      <a:lvl1pPr marL="0" algn="l" defTabSz="4037350" rtl="0" eaLnBrk="1" latinLnBrk="0" hangingPunct="1">
        <a:defRPr sz="7948" kern="1200">
          <a:solidFill>
            <a:schemeClr val="tx1"/>
          </a:solidFill>
          <a:latin typeface="+mn-lt"/>
          <a:ea typeface="+mn-ea"/>
          <a:cs typeface="+mn-cs"/>
        </a:defRPr>
      </a:lvl1pPr>
      <a:lvl2pPr marL="2018675" algn="l" defTabSz="4037350" rtl="0" eaLnBrk="1" latinLnBrk="0" hangingPunct="1">
        <a:defRPr sz="7948" kern="1200">
          <a:solidFill>
            <a:schemeClr val="tx1"/>
          </a:solidFill>
          <a:latin typeface="+mn-lt"/>
          <a:ea typeface="+mn-ea"/>
          <a:cs typeface="+mn-cs"/>
        </a:defRPr>
      </a:lvl2pPr>
      <a:lvl3pPr marL="4037350" algn="l" defTabSz="4037350" rtl="0" eaLnBrk="1" latinLnBrk="0" hangingPunct="1">
        <a:defRPr sz="7948" kern="1200">
          <a:solidFill>
            <a:schemeClr val="tx1"/>
          </a:solidFill>
          <a:latin typeface="+mn-lt"/>
          <a:ea typeface="+mn-ea"/>
          <a:cs typeface="+mn-cs"/>
        </a:defRPr>
      </a:lvl3pPr>
      <a:lvl4pPr marL="6056025" algn="l" defTabSz="4037350" rtl="0" eaLnBrk="1" latinLnBrk="0" hangingPunct="1">
        <a:defRPr sz="7948" kern="1200">
          <a:solidFill>
            <a:schemeClr val="tx1"/>
          </a:solidFill>
          <a:latin typeface="+mn-lt"/>
          <a:ea typeface="+mn-ea"/>
          <a:cs typeface="+mn-cs"/>
        </a:defRPr>
      </a:lvl4pPr>
      <a:lvl5pPr marL="8074701" algn="l" defTabSz="4037350" rtl="0" eaLnBrk="1" latinLnBrk="0" hangingPunct="1">
        <a:defRPr sz="7948" kern="1200">
          <a:solidFill>
            <a:schemeClr val="tx1"/>
          </a:solidFill>
          <a:latin typeface="+mn-lt"/>
          <a:ea typeface="+mn-ea"/>
          <a:cs typeface="+mn-cs"/>
        </a:defRPr>
      </a:lvl5pPr>
      <a:lvl6pPr marL="10093376" algn="l" defTabSz="4037350" rtl="0" eaLnBrk="1" latinLnBrk="0" hangingPunct="1">
        <a:defRPr sz="7948" kern="1200">
          <a:solidFill>
            <a:schemeClr val="tx1"/>
          </a:solidFill>
          <a:latin typeface="+mn-lt"/>
          <a:ea typeface="+mn-ea"/>
          <a:cs typeface="+mn-cs"/>
        </a:defRPr>
      </a:lvl6pPr>
      <a:lvl7pPr marL="12112051" algn="l" defTabSz="4037350" rtl="0" eaLnBrk="1" latinLnBrk="0" hangingPunct="1">
        <a:defRPr sz="7948" kern="1200">
          <a:solidFill>
            <a:schemeClr val="tx1"/>
          </a:solidFill>
          <a:latin typeface="+mn-lt"/>
          <a:ea typeface="+mn-ea"/>
          <a:cs typeface="+mn-cs"/>
        </a:defRPr>
      </a:lvl7pPr>
      <a:lvl8pPr marL="14130726" algn="l" defTabSz="4037350" rtl="0" eaLnBrk="1" latinLnBrk="0" hangingPunct="1">
        <a:defRPr sz="7948" kern="1200">
          <a:solidFill>
            <a:schemeClr val="tx1"/>
          </a:solidFill>
          <a:latin typeface="+mn-lt"/>
          <a:ea typeface="+mn-ea"/>
          <a:cs typeface="+mn-cs"/>
        </a:defRPr>
      </a:lvl8pPr>
      <a:lvl9pPr marL="16149401" algn="l" defTabSz="4037350" rtl="0" eaLnBrk="1" latinLnBrk="0" hangingPunct="1">
        <a:defRPr sz="794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7">
          <p15:clr>
            <a:srgbClr val="F26B43"/>
          </p15:clr>
        </p15:guide>
        <p15:guide id="2" pos="1348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475488" y="834518"/>
            <a:ext cx="38851574"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nb-NO" altLang="nb-NO" sz="11500" b="1" dirty="0">
                <a:solidFill>
                  <a:schemeClr val="bg1"/>
                </a:solidFill>
                <a:latin typeface="Calibri" panose="020F0502020204030204" pitchFamily="34" charset="0"/>
                <a:cs typeface="Calibri" panose="020F0502020204030204" pitchFamily="34" charset="0"/>
              </a:rPr>
              <a:t>Volume </a:t>
            </a:r>
            <a:r>
              <a:rPr lang="nb-NO" altLang="nb-NO" sz="11500" b="1" dirty="0" err="1">
                <a:solidFill>
                  <a:schemeClr val="bg1"/>
                </a:solidFill>
                <a:latin typeface="Calibri" panose="020F0502020204030204" pitchFamily="34" charset="0"/>
                <a:cs typeface="Calibri" panose="020F0502020204030204" pitchFamily="34" charset="0"/>
              </a:rPr>
              <a:t>assessment</a:t>
            </a:r>
            <a:r>
              <a:rPr lang="nb-NO" altLang="nb-NO" sz="11500" b="1" dirty="0">
                <a:solidFill>
                  <a:schemeClr val="bg1"/>
                </a:solidFill>
                <a:latin typeface="Calibri" panose="020F0502020204030204" pitchFamily="34" charset="0"/>
                <a:cs typeface="Calibri" panose="020F0502020204030204" pitchFamily="34" charset="0"/>
              </a:rPr>
              <a:t> </a:t>
            </a:r>
            <a:r>
              <a:rPr lang="nb-NO" altLang="nb-NO" sz="11500" b="1" dirty="0" err="1">
                <a:solidFill>
                  <a:schemeClr val="bg1"/>
                </a:solidFill>
                <a:latin typeface="Calibri" panose="020F0502020204030204" pitchFamily="34" charset="0"/>
                <a:cs typeface="Calibri" panose="020F0502020204030204" pitchFamily="34" charset="0"/>
              </a:rPr>
              <a:t>of</a:t>
            </a:r>
            <a:r>
              <a:rPr lang="nb-NO" altLang="nb-NO" sz="11500" b="1" dirty="0">
                <a:solidFill>
                  <a:schemeClr val="bg1"/>
                </a:solidFill>
                <a:latin typeface="Calibri" panose="020F0502020204030204" pitchFamily="34" charset="0"/>
                <a:cs typeface="Calibri" panose="020F0502020204030204" pitchFamily="34" charset="0"/>
              </a:rPr>
              <a:t> </a:t>
            </a:r>
            <a:r>
              <a:rPr lang="nb-NO" altLang="nb-NO" sz="11500" b="1" dirty="0" err="1">
                <a:solidFill>
                  <a:schemeClr val="bg1"/>
                </a:solidFill>
                <a:latin typeface="Calibri" panose="020F0502020204030204" pitchFamily="34" charset="0"/>
                <a:cs typeface="Calibri" panose="020F0502020204030204" pitchFamily="34" charset="0"/>
              </a:rPr>
              <a:t>affected</a:t>
            </a:r>
            <a:r>
              <a:rPr lang="nb-NO" altLang="nb-NO" sz="11500" b="1" dirty="0">
                <a:solidFill>
                  <a:schemeClr val="bg1"/>
                </a:solidFill>
                <a:latin typeface="Calibri" panose="020F0502020204030204" pitchFamily="34" charset="0"/>
                <a:cs typeface="Calibri" panose="020F0502020204030204" pitchFamily="34" charset="0"/>
              </a:rPr>
              <a:t> </a:t>
            </a:r>
            <a:r>
              <a:rPr lang="nb-NO" altLang="nb-NO" sz="11500" b="1" dirty="0" err="1">
                <a:solidFill>
                  <a:schemeClr val="bg1"/>
                </a:solidFill>
                <a:latin typeface="Calibri" panose="020F0502020204030204" pitchFamily="34" charset="0"/>
                <a:cs typeface="Calibri" panose="020F0502020204030204" pitchFamily="34" charset="0"/>
              </a:rPr>
              <a:t>lung</a:t>
            </a:r>
            <a:r>
              <a:rPr lang="nb-NO" altLang="nb-NO" sz="11500" b="1" dirty="0">
                <a:solidFill>
                  <a:schemeClr val="bg1"/>
                </a:solidFill>
                <a:latin typeface="Calibri" panose="020F0502020204030204" pitchFamily="34" charset="0"/>
                <a:cs typeface="Calibri" panose="020F0502020204030204" pitchFamily="34" charset="0"/>
              </a:rPr>
              <a:t> </a:t>
            </a:r>
            <a:r>
              <a:rPr lang="nb-NO" altLang="nb-NO" sz="11500" b="1" dirty="0" err="1">
                <a:solidFill>
                  <a:schemeClr val="bg1"/>
                </a:solidFill>
                <a:latin typeface="Calibri" panose="020F0502020204030204" pitchFamily="34" charset="0"/>
                <a:cs typeface="Calibri" panose="020F0502020204030204" pitchFamily="34" charset="0"/>
              </a:rPr>
              <a:t>parenchyma</a:t>
            </a:r>
            <a:r>
              <a:rPr lang="nb-NO" altLang="nb-NO" sz="11500" b="1" dirty="0">
                <a:solidFill>
                  <a:schemeClr val="bg1"/>
                </a:solidFill>
                <a:latin typeface="Calibri" panose="020F0502020204030204" pitchFamily="34" charset="0"/>
                <a:cs typeface="Calibri" panose="020F0502020204030204" pitchFamily="34" charset="0"/>
              </a:rPr>
              <a:t> in Covid-19</a:t>
            </a:r>
          </a:p>
        </p:txBody>
      </p:sp>
      <p:sp>
        <p:nvSpPr>
          <p:cNvPr id="2054" name="Subtitle" descr="Subtitle field"/>
          <p:cNvSpPr txBox="1">
            <a:spLocks noChangeArrowheads="1"/>
          </p:cNvSpPr>
          <p:nvPr/>
        </p:nvSpPr>
        <p:spPr bwMode="auto">
          <a:xfrm>
            <a:off x="982452" y="2714332"/>
            <a:ext cx="32939355" cy="276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nSpc>
                <a:spcPct val="150000"/>
              </a:lnSpc>
              <a:spcAft>
                <a:spcPts val="1000"/>
              </a:spcAft>
            </a:pPr>
            <a:r>
              <a:rPr lang="en-GB" sz="4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CT volume assessment of affected lung parenchyma has according to some studies been useful to distinguish non-critically ill and critically ill patients with covid-19 disease. We carried out a retrospective  study at Haraldsplass Deaconess Hospital in Bergen Norway to investigate if CT-volume assessment of affected lungs can aid in the prediction or prognostication in the earlier phases of Covid-19 disease. </a:t>
            </a:r>
            <a:endParaRPr lang="nb-NO" sz="4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53" name="Name and info" descr="Field for name and email"/>
          <p:cNvSpPr txBox="1">
            <a:spLocks noChangeArrowheads="1"/>
          </p:cNvSpPr>
          <p:nvPr/>
        </p:nvSpPr>
        <p:spPr bwMode="auto">
          <a:xfrm>
            <a:off x="37669916" y="2615262"/>
            <a:ext cx="4156157"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dirty="0">
                <a:solidFill>
                  <a:schemeClr val="bg1"/>
                </a:solidFill>
                <a:latin typeface="Calibri" panose="020F0502020204030204" pitchFamily="34" charset="0"/>
                <a:cs typeface="Calibri" panose="020F0502020204030204" pitchFamily="34" charset="0"/>
              </a:rPr>
              <a:t>Peder J. Bruun</a:t>
            </a:r>
            <a:br>
              <a:rPr lang="nb-NO" altLang="nb-NO" sz="4000" dirty="0">
                <a:solidFill>
                  <a:schemeClr val="bg1"/>
                </a:solidFill>
                <a:latin typeface="Calibri" panose="020F0502020204030204" pitchFamily="34" charset="0"/>
                <a:cs typeface="Calibri" panose="020F0502020204030204" pitchFamily="34" charset="0"/>
              </a:rPr>
            </a:br>
            <a:r>
              <a:rPr lang="nb-NO" altLang="nb-NO" sz="3600" dirty="0" err="1">
                <a:solidFill>
                  <a:schemeClr val="bg1"/>
                </a:solidFill>
                <a:latin typeface="Calibri" panose="020F0502020204030204" pitchFamily="34" charset="0"/>
                <a:cs typeface="Calibri" panose="020F0502020204030204" pitchFamily="34" charset="0"/>
              </a:rPr>
              <a:t>University</a:t>
            </a:r>
            <a:r>
              <a:rPr lang="nb-NO" altLang="nb-NO" sz="3600" dirty="0">
                <a:solidFill>
                  <a:schemeClr val="bg1"/>
                </a:solidFill>
                <a:latin typeface="Calibri" panose="020F0502020204030204" pitchFamily="34" charset="0"/>
                <a:cs typeface="Calibri" panose="020F0502020204030204" pitchFamily="34" charset="0"/>
              </a:rPr>
              <a:t> </a:t>
            </a:r>
            <a:r>
              <a:rPr lang="nb-NO" altLang="nb-NO" sz="3600" dirty="0" err="1">
                <a:solidFill>
                  <a:schemeClr val="bg1"/>
                </a:solidFill>
                <a:latin typeface="Calibri" panose="020F0502020204030204" pitchFamily="34" charset="0"/>
                <a:cs typeface="Calibri" panose="020F0502020204030204" pitchFamily="34" charset="0"/>
              </a:rPr>
              <a:t>of</a:t>
            </a:r>
            <a:r>
              <a:rPr lang="nb-NO" altLang="nb-NO" sz="3600" dirty="0">
                <a:solidFill>
                  <a:schemeClr val="bg1"/>
                </a:solidFill>
                <a:latin typeface="Calibri" panose="020F0502020204030204" pitchFamily="34" charset="0"/>
                <a:cs typeface="Calibri" panose="020F0502020204030204" pitchFamily="34" charset="0"/>
              </a:rPr>
              <a:t> Bergen</a:t>
            </a:r>
          </a:p>
          <a:p>
            <a:pPr algn="r" eaLnBrk="1" hangingPunct="1"/>
            <a:r>
              <a:rPr lang="nb-NO" altLang="nb-NO" sz="3600" dirty="0">
                <a:solidFill>
                  <a:schemeClr val="bg1"/>
                </a:solidFill>
                <a:latin typeface="Calibri" panose="020F0502020204030204" pitchFamily="34" charset="0"/>
                <a:cs typeface="Calibri" panose="020F0502020204030204" pitchFamily="34" charset="0"/>
              </a:rPr>
              <a:t>pbr014@uib.no</a:t>
            </a:r>
          </a:p>
        </p:txBody>
      </p:sp>
      <p:sp>
        <p:nvSpPr>
          <p:cNvPr id="2055" name="Text box 1" descr="Text field "/>
          <p:cNvSpPr txBox="1">
            <a:spLocks noChangeArrowheads="1"/>
          </p:cNvSpPr>
          <p:nvPr/>
        </p:nvSpPr>
        <p:spPr bwMode="auto">
          <a:xfrm>
            <a:off x="475488" y="5967416"/>
            <a:ext cx="10191751" cy="1266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defTabSz="914400" eaLnBrk="1" fontAlgn="base" hangingPunct="1">
              <a:lnSpc>
                <a:spcPct val="150000"/>
              </a:lnSpc>
              <a:spcBef>
                <a:spcPct val="0"/>
              </a:spcBef>
              <a:spcAft>
                <a:spcPts val="2000"/>
              </a:spcAft>
              <a:defRPr/>
            </a:pPr>
            <a:r>
              <a:rPr lang="en-GB" sz="4400" b="1" dirty="0">
                <a:effectLst/>
                <a:latin typeface="Calibri" panose="020F0502020204030204" pitchFamily="34" charset="0"/>
                <a:ea typeface="Times New Roman" panose="02020603050405020304" pitchFamily="18" charset="0"/>
                <a:cs typeface="Calibri" panose="020F0502020204030204" pitchFamily="34" charset="0"/>
              </a:rPr>
              <a:t>Background and aim</a:t>
            </a:r>
          </a:p>
          <a:p>
            <a:pPr defTabSz="914400" eaLnBrk="1" fontAlgn="base" hangingPunct="1">
              <a:lnSpc>
                <a:spcPct val="150000"/>
              </a:lnSpc>
              <a:spcBef>
                <a:spcPct val="0"/>
              </a:spcBef>
              <a:spcAft>
                <a:spcPts val="2000"/>
              </a:spcAft>
              <a:defRPr/>
            </a:pPr>
            <a:r>
              <a:rPr lang="en-GB" dirty="0">
                <a:effectLst/>
                <a:latin typeface="Calibri" panose="020F0502020204030204" pitchFamily="34" charset="0"/>
                <a:ea typeface="Times New Roman" panose="02020603050405020304" pitchFamily="18" charset="0"/>
                <a:cs typeface="Calibri" panose="020F0502020204030204" pitchFamily="34" charset="0"/>
              </a:rPr>
              <a:t>Traditionally, a conventional chest radiograph is one of the first imaging modalities used in the diagnostics of pneumonia or flu-like illness with respiratory symptoms. However, it has been shown that the sensitivity of the chest radiograph in detecting severe Covid-19 disease is limited. Computed tomography (CT) on the other hand, has a very high sensitivity in detecting viral pneumonia in Covid-19 patients</a:t>
            </a:r>
            <a:r>
              <a:rPr lang="nb-NO" dirty="0">
                <a:latin typeface="Calibri" panose="020F0502020204030204" pitchFamily="34" charset="0"/>
                <a:ea typeface="Times New Roman" panose="02020603050405020304" pitchFamily="18" charset="0"/>
                <a:cs typeface="Calibri" panose="020F0502020204030204" pitchFamily="34" charset="0"/>
              </a:rPr>
              <a:t>. </a:t>
            </a:r>
            <a:r>
              <a:rPr lang="en-GB" dirty="0">
                <a:effectLst/>
                <a:latin typeface="Calibri" panose="020F0502020204030204" pitchFamily="34" charset="0"/>
                <a:ea typeface="Times New Roman" panose="02020603050405020304" pitchFamily="18" charset="0"/>
                <a:cs typeface="Calibri" panose="020F0502020204030204" pitchFamily="34" charset="0"/>
              </a:rPr>
              <a:t>Due to a lack of enough PCR testing machines in the early days of the SARS COV-2 pandemic, as well as the sudden increase of tests to be carried out, delays in test results were common.</a:t>
            </a:r>
          </a:p>
          <a:p>
            <a:pPr marL="0" marR="0" lvl="0" indent="0" algn="l" defTabSz="914400" rtl="0" eaLnBrk="1" fontAlgn="base" latinLnBrk="0" hangingPunct="1">
              <a:lnSpc>
                <a:spcPct val="150000"/>
              </a:lnSpc>
              <a:spcBef>
                <a:spcPct val="0"/>
              </a:spcBef>
              <a:spcAft>
                <a:spcPts val="2000"/>
              </a:spcAft>
              <a:buClrTx/>
              <a:buSzTx/>
              <a:buFontTx/>
              <a:buNone/>
              <a:tabLst/>
              <a:defRPr/>
            </a:pPr>
            <a:endParaRPr kumimoji="0" lang="en-GB"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50000"/>
              </a:lnSpc>
              <a:spcBef>
                <a:spcPct val="0"/>
              </a:spcBef>
              <a:spcAft>
                <a:spcPts val="2000"/>
              </a:spcAft>
              <a:buClrTx/>
              <a:buSzTx/>
              <a:buFontTx/>
              <a:buNone/>
              <a:tabLst/>
              <a:defRPr/>
            </a:pPr>
            <a:endParaRPr kumimoji="0" lang="en-GB"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50000"/>
              </a:lnSpc>
              <a:spcBef>
                <a:spcPct val="0"/>
              </a:spcBef>
              <a:spcAft>
                <a:spcPts val="2000"/>
              </a:spcAft>
              <a:buClrTx/>
              <a:buSzTx/>
              <a:buFontTx/>
              <a:buNone/>
              <a:tabLst/>
              <a:defRPr/>
            </a:pPr>
            <a:endParaRPr kumimoji="0" lang="en-GB"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sp>
        <p:nvSpPr>
          <p:cNvPr id="2052" name="Text box 2" descr="Text field "/>
          <p:cNvSpPr txBox="1">
            <a:spLocks noChangeArrowheads="1"/>
          </p:cNvSpPr>
          <p:nvPr/>
        </p:nvSpPr>
        <p:spPr bwMode="auto">
          <a:xfrm>
            <a:off x="10484415" y="6231247"/>
            <a:ext cx="10324147" cy="955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680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400" b="1" dirty="0">
                <a:solidFill>
                  <a:schemeClr val="tx1">
                    <a:lumMod val="85000"/>
                    <a:lumOff val="15000"/>
                  </a:schemeClr>
                </a:solidFill>
                <a:latin typeface="Calibri" panose="020F0502020204030204" pitchFamily="34" charset="0"/>
                <a:cs typeface="Calibri" panose="020F0502020204030204" pitchFamily="34" charset="0"/>
              </a:rPr>
              <a:t>Methods</a:t>
            </a:r>
          </a:p>
          <a:p>
            <a:pPr>
              <a:lnSpc>
                <a:spcPct val="150000"/>
              </a:lnSpc>
              <a:spcAft>
                <a:spcPts val="1000"/>
              </a:spcAft>
            </a:pPr>
            <a:r>
              <a:rPr lang="en-GB" dirty="0">
                <a:effectLst/>
                <a:latin typeface="Calibri" panose="020F0502020204030204" pitchFamily="34" charset="0"/>
                <a:ea typeface="Times New Roman" panose="02020603050405020304" pitchFamily="18" charset="0"/>
                <a:cs typeface="Calibri" panose="020F0502020204030204" pitchFamily="34" charset="0"/>
              </a:rPr>
              <a:t>This study is a retrospective study of patients admitted to Haraldsplass Deaconess Hospital between March 2020 until the end of 2021with a confirmed Covid-19 diagnosis by RT-PCR-testing. We included patients who underwent a chest-CT investigation during the admission. Patients were divided into two groups: critically ill which included patients who died due to Covid-19 or were admitted to the ICU, and non-critically ill for the others. Percentage of affected lung parenchyma was analysed by two observers using a semi-quantitative method. The volumes and basic demographic data were collected, and reliability between the observers was assessed. Statistical analyses were done in SPSS.                  </a:t>
            </a:r>
          </a:p>
        </p:txBody>
      </p:sp>
      <p:sp>
        <p:nvSpPr>
          <p:cNvPr id="2059" name="Text Box 3" descr="Text field "/>
          <p:cNvSpPr txBox="1">
            <a:spLocks noChangeArrowheads="1"/>
          </p:cNvSpPr>
          <p:nvPr/>
        </p:nvSpPr>
        <p:spPr bwMode="auto">
          <a:xfrm>
            <a:off x="10446780" y="16053208"/>
            <a:ext cx="10324147" cy="1202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0"/>
              </a:spcBef>
              <a:spcAft>
                <a:spcPts val="1056"/>
              </a:spcAft>
              <a:buClrTx/>
              <a:buSzTx/>
              <a:buFontTx/>
              <a:buNone/>
              <a:tabLst/>
              <a:defRPr/>
            </a:pPr>
            <a:r>
              <a:rPr lang="en-US" altLang="nb-NO" sz="4400" b="1" dirty="0">
                <a:solidFill>
                  <a:srgbClr val="000000">
                    <a:lumMod val="85000"/>
                    <a:lumOff val="15000"/>
                  </a:srgbClr>
                </a:solidFill>
                <a:latin typeface="Calibri" panose="020F0502020204030204" pitchFamily="34" charset="0"/>
                <a:cs typeface="Calibri" panose="020F0502020204030204" pitchFamily="34" charset="0"/>
              </a:rPr>
              <a:t>Results</a:t>
            </a:r>
          </a:p>
          <a:p>
            <a:pPr defTabSz="914400" eaLnBrk="1" fontAlgn="base" hangingPunct="1">
              <a:lnSpc>
                <a:spcPct val="150000"/>
              </a:lnSpc>
              <a:spcAft>
                <a:spcPts val="1056"/>
              </a:spcAft>
              <a:defRPr/>
            </a:pPr>
            <a:r>
              <a:rPr lang="en-GB" dirty="0">
                <a:effectLst/>
                <a:latin typeface="Calibri" panose="020F0502020204030204" pitchFamily="34" charset="0"/>
                <a:ea typeface="Times New Roman" panose="02020603050405020304" pitchFamily="18" charset="0"/>
                <a:cs typeface="Calibri" panose="020F0502020204030204" pitchFamily="34" charset="0"/>
              </a:rPr>
              <a:t>A total of 67 patients (41 males and 26 females) with a confirmed Covid-19 diagnosis was included in the study. Eleven patients were admitted to the ICU, and five died without being admitted to the ICU. The mean volume of affected lungs was 35   % in males and 31% in females. Lung volume affection over 60% led to ICU admittance, but lower values did not exclude ICU admittance.  Depending on which cut-off value was used to distinguish the groups (20%-40%-60%) the sensitivity was 88%-79%-80%, but the specificity was low at 26%-24%-32%. The PPV was 24%-75%-100%, but the NPV was 88%- 38%-19%.  Thus, a cut-off to distinguish the two groups could not be determined. Reliability between the two observers was good (ICC=0.8).</a:t>
            </a:r>
            <a:endParaRPr lang="nb-NO"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56"/>
              </a:spcAft>
              <a:buClrTx/>
              <a:buSzTx/>
              <a:buFontTx/>
              <a:buNone/>
              <a:tabLst/>
              <a:defRPr/>
            </a:pPr>
            <a:endPar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56"/>
              </a:spcAft>
              <a:buClrTx/>
              <a:buSzTx/>
              <a:buFontTx/>
              <a:buNone/>
              <a:tabLst/>
              <a:defRPr/>
            </a:pPr>
            <a:r>
              <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p>
        </p:txBody>
      </p:sp>
      <p:sp>
        <p:nvSpPr>
          <p:cNvPr id="2061" name="Text Box 4" descr="Text field "/>
          <p:cNvSpPr txBox="1">
            <a:spLocks noChangeArrowheads="1"/>
          </p:cNvSpPr>
          <p:nvPr/>
        </p:nvSpPr>
        <p:spPr bwMode="auto">
          <a:xfrm>
            <a:off x="31797195" y="20651784"/>
            <a:ext cx="10236200" cy="834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2000"/>
              </a:spcBef>
              <a:spcAft>
                <a:spcPts val="1000"/>
              </a:spcAft>
              <a:buClrTx/>
              <a:buSzTx/>
              <a:buFontTx/>
              <a:buNone/>
              <a:tabLst/>
              <a:defRPr/>
            </a:pPr>
            <a:r>
              <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Conclusion</a:t>
            </a:r>
            <a:endParaRPr lang="nb-NO" sz="1800" b="1" cap="small" dirty="0">
              <a:effectLst/>
              <a:latin typeface="Trebuchet MS" panose="020B0703020202090204" pitchFamily="34" charset="0"/>
            </a:endParaRPr>
          </a:p>
          <a:p>
            <a:pPr>
              <a:lnSpc>
                <a:spcPct val="150000"/>
              </a:lnSpc>
              <a:spcAft>
                <a:spcPts val="1000"/>
              </a:spcAft>
            </a:pPr>
            <a:r>
              <a:rPr lang="en-GB" dirty="0">
                <a:effectLst/>
                <a:latin typeface="Calibri" panose="020F0502020204030204" pitchFamily="34" charset="0"/>
                <a:ea typeface="Times New Roman" panose="02020603050405020304" pitchFamily="18" charset="0"/>
                <a:cs typeface="Calibri" panose="020F0502020204030204" pitchFamily="34" charset="0"/>
              </a:rPr>
              <a:t>Semi-quantitative CT-volume assessment of affected lung parenchyma as a stand-alone criterion is not useful in distinguishing non-critically ill and critically ill patients with Covid-19 disease. The role of CT thorax and use of CT in future pandemics should revert to the pre-pandemic role. Extensive use of CT lungs for evaluating severity of disease is not advisable.</a:t>
            </a:r>
            <a:endParaRPr lang="nb-NO"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2000"/>
              </a:spcBef>
              <a:spcAft>
                <a:spcPts val="1000"/>
              </a:spcAft>
              <a:buClrTx/>
              <a:buSzTx/>
              <a:buFontTx/>
              <a:buNone/>
              <a:tabLst/>
              <a:defRPr/>
            </a:pPr>
            <a:endPar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eaLnBrk="1" hangingPunct="1">
              <a:spcBef>
                <a:spcPts val="2000"/>
              </a:spcBef>
              <a:spcAft>
                <a:spcPts val="1000"/>
              </a:spcAft>
            </a:pPr>
            <a:endParaRPr lang="en-US" altLang="nb-NO" sz="54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13" name="Picture 1466797513" descr="Et bilde som inneholder diagram, line, Rektangel, skjermbilde&#10;&#10;Automatisk generert beskrivelse">
            <a:extLst>
              <a:ext uri="{FF2B5EF4-FFF2-40B4-BE49-F238E27FC236}">
                <a16:creationId xmlns:a16="http://schemas.microsoft.com/office/drawing/2014/main" id="{3F4F01AA-FCBA-22B6-9E5B-4ECE7F36092E}"/>
              </a:ext>
            </a:extLst>
          </p:cNvPr>
          <p:cNvPicPr>
            <a:picLocks noChangeAspect="1"/>
          </p:cNvPicPr>
          <p:nvPr/>
        </p:nvPicPr>
        <p:blipFill>
          <a:blip r:embed="rId3"/>
          <a:stretch>
            <a:fillRect/>
          </a:stretch>
        </p:blipFill>
        <p:spPr>
          <a:xfrm>
            <a:off x="21216423" y="21425035"/>
            <a:ext cx="9694491" cy="5712620"/>
          </a:xfrm>
          <a:prstGeom prst="rect">
            <a:avLst/>
          </a:prstGeom>
          <a:ln>
            <a:solidFill>
              <a:schemeClr val="tx1"/>
            </a:solidFill>
          </a:ln>
        </p:spPr>
      </p:pic>
      <p:sp>
        <p:nvSpPr>
          <p:cNvPr id="2062" name="Exmple box" descr="Example box"/>
          <p:cNvSpPr txBox="1">
            <a:spLocks noChangeArrowheads="1"/>
          </p:cNvSpPr>
          <p:nvPr/>
        </p:nvSpPr>
        <p:spPr bwMode="auto">
          <a:xfrm>
            <a:off x="21404262" y="27194256"/>
            <a:ext cx="9106985" cy="628882"/>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82800" rIns="1800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nb-NO" sz="30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Figure 1</a:t>
            </a:r>
          </a:p>
        </p:txBody>
      </p:sp>
      <p:sp>
        <p:nvSpPr>
          <p:cNvPr id="14" name="TekstSylinder 13">
            <a:extLst>
              <a:ext uri="{FF2B5EF4-FFF2-40B4-BE49-F238E27FC236}">
                <a16:creationId xmlns:a16="http://schemas.microsoft.com/office/drawing/2014/main" id="{309A8A15-B8C3-F947-CF24-F2109476B853}"/>
              </a:ext>
            </a:extLst>
          </p:cNvPr>
          <p:cNvSpPr txBox="1"/>
          <p:nvPr/>
        </p:nvSpPr>
        <p:spPr>
          <a:xfrm>
            <a:off x="323000" y="15575917"/>
            <a:ext cx="9662093" cy="9618595"/>
          </a:xfrm>
          <a:prstGeom prst="rect">
            <a:avLst/>
          </a:prstGeom>
          <a:noFill/>
        </p:spPr>
        <p:txBody>
          <a:bodyPr wrap="square" rtlCol="0">
            <a:spAutoFit/>
          </a:bodyPr>
          <a:lstStyle/>
          <a:p>
            <a:pPr defTabSz="914400" eaLnBrk="1" fontAlgn="base" hangingPunct="1">
              <a:lnSpc>
                <a:spcPct val="150000"/>
              </a:lnSpc>
              <a:spcBef>
                <a:spcPct val="0"/>
              </a:spcBef>
              <a:spcAft>
                <a:spcPts val="2000"/>
              </a:spcAft>
              <a:defRPr/>
            </a:pPr>
            <a:r>
              <a:rPr lang="en-GB" sz="3200" dirty="0">
                <a:effectLst/>
                <a:latin typeface="Calibri" panose="020F0502020204030204" pitchFamily="34" charset="0"/>
                <a:ea typeface="Times New Roman" panose="02020603050405020304" pitchFamily="18" charset="0"/>
                <a:cs typeface="Calibri" panose="020F0502020204030204" pitchFamily="34" charset="0"/>
              </a:rPr>
              <a:t>Numerous papers recommended the use of CT thorax for diagnosis, assessment of severity, triage, prognostication and follow up . In 2020, a study from Italy (Leonardi et al.) suggested using semiautomatic volume measurements as a mean of determining prognosis in critically ill Covid-19 patients. This study found a statistically significant correlation between the clinical severity and the percentage of affected lung volume on the quantitative measurements. We wished to assess if volume measurements performed on our CT and in a clinical setting could successfully recognize the patients most at risk, and if the cut-off given in the Italian study was applicable to our patient group. </a:t>
            </a:r>
            <a:endParaRPr lang="nb-NO" sz="3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Exmple box" descr="Example box">
            <a:extLst>
              <a:ext uri="{FF2B5EF4-FFF2-40B4-BE49-F238E27FC236}">
                <a16:creationId xmlns:a16="http://schemas.microsoft.com/office/drawing/2014/main" id="{16B1AEF9-1319-CCA4-CDE1-0C77A6A11DBE}"/>
              </a:ext>
            </a:extLst>
          </p:cNvPr>
          <p:cNvSpPr txBox="1">
            <a:spLocks noChangeArrowheads="1"/>
          </p:cNvSpPr>
          <p:nvPr/>
        </p:nvSpPr>
        <p:spPr bwMode="auto">
          <a:xfrm>
            <a:off x="31759813" y="12750949"/>
            <a:ext cx="10192384" cy="598104"/>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82800" rIns="1800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lvl="0" defTabSz="914400" eaLnBrk="1" fontAlgn="base" hangingPunct="1">
              <a:spcBef>
                <a:spcPct val="0"/>
              </a:spcBef>
              <a:spcAft>
                <a:spcPct val="0"/>
              </a:spcAft>
              <a:defRPr/>
            </a:pPr>
            <a:r>
              <a:rPr lang="en-GB" sz="2800" i="1" dirty="0">
                <a:effectLst/>
                <a:latin typeface="Trebuchet MS" panose="020B0703020202090204" pitchFamily="34" charset="0"/>
                <a:ea typeface="Times New Roman" panose="02020603050405020304" pitchFamily="18" charset="0"/>
                <a:cs typeface="Times New Roman" panose="02020603050405020304" pitchFamily="18" charset="0"/>
              </a:rPr>
              <a:t>Affected lung volumes and rate to ICU admissions specified.</a:t>
            </a:r>
            <a:r>
              <a:rPr lang="nb-NO" sz="2800" i="1" dirty="0">
                <a:effectLst/>
              </a:rPr>
              <a:t> </a:t>
            </a:r>
            <a:endParaRPr kumimoji="0" lang="en-GB" altLang="nb-NO" sz="2800" b="0" i="1"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3" name="TekstSylinder 22">
            <a:extLst>
              <a:ext uri="{FF2B5EF4-FFF2-40B4-BE49-F238E27FC236}">
                <a16:creationId xmlns:a16="http://schemas.microsoft.com/office/drawing/2014/main" id="{F1848C91-76CA-8499-CD66-9B36B1BF3171}"/>
              </a:ext>
            </a:extLst>
          </p:cNvPr>
          <p:cNvSpPr txBox="1"/>
          <p:nvPr/>
        </p:nvSpPr>
        <p:spPr>
          <a:xfrm>
            <a:off x="31772853" y="13529949"/>
            <a:ext cx="9940135" cy="6940939"/>
          </a:xfrm>
          <a:prstGeom prst="rect">
            <a:avLst/>
          </a:prstGeom>
          <a:noFill/>
        </p:spPr>
        <p:txBody>
          <a:bodyPr wrap="square" rtlCol="0">
            <a:spAutoFit/>
          </a:bodyPr>
          <a:lstStyle/>
          <a:p>
            <a:pPr>
              <a:lnSpc>
                <a:spcPct val="150000"/>
              </a:lnSpc>
            </a:pPr>
            <a:r>
              <a:rPr lang="en-GB" sz="4400" b="1" dirty="0">
                <a:effectLst/>
                <a:latin typeface="Calibri" panose="020F0502020204030204" pitchFamily="34" charset="0"/>
                <a:ea typeface="Times New Roman" panose="02020603050405020304" pitchFamily="18" charset="0"/>
                <a:cs typeface="Calibri" panose="020F0502020204030204" pitchFamily="34" charset="0"/>
              </a:rPr>
              <a:t>Clinical implications</a:t>
            </a:r>
          </a:p>
          <a:p>
            <a:pPr>
              <a:lnSpc>
                <a:spcPct val="150000"/>
              </a:lnSpc>
            </a:pPr>
            <a:r>
              <a:rPr lang="en-GB" sz="3200" dirty="0">
                <a:effectLst/>
                <a:latin typeface="Calibri" panose="020F0502020204030204" pitchFamily="34" charset="0"/>
                <a:ea typeface="Times New Roman" panose="02020603050405020304" pitchFamily="18" charset="0"/>
                <a:cs typeface="Calibri" panose="020F0502020204030204" pitchFamily="34" charset="0"/>
              </a:rPr>
              <a:t>Currently, CT volume assessments are not accurate enough to be recommended.  However, we must not forget that the healthcare systems of many countries experienced a crisis during the first part of the Covid-19 pandemic, and CT scans did have a vital role in this early stage when PCR-testing was delayed. However, now that the pandemic has past, reverting to the traditional chest radiograph may be prudent </a:t>
            </a:r>
            <a:endParaRPr lang="nb-NO" sz="3200" dirty="0">
              <a:latin typeface="Calibri" panose="020F0502020204030204" pitchFamily="34" charset="0"/>
              <a:cs typeface="Calibri" panose="020F0502020204030204" pitchFamily="34" charset="0"/>
            </a:endParaRPr>
          </a:p>
        </p:txBody>
      </p:sp>
      <p:sp>
        <p:nvSpPr>
          <p:cNvPr id="24" name="TekstSylinder 23">
            <a:extLst>
              <a:ext uri="{FF2B5EF4-FFF2-40B4-BE49-F238E27FC236}">
                <a16:creationId xmlns:a16="http://schemas.microsoft.com/office/drawing/2014/main" id="{E85079F5-0B3F-6173-89DC-E02B94622266}"/>
              </a:ext>
            </a:extLst>
          </p:cNvPr>
          <p:cNvSpPr txBox="1"/>
          <p:nvPr/>
        </p:nvSpPr>
        <p:spPr>
          <a:xfrm>
            <a:off x="21100104" y="13690886"/>
            <a:ext cx="9662093" cy="8130816"/>
          </a:xfrm>
          <a:prstGeom prst="rect">
            <a:avLst/>
          </a:prstGeom>
          <a:noFill/>
        </p:spPr>
        <p:txBody>
          <a:bodyPr wrap="square" rtlCol="0">
            <a:spAutoFit/>
          </a:bodyPr>
          <a:lstStyle/>
          <a:p>
            <a:pPr>
              <a:lnSpc>
                <a:spcPct val="150000"/>
              </a:lnSpc>
            </a:pPr>
            <a:r>
              <a:rPr lang="en-GB" sz="3200" dirty="0">
                <a:effectLst/>
                <a:latin typeface="Calibri" panose="020F0502020204030204" pitchFamily="34" charset="0"/>
                <a:ea typeface="Times New Roman" panose="02020603050405020304" pitchFamily="18" charset="0"/>
                <a:cs typeface="Calibri" panose="020F0502020204030204" pitchFamily="34" charset="0"/>
              </a:rPr>
              <a:t>The relationship between affected lung volumes and ICU admittance is shown in figure 1 This box- plot shows that there was significant overlap in lung volumes between the two groups below the 39% value, however, volumes&gt; 40% were associated with ICU admittance. An independent t-test showed that there was a significant difference in lung volumes affected between the groups. The means of the patients admitted to the ICU was 38% (±19.3%), the means of the non- critical patients were 32% (±12.6%), p=0.003.</a:t>
            </a:r>
            <a:endParaRPr lang="nb-NO" sz="3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endParaRPr lang="nb-NO" sz="3200" dirty="0"/>
          </a:p>
        </p:txBody>
      </p:sp>
      <p:pic>
        <p:nvPicPr>
          <p:cNvPr id="12" name="Picture 1">
            <a:extLst>
              <a:ext uri="{FF2B5EF4-FFF2-40B4-BE49-F238E27FC236}">
                <a16:creationId xmlns:a16="http://schemas.microsoft.com/office/drawing/2014/main" id="{AF7C2999-700B-E1D4-01C1-80A134D5E5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31640" y="6521399"/>
            <a:ext cx="9662093" cy="5268742"/>
          </a:xfrm>
          <a:prstGeom prst="rect">
            <a:avLst/>
          </a:prstGeom>
        </p:spPr>
      </p:pic>
      <p:sp>
        <p:nvSpPr>
          <p:cNvPr id="25" name="Exmple box" descr="Example box">
            <a:extLst>
              <a:ext uri="{FF2B5EF4-FFF2-40B4-BE49-F238E27FC236}">
                <a16:creationId xmlns:a16="http://schemas.microsoft.com/office/drawing/2014/main" id="{4ACDDE1F-1F67-C990-E446-3DA0E47A2F95}"/>
              </a:ext>
            </a:extLst>
          </p:cNvPr>
          <p:cNvSpPr txBox="1">
            <a:spLocks noChangeArrowheads="1"/>
          </p:cNvSpPr>
          <p:nvPr/>
        </p:nvSpPr>
        <p:spPr bwMode="auto">
          <a:xfrm>
            <a:off x="21100104" y="12053972"/>
            <a:ext cx="9810810" cy="1644545"/>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82800" rIns="1800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lvl="0" defTabSz="914400" eaLnBrk="1" fontAlgn="base" hangingPunct="1">
              <a:spcBef>
                <a:spcPct val="0"/>
              </a:spcBef>
              <a:spcAft>
                <a:spcPct val="0"/>
              </a:spcAft>
              <a:defRPr/>
            </a:pPr>
            <a:r>
              <a:rPr lang="en-GB" i="1" dirty="0">
                <a:effectLst/>
                <a:latin typeface="Calibri" panose="020F0502020204030204" pitchFamily="34" charset="0"/>
                <a:ea typeface="Times New Roman" panose="02020603050405020304" pitchFamily="18" charset="0"/>
                <a:cs typeface="Calibri" panose="020F0502020204030204" pitchFamily="34" charset="0"/>
              </a:rPr>
              <a:t>The lung images were analysed in a post processing software (GE AW server) using the thoracic VCAR software for parenchymal analysis. </a:t>
            </a:r>
            <a:r>
              <a:rPr lang="nb-NO" i="1" dirty="0">
                <a:effectLst/>
                <a:latin typeface="Calibri" panose="020F0502020204030204" pitchFamily="34" charset="0"/>
                <a:cs typeface="Calibri" panose="020F0502020204030204" pitchFamily="34" charset="0"/>
              </a:rPr>
              <a:t> </a:t>
            </a:r>
            <a:endParaRPr kumimoji="0" lang="en-GB" altLang="nb-NO" b="0" i="1"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pic>
        <p:nvPicPr>
          <p:cNvPr id="26" name="Picture 1">
            <a:extLst>
              <a:ext uri="{FF2B5EF4-FFF2-40B4-BE49-F238E27FC236}">
                <a16:creationId xmlns:a16="http://schemas.microsoft.com/office/drawing/2014/main" id="{9169DD52-C1BC-E56E-AA71-C636D6545E46}"/>
              </a:ext>
            </a:extLst>
          </p:cNvPr>
          <p:cNvPicPr>
            <a:picLocks noChangeAspect="1"/>
          </p:cNvPicPr>
          <p:nvPr/>
        </p:nvPicPr>
        <p:blipFill>
          <a:blip r:embed="rId5"/>
          <a:stretch>
            <a:fillRect/>
          </a:stretch>
        </p:blipFill>
        <p:spPr>
          <a:xfrm>
            <a:off x="31654432" y="6536357"/>
            <a:ext cx="10232136" cy="6033695"/>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Pakke">
  <a:themeElements>
    <a:clrScheme name="Pakk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k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{1CE58737-D2DE-F44C-AA58-4B776F922270}tf10001070</Template>
  <TotalTime>5675</TotalTime>
  <Words>855</Words>
  <Application>Microsoft Macintosh PowerPoint</Application>
  <PresentationFormat>Egendefinert</PresentationFormat>
  <Paragraphs>23</Paragraphs>
  <Slides>1</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vt:i4>
      </vt:variant>
    </vt:vector>
  </HeadingPairs>
  <TitlesOfParts>
    <vt:vector size="6" baseType="lpstr">
      <vt:lpstr>Arial</vt:lpstr>
      <vt:lpstr>Calibri</vt:lpstr>
      <vt:lpstr>Gill Sans MT</vt:lpstr>
      <vt:lpstr>Trebuchet MS</vt:lpstr>
      <vt:lpstr>Pakke</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Peder Jørgensen Bruun</cp:lastModifiedBy>
  <cp:revision>155</cp:revision>
  <cp:lastPrinted>2016-05-27T08:05:21Z</cp:lastPrinted>
  <dcterms:created xsi:type="dcterms:W3CDTF">2006-11-02T13:18:58Z</dcterms:created>
  <dcterms:modified xsi:type="dcterms:W3CDTF">2023-11-23T20:47:25Z</dcterms:modified>
</cp:coreProperties>
</file>