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b" initials="a" lastIdx="15" clrIdx="0">
    <p:extLst>
      <p:ext uri="{19B8F6BF-5375-455C-9EA6-DF929625EA0E}">
        <p15:presenceInfo xmlns:p15="http://schemas.microsoft.com/office/powerpoint/2012/main" userId="eec9e9d86ef916d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17"/>
    <p:restoredTop sz="94615"/>
  </p:normalViewPr>
  <p:slideViewPr>
    <p:cSldViewPr snapToGrid="0">
      <p:cViewPr>
        <p:scale>
          <a:sx n="112" d="100"/>
          <a:sy n="112" d="100"/>
        </p:scale>
        <p:origin x="344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162860-A5C7-3741-B217-8848FC554402}" type="datetimeFigureOut">
              <a:rPr lang="nb-NO" smtClean="0"/>
              <a:t>24.04.2023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78AA50-EF82-F34D-AC47-E2DA8EF4D5D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9515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78AA50-EF82-F34D-AC47-E2DA8EF4D5DF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936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11BC018-96D0-08DB-F56B-7BF686B678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F92AFD2-283D-E12B-55EE-B363B9669C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4E76682-F9C0-0D22-AD43-8D304946E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4549B-3DB5-E640-B505-8797E23AFC50}" type="datetimeFigureOut">
              <a:rPr lang="nb-NO" smtClean="0"/>
              <a:t>24.04.2023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A088A7A-AA73-344F-8D23-2DA9E0F1F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E51FA7A-92BF-3059-9890-DF4AEA665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3187-B7A0-0049-BA15-BC6D001989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0632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D7F134A-13A8-C8E2-C561-688BC9023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56C9981-AEA1-D7EE-F41A-07F8FBF885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908CDD0-3C4E-15C1-068C-4FE167864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4549B-3DB5-E640-B505-8797E23AFC50}" type="datetimeFigureOut">
              <a:rPr lang="nb-NO" smtClean="0"/>
              <a:t>24.04.2023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C5DBE44-D665-6A1E-BA99-22992DE29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0318675-FA03-CBF1-0793-9AFB71147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3187-B7A0-0049-BA15-BC6D001989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675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659E2908-BAC9-E237-7B95-C5E474D439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9046B96-148B-5C28-A613-598B6F5607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5DE37BB-52A5-1333-36F8-E9B26A011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4549B-3DB5-E640-B505-8797E23AFC50}" type="datetimeFigureOut">
              <a:rPr lang="nb-NO" smtClean="0"/>
              <a:t>24.04.2023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114F609-C811-83F9-E1DF-3A37382ED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439951F-5377-769B-224D-2471B231C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3187-B7A0-0049-BA15-BC6D001989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384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F49229-12AF-6AEA-AF3F-8B782A7B9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BC52B91-F385-8125-748A-0180DC4F3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A756497-4B21-01B6-FF3F-7E600DABF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4549B-3DB5-E640-B505-8797E23AFC50}" type="datetimeFigureOut">
              <a:rPr lang="nb-NO" smtClean="0"/>
              <a:t>24.04.2023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9F40F94-1940-6E85-65BB-45C8C96A4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5AA5A17-9806-DDD1-07B5-D3BF3EB6E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3187-B7A0-0049-BA15-BC6D001989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7255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BE200B-76F4-1294-7446-F92E8E86A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CB6D83C-0914-FC3A-EE40-1F9B762EEC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856FD5F-ED9F-2A4A-94E0-A762F6959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4549B-3DB5-E640-B505-8797E23AFC50}" type="datetimeFigureOut">
              <a:rPr lang="nb-NO" smtClean="0"/>
              <a:t>24.04.2023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02B3973-31D3-8694-8F03-4BF5923F6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9799A47-BC3E-1E2E-8C25-16ED7CDAB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3187-B7A0-0049-BA15-BC6D001989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9414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6AD20B-896F-C772-666D-64759F746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2BB252E-8972-1464-CD5F-30EF8761C1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CD18735-9216-F9C3-369E-EB20E1BEB2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C3F726E-0820-1333-7A50-FDD287A31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4549B-3DB5-E640-B505-8797E23AFC50}" type="datetimeFigureOut">
              <a:rPr lang="nb-NO" smtClean="0"/>
              <a:t>24.04.2023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96149D9-243F-7DD8-F271-D6C04CED8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570A605-033B-FFA4-593F-83D721955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3187-B7A0-0049-BA15-BC6D001989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8064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F98C12A-AAB8-8BBD-0FB9-38D29A511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808AECD-E720-9406-AA3B-C851E00F3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8AF42B9-519D-F55C-3A9A-458928EB45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3076AFC-D689-03A7-593B-9B35B8354C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F6B0A657-8A36-0F9B-0FF4-0128FC5C95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25E60A7-48B6-BDF0-BCE9-A77547F5B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4549B-3DB5-E640-B505-8797E23AFC50}" type="datetimeFigureOut">
              <a:rPr lang="nb-NO" smtClean="0"/>
              <a:t>24.04.2023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1A22435E-CB0B-1558-D65B-F44154542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E781F56B-A677-3DA5-C37E-6D56B53DA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3187-B7A0-0049-BA15-BC6D001989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2360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EB168B1-294C-7F38-B1DD-32DDE15A1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6A71C12-69C5-050A-E636-743AA1A0A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4549B-3DB5-E640-B505-8797E23AFC50}" type="datetimeFigureOut">
              <a:rPr lang="nb-NO" smtClean="0"/>
              <a:t>24.04.2023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99BDCBF5-50CD-3446-3337-851A6DFA6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BD7DDE3-DA7C-F191-7645-B7CB89851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3187-B7A0-0049-BA15-BC6D001989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2403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DC1861E3-B18C-46E4-E01A-8BFBD8CBE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4549B-3DB5-E640-B505-8797E23AFC50}" type="datetimeFigureOut">
              <a:rPr lang="nb-NO" smtClean="0"/>
              <a:t>24.04.2023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0A98350-5531-CDE1-402A-4543FEDEB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AD462119-BADC-DA3A-F994-B2C4D7417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3187-B7A0-0049-BA15-BC6D001989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240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10A6C9-1403-F982-5144-1ED440D5F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4521373-5CDB-5DEE-CA9A-C1A0C4F7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172BE9D-7372-BE23-DF98-EF9BC11A59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8C13708-9D59-0782-1F30-CE13FDEAD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4549B-3DB5-E640-B505-8797E23AFC50}" type="datetimeFigureOut">
              <a:rPr lang="nb-NO" smtClean="0"/>
              <a:t>24.04.2023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F46EDE2-3285-A96F-DE83-4F68179FD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E17B179-C416-89E7-23E7-0E62BF62E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3187-B7A0-0049-BA15-BC6D001989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4173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1FFF8D7-E6DC-430F-FC04-59FA7287A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9CE009A8-BE1B-DBA8-0B98-9732FE54FD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80352B6-86DD-BEC1-5E5F-E86FC6CB69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A7BD80C-14BC-9FE3-6560-815E6EF00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4549B-3DB5-E640-B505-8797E23AFC50}" type="datetimeFigureOut">
              <a:rPr lang="nb-NO" smtClean="0"/>
              <a:t>24.04.2023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2B75450-3B86-C390-A0B3-0209354AE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78CFB33-9066-7C72-91DE-DC3A16053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A3187-B7A0-0049-BA15-BC6D001989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355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182A8BF-37F3-EAE3-3D7E-7FDDDFAC2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701BBA0-C360-A1CD-E9D2-27C7F436D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7073EC7-07A6-7B55-4BBD-9CF52F0C7E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4549B-3DB5-E640-B505-8797E23AFC50}" type="datetimeFigureOut">
              <a:rPr lang="nb-NO" smtClean="0"/>
              <a:t>24.04.2023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F2C539B-677B-CE5D-E3C2-2043C6E011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5C33FFE-9B58-5E6D-A4EF-DB13003065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A3187-B7A0-0049-BA15-BC6D001989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5417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6854099E-215C-1758-39E1-8C31011ADA33}"/>
              </a:ext>
            </a:extLst>
          </p:cNvPr>
          <p:cNvSpPr txBox="1"/>
          <p:nvPr/>
        </p:nvSpPr>
        <p:spPr>
          <a:xfrm>
            <a:off x="729349" y="60307"/>
            <a:ext cx="9908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Periodontitis</a:t>
            </a:r>
            <a:r>
              <a:rPr lang="nb-NO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nb-NO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nb-NO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nb-NO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nb-NO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Sjögren’s</a:t>
            </a:r>
            <a:r>
              <a:rPr lang="nb-NO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syndrome</a:t>
            </a:r>
            <a:r>
              <a:rPr lang="nb-NO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</a:t>
            </a:r>
            <a:r>
              <a:rPr lang="nb-NO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nation-wide</a:t>
            </a:r>
            <a:r>
              <a:rPr lang="nb-NO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register </a:t>
            </a:r>
            <a:r>
              <a:rPr lang="nb-NO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nb-NO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nb-NO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10 086 </a:t>
            </a:r>
            <a:r>
              <a:rPr lang="nb-NO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nb-NO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310 573 </a:t>
            </a:r>
            <a:r>
              <a:rPr lang="nb-NO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controls</a:t>
            </a:r>
            <a:r>
              <a:rPr lang="nb-NO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C1ED12D0-E866-C14A-F798-803508C5B7D0}"/>
              </a:ext>
            </a:extLst>
          </p:cNvPr>
          <p:cNvSpPr txBox="1"/>
          <p:nvPr/>
        </p:nvSpPr>
        <p:spPr>
          <a:xfrm>
            <a:off x="191927" y="1011342"/>
            <a:ext cx="3539021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Sjögren's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syndrome (SS) is a systemic autoimmune disorder characterized by focal lymphocytic infiltration of the exocrine glands causing dry eyes and dry mouth.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Immunological mechanisms in SS have similarities with those of rheumatoid arthritis and systemic lupus erythematosus which have increased risk for periodontitis.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</a:rPr>
              <a:t>Patients with SS already have inferior oral health and information regarding a possible connection between SS and periodontitis is </a:t>
            </a:r>
            <a:r>
              <a:rPr lang="nb-NO" sz="1100" dirty="0" err="1">
                <a:latin typeface="Times New Roman" panose="02020603050405020304" pitchFamily="18" charset="0"/>
              </a:rPr>
              <a:t>of</a:t>
            </a:r>
            <a:r>
              <a:rPr lang="nb-NO" sz="1100" dirty="0">
                <a:latin typeface="Times New Roman" panose="02020603050405020304" pitchFamily="18" charset="0"/>
              </a:rPr>
              <a:t> </a:t>
            </a:r>
            <a:r>
              <a:rPr lang="nb-NO" sz="1100" dirty="0" err="1">
                <a:latin typeface="Times New Roman" panose="02020603050405020304" pitchFamily="18" charset="0"/>
              </a:rPr>
              <a:t>importance</a:t>
            </a:r>
            <a:r>
              <a:rPr lang="nb-NO" sz="1100" dirty="0">
                <a:latin typeface="Times New Roman" panose="02020603050405020304" pitchFamily="18" charset="0"/>
              </a:rPr>
              <a:t>.</a:t>
            </a:r>
            <a:endParaRPr lang="nb-NO" sz="1100" dirty="0">
              <a:effectLst/>
            </a:endParaRPr>
          </a:p>
          <a:p>
            <a:endParaRPr lang="nb-NO" sz="1100" dirty="0"/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157AFACF-D93A-0D03-E1BB-207FE7EDEABC}"/>
              </a:ext>
            </a:extLst>
          </p:cNvPr>
          <p:cNvSpPr txBox="1"/>
          <p:nvPr/>
        </p:nvSpPr>
        <p:spPr>
          <a:xfrm>
            <a:off x="191926" y="3281000"/>
            <a:ext cx="359331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investigate the possible association between periodontitis and </a:t>
            </a:r>
            <a:r>
              <a:rPr lang="en-US" sz="1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Sjögren’s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syndrome in a large national cohort.</a:t>
            </a:r>
            <a:endParaRPr lang="nb-NO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nb-NO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C23DD380-2821-A41B-262A-EB509ABC126C}"/>
              </a:ext>
            </a:extLst>
          </p:cNvPr>
          <p:cNvSpPr txBox="1"/>
          <p:nvPr/>
        </p:nvSpPr>
        <p:spPr>
          <a:xfrm>
            <a:off x="191927" y="4355342"/>
            <a:ext cx="3593319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cohorts were identified using ICD 10-codes registered in the Norwegian Patient Registry (NPR).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SS cohort consisted of patients having 4 or more registrations with M35.0 as the main diagnosis.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outcome was periodontitis defined by procedure codes in the Norwegian Control and Payment of Health Reimbursement (KHUR).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Odds ratio for periodontitis in SS patients versus controls 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 calculated using logistic regression analyses adjusting for sex, age, diabetes mellitus </a:t>
            </a:r>
            <a:r>
              <a:rPr lang="en-US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(DM)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and 2, myocardial infarction and death</a:t>
            </a:r>
            <a:r>
              <a:rPr lang="en-US" sz="11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Regression analyses were performed for 6 separate age groups. </a:t>
            </a:r>
          </a:p>
        </p:txBody>
      </p:sp>
      <p:graphicFrame>
        <p:nvGraphicFramePr>
          <p:cNvPr id="16" name="Tabell 15">
            <a:extLst>
              <a:ext uri="{FF2B5EF4-FFF2-40B4-BE49-F238E27FC236}">
                <a16:creationId xmlns:a16="http://schemas.microsoft.com/office/drawing/2014/main" id="{CFD2CEF3-209A-CFDB-B1AD-7FAF7BC6A9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690691"/>
              </p:ext>
            </p:extLst>
          </p:nvPr>
        </p:nvGraphicFramePr>
        <p:xfrm>
          <a:off x="4203374" y="2625772"/>
          <a:ext cx="3785248" cy="33520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9868">
                  <a:extLst>
                    <a:ext uri="{9D8B030D-6E8A-4147-A177-3AD203B41FA5}">
                      <a16:colId xmlns:a16="http://schemas.microsoft.com/office/drawing/2014/main" val="4157444943"/>
                    </a:ext>
                  </a:extLst>
                </a:gridCol>
                <a:gridCol w="975360">
                  <a:extLst>
                    <a:ext uri="{9D8B030D-6E8A-4147-A177-3AD203B41FA5}">
                      <a16:colId xmlns:a16="http://schemas.microsoft.com/office/drawing/2014/main" val="3370088045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3745998121"/>
                    </a:ext>
                  </a:extLst>
                </a:gridCol>
                <a:gridCol w="561340">
                  <a:extLst>
                    <a:ext uri="{9D8B030D-6E8A-4147-A177-3AD203B41FA5}">
                      <a16:colId xmlns:a16="http://schemas.microsoft.com/office/drawing/2014/main" val="2003612889"/>
                    </a:ext>
                  </a:extLst>
                </a:gridCol>
              </a:tblGrid>
              <a:tr h="3641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nb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 err="1">
                          <a:effectLst/>
                        </a:rPr>
                        <a:t>Sjögren’s</a:t>
                      </a:r>
                      <a:r>
                        <a:rPr lang="en-US" sz="900" dirty="0">
                          <a:effectLst/>
                        </a:rPr>
                        <a:t> syndrome cohort    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>
                          <a:effectLst/>
                        </a:rPr>
                        <a:t>n=10 086</a:t>
                      </a:r>
                      <a:endParaRPr lang="nb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>
                          <a:effectLst/>
                        </a:rPr>
                        <a:t>Control </a:t>
                      </a:r>
                      <a:endParaRPr lang="nb-NO" sz="9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>
                          <a:effectLst/>
                        </a:rPr>
                        <a:t>cohort</a:t>
                      </a:r>
                      <a:endParaRPr lang="nb-NO" sz="9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>
                          <a:effectLst/>
                        </a:rPr>
                        <a:t>n=310 573</a:t>
                      </a:r>
                      <a:endParaRPr lang="nb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9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dirty="0">
                          <a:effectLst/>
                        </a:rPr>
                        <a:t>p-value*</a:t>
                      </a:r>
                      <a:endParaRPr lang="nb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/>
                </a:tc>
                <a:extLst>
                  <a:ext uri="{0D108BD9-81ED-4DB2-BD59-A6C34878D82A}">
                    <a16:rowId xmlns:a16="http://schemas.microsoft.com/office/drawing/2014/main" val="1948717914"/>
                  </a:ext>
                </a:extLst>
              </a:tr>
              <a:tr h="2050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dirty="0">
                          <a:effectLst/>
                        </a:rPr>
                        <a:t>Female sex, n (%)</a:t>
                      </a:r>
                      <a:endParaRPr lang="nb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>
                          <a:effectLst/>
                        </a:rPr>
                        <a:t>8090 (80.2)</a:t>
                      </a:r>
                      <a:endParaRPr lang="nb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>
                          <a:effectLst/>
                        </a:rPr>
                        <a:t>176 122 (56.7)</a:t>
                      </a:r>
                      <a:endParaRPr lang="nb-NO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b="1" dirty="0">
                          <a:effectLst/>
                        </a:rPr>
                        <a:t>&lt;0.001</a:t>
                      </a:r>
                      <a:endParaRPr lang="nb-NO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extLst>
                  <a:ext uri="{0D108BD9-81ED-4DB2-BD59-A6C34878D82A}">
                    <a16:rowId xmlns:a16="http://schemas.microsoft.com/office/drawing/2014/main" val="355737802"/>
                  </a:ext>
                </a:extLst>
              </a:tr>
              <a:tr h="2050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dirty="0">
                          <a:effectLst/>
                        </a:rPr>
                        <a:t>Age, years, median (IQR</a:t>
                      </a:r>
                      <a:r>
                        <a:rPr lang="en-US" sz="900" baseline="30000" dirty="0">
                          <a:effectLst/>
                        </a:rPr>
                        <a:t>†</a:t>
                      </a:r>
                      <a:r>
                        <a:rPr lang="en-US" sz="900" dirty="0">
                          <a:effectLst/>
                        </a:rPr>
                        <a:t>)</a:t>
                      </a:r>
                      <a:endParaRPr lang="nb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>
                          <a:effectLst/>
                        </a:rPr>
                        <a:t>59 (20.0)</a:t>
                      </a:r>
                      <a:endParaRPr lang="nb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>
                          <a:effectLst/>
                        </a:rPr>
                        <a:t>62 (18.0)</a:t>
                      </a:r>
                      <a:endParaRPr lang="nb-NO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b="1" dirty="0">
                          <a:effectLst/>
                        </a:rPr>
                        <a:t>&lt;0.001</a:t>
                      </a:r>
                      <a:endParaRPr lang="nb-NO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extLst>
                  <a:ext uri="{0D108BD9-81ED-4DB2-BD59-A6C34878D82A}">
                    <a16:rowId xmlns:a16="http://schemas.microsoft.com/office/drawing/2014/main" val="3813507843"/>
                  </a:ext>
                </a:extLst>
              </a:tr>
              <a:tr h="2050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dirty="0">
                          <a:effectLst/>
                        </a:rPr>
                        <a:t>Age in years</a:t>
                      </a:r>
                      <a:endParaRPr lang="nb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nb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nb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nb-NO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extLst>
                  <a:ext uri="{0D108BD9-81ED-4DB2-BD59-A6C34878D82A}">
                    <a16:rowId xmlns:a16="http://schemas.microsoft.com/office/drawing/2014/main" val="1663387974"/>
                  </a:ext>
                </a:extLst>
              </a:tr>
              <a:tr h="2050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dirty="0">
                          <a:effectLst/>
                        </a:rPr>
                        <a:t>   20 – 29, n (%)</a:t>
                      </a:r>
                      <a:endParaRPr lang="nb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>
                          <a:effectLst/>
                        </a:rPr>
                        <a:t>525 (5.2)</a:t>
                      </a:r>
                      <a:endParaRPr lang="nb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>
                          <a:effectLst/>
                        </a:rPr>
                        <a:t>9125 (2.9)</a:t>
                      </a:r>
                      <a:endParaRPr lang="nb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>
                          <a:effectLst/>
                        </a:rPr>
                        <a:t>-</a:t>
                      </a:r>
                      <a:endParaRPr lang="nb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extLst>
                  <a:ext uri="{0D108BD9-81ED-4DB2-BD59-A6C34878D82A}">
                    <a16:rowId xmlns:a16="http://schemas.microsoft.com/office/drawing/2014/main" val="3363684813"/>
                  </a:ext>
                </a:extLst>
              </a:tr>
              <a:tr h="2050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dirty="0">
                          <a:effectLst/>
                        </a:rPr>
                        <a:t>   30 – 39, n (%)</a:t>
                      </a:r>
                      <a:endParaRPr lang="nb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>
                          <a:effectLst/>
                        </a:rPr>
                        <a:t>817 (8.1)</a:t>
                      </a:r>
                      <a:endParaRPr lang="nb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>
                          <a:effectLst/>
                        </a:rPr>
                        <a:t>14 517 (4.7)</a:t>
                      </a:r>
                      <a:endParaRPr lang="nb-NO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>
                          <a:effectLst/>
                        </a:rPr>
                        <a:t>-</a:t>
                      </a:r>
                      <a:endParaRPr lang="nb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extLst>
                  <a:ext uri="{0D108BD9-81ED-4DB2-BD59-A6C34878D82A}">
                    <a16:rowId xmlns:a16="http://schemas.microsoft.com/office/drawing/2014/main" val="315322501"/>
                  </a:ext>
                </a:extLst>
              </a:tr>
              <a:tr h="2050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dirty="0">
                          <a:effectLst/>
                        </a:rPr>
                        <a:t>   40 – 49, n (%)</a:t>
                      </a:r>
                      <a:endParaRPr lang="nb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>
                          <a:effectLst/>
                        </a:rPr>
                        <a:t>1439 (14.3)</a:t>
                      </a:r>
                      <a:endParaRPr lang="nb-NO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>
                          <a:effectLst/>
                        </a:rPr>
                        <a:t>39 217 (12.6)</a:t>
                      </a:r>
                      <a:endParaRPr lang="nb-NO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>
                          <a:effectLst/>
                        </a:rPr>
                        <a:t>-</a:t>
                      </a:r>
                      <a:endParaRPr lang="nb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extLst>
                  <a:ext uri="{0D108BD9-81ED-4DB2-BD59-A6C34878D82A}">
                    <a16:rowId xmlns:a16="http://schemas.microsoft.com/office/drawing/2014/main" val="3987492391"/>
                  </a:ext>
                </a:extLst>
              </a:tr>
              <a:tr h="2050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dirty="0">
                          <a:effectLst/>
                        </a:rPr>
                        <a:t>   50 – 59, n (%)</a:t>
                      </a:r>
                      <a:endParaRPr lang="nb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>
                          <a:effectLst/>
                        </a:rPr>
                        <a:t>2386 (23.7) </a:t>
                      </a:r>
                      <a:endParaRPr lang="nb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>
                          <a:effectLst/>
                        </a:rPr>
                        <a:t>72 709 (23.4)</a:t>
                      </a:r>
                      <a:endParaRPr lang="nb-NO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>
                          <a:effectLst/>
                        </a:rPr>
                        <a:t>-</a:t>
                      </a:r>
                      <a:endParaRPr lang="nb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extLst>
                  <a:ext uri="{0D108BD9-81ED-4DB2-BD59-A6C34878D82A}">
                    <a16:rowId xmlns:a16="http://schemas.microsoft.com/office/drawing/2014/main" val="388577033"/>
                  </a:ext>
                </a:extLst>
              </a:tr>
              <a:tr h="2050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dirty="0">
                          <a:effectLst/>
                        </a:rPr>
                        <a:t>   60 – 69, n (%)</a:t>
                      </a:r>
                      <a:endParaRPr lang="nb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>
                          <a:effectLst/>
                        </a:rPr>
                        <a:t>2852 (28.3)</a:t>
                      </a:r>
                      <a:endParaRPr lang="nb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>
                          <a:effectLst/>
                        </a:rPr>
                        <a:t>94 506 (30.4)</a:t>
                      </a:r>
                      <a:endParaRPr lang="nb-NO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>
                          <a:effectLst/>
                        </a:rPr>
                        <a:t>-</a:t>
                      </a:r>
                      <a:endParaRPr lang="nb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extLst>
                  <a:ext uri="{0D108BD9-81ED-4DB2-BD59-A6C34878D82A}">
                    <a16:rowId xmlns:a16="http://schemas.microsoft.com/office/drawing/2014/main" val="4215681860"/>
                  </a:ext>
                </a:extLst>
              </a:tr>
              <a:tr h="2050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dirty="0">
                          <a:effectLst/>
                        </a:rPr>
                        <a:t>   70 – 80, n (%)</a:t>
                      </a:r>
                      <a:endParaRPr lang="nb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>
                          <a:effectLst/>
                        </a:rPr>
                        <a:t>2067 (20.5)</a:t>
                      </a:r>
                      <a:endParaRPr lang="nb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>
                          <a:effectLst/>
                        </a:rPr>
                        <a:t>80 499 (25.9)</a:t>
                      </a:r>
                      <a:endParaRPr lang="nb-NO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>
                          <a:effectLst/>
                        </a:rPr>
                        <a:t>-</a:t>
                      </a:r>
                      <a:endParaRPr lang="nb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extLst>
                  <a:ext uri="{0D108BD9-81ED-4DB2-BD59-A6C34878D82A}">
                    <a16:rowId xmlns:a16="http://schemas.microsoft.com/office/drawing/2014/main" val="1021811392"/>
                  </a:ext>
                </a:extLst>
              </a:tr>
              <a:tr h="2050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dirty="0">
                          <a:effectLst/>
                        </a:rPr>
                        <a:t>Periodontitis, n (%)</a:t>
                      </a:r>
                      <a:endParaRPr lang="nb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>
                          <a:effectLst/>
                        </a:rPr>
                        <a:t>760 (7.5)</a:t>
                      </a:r>
                      <a:endParaRPr lang="nb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>
                          <a:effectLst/>
                        </a:rPr>
                        <a:t>22 178 (7.1)</a:t>
                      </a:r>
                      <a:endParaRPr lang="nb-NO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>
                          <a:effectLst/>
                        </a:rPr>
                        <a:t>0.131</a:t>
                      </a:r>
                      <a:endParaRPr lang="nb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extLst>
                  <a:ext uri="{0D108BD9-81ED-4DB2-BD59-A6C34878D82A}">
                    <a16:rowId xmlns:a16="http://schemas.microsoft.com/office/drawing/2014/main" val="3300639914"/>
                  </a:ext>
                </a:extLst>
              </a:tr>
              <a:tr h="2050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dirty="0">
                          <a:effectLst/>
                        </a:rPr>
                        <a:t>DM1</a:t>
                      </a:r>
                      <a:r>
                        <a:rPr lang="en-US" sz="900" baseline="30000" dirty="0">
                          <a:effectLst/>
                        </a:rPr>
                        <a:t>‡</a:t>
                      </a:r>
                      <a:r>
                        <a:rPr lang="en-US" sz="900" dirty="0">
                          <a:effectLst/>
                        </a:rPr>
                        <a:t>, n (%)</a:t>
                      </a:r>
                      <a:endParaRPr lang="nb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>
                          <a:effectLst/>
                        </a:rPr>
                        <a:t>105 (1.0)</a:t>
                      </a:r>
                      <a:endParaRPr lang="nb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>
                          <a:effectLst/>
                        </a:rPr>
                        <a:t>3139 (1.0)</a:t>
                      </a:r>
                      <a:endParaRPr lang="nb-NO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>
                          <a:effectLst/>
                        </a:rPr>
                        <a:t>0.764</a:t>
                      </a:r>
                      <a:endParaRPr lang="nb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extLst>
                  <a:ext uri="{0D108BD9-81ED-4DB2-BD59-A6C34878D82A}">
                    <a16:rowId xmlns:a16="http://schemas.microsoft.com/office/drawing/2014/main" val="4175404612"/>
                  </a:ext>
                </a:extLst>
              </a:tr>
              <a:tr h="2050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dirty="0">
                          <a:effectLst/>
                        </a:rPr>
                        <a:t>DM2</a:t>
                      </a:r>
                      <a:r>
                        <a:rPr lang="en-US" sz="900" baseline="30000" dirty="0">
                          <a:effectLst/>
                        </a:rPr>
                        <a:t>§</a:t>
                      </a:r>
                      <a:r>
                        <a:rPr lang="en-US" sz="900" dirty="0">
                          <a:effectLst/>
                        </a:rPr>
                        <a:t>, n (%)</a:t>
                      </a:r>
                      <a:endParaRPr lang="nb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>
                          <a:effectLst/>
                        </a:rPr>
                        <a:t>292 (2.9)</a:t>
                      </a:r>
                      <a:endParaRPr lang="nb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>
                          <a:effectLst/>
                        </a:rPr>
                        <a:t> 9818 (3.3)</a:t>
                      </a:r>
                      <a:endParaRPr lang="nb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tc>
                  <a:txBody>
                    <a:bodyPr/>
                    <a:lstStyle/>
                    <a:p>
                      <a:pPr marL="449580" indent="-449580" algn="ctr">
                        <a:lnSpc>
                          <a:spcPct val="100000"/>
                        </a:lnSpc>
                      </a:pPr>
                      <a:r>
                        <a:rPr lang="en-US" sz="900" dirty="0">
                          <a:effectLst/>
                        </a:rPr>
                        <a:t>0.132</a:t>
                      </a:r>
                      <a:endParaRPr lang="nb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extLst>
                  <a:ext uri="{0D108BD9-81ED-4DB2-BD59-A6C34878D82A}">
                    <a16:rowId xmlns:a16="http://schemas.microsoft.com/office/drawing/2014/main" val="2463216911"/>
                  </a:ext>
                </a:extLst>
              </a:tr>
              <a:tr h="2050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dirty="0">
                          <a:effectLst/>
                        </a:rPr>
                        <a:t>MI</a:t>
                      </a:r>
                      <a:r>
                        <a:rPr lang="en-US" sz="900" baseline="30000" dirty="0">
                          <a:effectLst/>
                        </a:rPr>
                        <a:t>‖</a:t>
                      </a:r>
                      <a:r>
                        <a:rPr lang="en-US" sz="900" dirty="0">
                          <a:effectLst/>
                        </a:rPr>
                        <a:t>, n (%)</a:t>
                      </a:r>
                      <a:endParaRPr lang="nb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>
                          <a:effectLst/>
                        </a:rPr>
                        <a:t>327 (3.2)</a:t>
                      </a:r>
                      <a:endParaRPr lang="nb-NO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>
                          <a:effectLst/>
                        </a:rPr>
                        <a:t>10 382 (3.3)</a:t>
                      </a:r>
                      <a:endParaRPr lang="nb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dirty="0">
                          <a:effectLst/>
                        </a:rPr>
                        <a:t>0.579</a:t>
                      </a:r>
                      <a:endParaRPr lang="nb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extLst>
                  <a:ext uri="{0D108BD9-81ED-4DB2-BD59-A6C34878D82A}">
                    <a16:rowId xmlns:a16="http://schemas.microsoft.com/office/drawing/2014/main" val="3580098826"/>
                  </a:ext>
                </a:extLst>
              </a:tr>
              <a:tr h="2363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900" dirty="0">
                          <a:effectLst/>
                        </a:rPr>
                        <a:t>Death during study period, n (%)</a:t>
                      </a:r>
                      <a:endParaRPr lang="nb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>
                          <a:effectLst/>
                        </a:rPr>
                        <a:t>296 (2.9)</a:t>
                      </a:r>
                      <a:endParaRPr lang="nb-NO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>
                          <a:effectLst/>
                        </a:rPr>
                        <a:t>16 464 (5.3)</a:t>
                      </a:r>
                      <a:endParaRPr lang="nb-NO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b="1" dirty="0">
                          <a:effectLst/>
                        </a:rPr>
                        <a:t>&lt;0.001</a:t>
                      </a:r>
                      <a:endParaRPr lang="nb-NO" sz="9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441" marR="55441" marT="0" marB="0" anchor="ctr"/>
                </a:tc>
                <a:extLst>
                  <a:ext uri="{0D108BD9-81ED-4DB2-BD59-A6C34878D82A}">
                    <a16:rowId xmlns:a16="http://schemas.microsoft.com/office/drawing/2014/main" val="3221841628"/>
                  </a:ext>
                </a:extLst>
              </a:tr>
            </a:tbl>
          </a:graphicData>
        </a:graphic>
      </p:graphicFrame>
      <p:sp>
        <p:nvSpPr>
          <p:cNvPr id="19" name="TekstSylinder 18">
            <a:extLst>
              <a:ext uri="{FF2B5EF4-FFF2-40B4-BE49-F238E27FC236}">
                <a16:creationId xmlns:a16="http://schemas.microsoft.com/office/drawing/2014/main" id="{7F557C2B-1A18-CBAD-0ADF-AFDF337E7116}"/>
              </a:ext>
            </a:extLst>
          </p:cNvPr>
          <p:cNvSpPr txBox="1"/>
          <p:nvPr/>
        </p:nvSpPr>
        <p:spPr>
          <a:xfrm>
            <a:off x="4149077" y="1161644"/>
            <a:ext cx="41725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total of 760 (7.5%) patients in the SS cohort had periodontitis, compared to 22 178 (7.1%) in the control cohort.</a:t>
            </a:r>
            <a:r>
              <a:rPr lang="en-US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(Table 1)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adjusting for age, sex, DM1, DM2, myocardial infarction and death, the presence of SS had no significant association to periodontitis. </a:t>
            </a:r>
            <a:r>
              <a:rPr lang="en-US" sz="1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(Figure 1) </a:t>
            </a:r>
            <a:endParaRPr lang="nb-NO" sz="11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the age group 50 – </a:t>
            </a:r>
            <a:r>
              <a:rPr lang="en-US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59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years the presence of SS was statistically significantly associated with periodontitis (OR=1.22, 95% CI: 1.06-1.40. </a:t>
            </a:r>
            <a:r>
              <a:rPr lang="nb-NO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nb-NO" sz="1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nb-NO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nb-NO" sz="1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nb-NO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case in </a:t>
            </a:r>
            <a:r>
              <a:rPr lang="nb-NO" sz="1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nb-NO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nb-NO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age </a:t>
            </a:r>
            <a:r>
              <a:rPr lang="nb-NO" sz="1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r>
              <a:rPr lang="nb-NO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nb-NO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Bilde 21">
            <a:extLst>
              <a:ext uri="{FF2B5EF4-FFF2-40B4-BE49-F238E27FC236}">
                <a16:creationId xmlns:a16="http://schemas.microsoft.com/office/drawing/2014/main" id="{EF2F6266-6A6C-641C-03C2-2A19B4473E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3102" y="2332747"/>
            <a:ext cx="3615518" cy="2886796"/>
          </a:xfrm>
          <a:prstGeom prst="rect">
            <a:avLst/>
          </a:prstGeom>
        </p:spPr>
      </p:pic>
      <p:sp>
        <p:nvSpPr>
          <p:cNvPr id="24" name="TekstSylinder 23">
            <a:extLst>
              <a:ext uri="{FF2B5EF4-FFF2-40B4-BE49-F238E27FC236}">
                <a16:creationId xmlns:a16="http://schemas.microsoft.com/office/drawing/2014/main" id="{A3CE00EF-55D4-BA76-C2F8-40E4EDA39E20}"/>
              </a:ext>
            </a:extLst>
          </p:cNvPr>
          <p:cNvSpPr txBox="1"/>
          <p:nvPr/>
        </p:nvSpPr>
        <p:spPr>
          <a:xfrm>
            <a:off x="3739424" y="394445"/>
            <a:ext cx="471315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Odd-Olav Aga</a:t>
            </a:r>
            <a:r>
              <a:rPr lang="nb-NO" sz="105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nb-NO" sz="10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Anne </a:t>
            </a:r>
            <a:r>
              <a:rPr lang="nb-NO" sz="105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Isine</a:t>
            </a:r>
            <a:r>
              <a:rPr lang="nb-NO" sz="10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Bolstad</a:t>
            </a:r>
            <a:r>
              <a:rPr lang="nb-NO" sz="105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nb-NO" sz="10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Stein Atle Lie</a:t>
            </a:r>
            <a:r>
              <a:rPr lang="nb-NO" sz="105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nb-NO" sz="10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Bjørg-Tilde Svanes Fevang</a:t>
            </a:r>
            <a:r>
              <a:rPr lang="nb-NO" sz="105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1,3 </a:t>
            </a:r>
            <a:endParaRPr lang="nb-NO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" name="TekstSylinder 24">
            <a:extLst>
              <a:ext uri="{FF2B5EF4-FFF2-40B4-BE49-F238E27FC236}">
                <a16:creationId xmlns:a16="http://schemas.microsoft.com/office/drawing/2014/main" id="{1AB7ECA0-C4C0-FCF4-4664-DBEFD37A1768}"/>
              </a:ext>
            </a:extLst>
          </p:cNvPr>
          <p:cNvSpPr txBox="1"/>
          <p:nvPr/>
        </p:nvSpPr>
        <p:spPr>
          <a:xfrm>
            <a:off x="729349" y="596559"/>
            <a:ext cx="10532484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Department of Clinical Science, University of Bergen, Bergen, Norway, </a:t>
            </a:r>
            <a:r>
              <a:rPr lang="en-GB" sz="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Department of Clinical Dentistry, The Faculty of Medicine, University of Bergen, Bergen, Norway</a:t>
            </a:r>
            <a:r>
              <a:rPr lang="en-GB" sz="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Department of Rheumatology, </a:t>
            </a:r>
            <a:r>
              <a:rPr lang="en-US" sz="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Haukeland</a:t>
            </a:r>
            <a:r>
              <a:rPr lang="en-US" sz="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University Hospital, Bergen, Norway</a:t>
            </a:r>
            <a:endParaRPr lang="nb-NO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nb-NO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nb-NO" dirty="0"/>
          </a:p>
        </p:txBody>
      </p:sp>
      <p:sp>
        <p:nvSpPr>
          <p:cNvPr id="26" name="TekstSylinder 25">
            <a:extLst>
              <a:ext uri="{FF2B5EF4-FFF2-40B4-BE49-F238E27FC236}">
                <a16:creationId xmlns:a16="http://schemas.microsoft.com/office/drawing/2014/main" id="{227A6977-691D-3800-2F99-7F2B90192E79}"/>
              </a:ext>
            </a:extLst>
          </p:cNvPr>
          <p:cNvSpPr txBox="1"/>
          <p:nvPr/>
        </p:nvSpPr>
        <p:spPr>
          <a:xfrm>
            <a:off x="259958" y="913669"/>
            <a:ext cx="3462934" cy="24622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square" lIns="90000" rtlCol="0" anchor="ctr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27" name="TekstSylinder 26">
            <a:extLst>
              <a:ext uri="{FF2B5EF4-FFF2-40B4-BE49-F238E27FC236}">
                <a16:creationId xmlns:a16="http://schemas.microsoft.com/office/drawing/2014/main" id="{2E31F316-6815-AD50-0362-CF666930B74E}"/>
              </a:ext>
            </a:extLst>
          </p:cNvPr>
          <p:cNvSpPr txBox="1"/>
          <p:nvPr/>
        </p:nvSpPr>
        <p:spPr>
          <a:xfrm>
            <a:off x="191926" y="3024403"/>
            <a:ext cx="3462935" cy="24622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endParaRPr lang="en-US" sz="105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kstSylinder 27">
            <a:extLst>
              <a:ext uri="{FF2B5EF4-FFF2-40B4-BE49-F238E27FC236}">
                <a16:creationId xmlns:a16="http://schemas.microsoft.com/office/drawing/2014/main" id="{5F1D2D72-99AA-4117-DEB8-BC573D376929}"/>
              </a:ext>
            </a:extLst>
          </p:cNvPr>
          <p:cNvSpPr txBox="1"/>
          <p:nvPr/>
        </p:nvSpPr>
        <p:spPr>
          <a:xfrm>
            <a:off x="259958" y="4055595"/>
            <a:ext cx="3462934" cy="24622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29" name="TekstSylinder 28">
            <a:extLst>
              <a:ext uri="{FF2B5EF4-FFF2-40B4-BE49-F238E27FC236}">
                <a16:creationId xmlns:a16="http://schemas.microsoft.com/office/drawing/2014/main" id="{6E5C5BA8-0125-F707-CF31-56F0402052D1}"/>
              </a:ext>
            </a:extLst>
          </p:cNvPr>
          <p:cNvSpPr txBox="1"/>
          <p:nvPr/>
        </p:nvSpPr>
        <p:spPr>
          <a:xfrm>
            <a:off x="4203376" y="917968"/>
            <a:ext cx="3785248" cy="24622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square" lIns="90000" rtlCol="0" anchor="ctr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US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kstSylinder 30">
            <a:extLst>
              <a:ext uri="{FF2B5EF4-FFF2-40B4-BE49-F238E27FC236}">
                <a16:creationId xmlns:a16="http://schemas.microsoft.com/office/drawing/2014/main" id="{25B5B449-E61F-E4D8-674D-174CF492A16B}"/>
              </a:ext>
            </a:extLst>
          </p:cNvPr>
          <p:cNvSpPr txBox="1">
            <a:spLocks/>
          </p:cNvSpPr>
          <p:nvPr/>
        </p:nvSpPr>
        <p:spPr>
          <a:xfrm>
            <a:off x="4203374" y="5987264"/>
            <a:ext cx="3777193" cy="661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90000" tIns="0" rtlCol="0" anchor="t">
            <a:spAutoFit/>
          </a:bodyPr>
          <a:lstStyle/>
          <a:p>
            <a:r>
              <a:rPr lang="en-US" sz="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 1: </a:t>
            </a:r>
            <a:r>
              <a:rPr lang="en-US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Characteristics of the study population </a:t>
            </a:r>
          </a:p>
          <a:p>
            <a:r>
              <a:rPr lang="en-GB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*p-values derived from chi-square analyses for categorical variables and t-test for continuous variables. 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 p-values are highlighted in bold. †IQR: interquartile range, ‡DM1: Diabetes mellitus type 1, §DM2: Diabetes mellitus type 2, ‖MI: Myocardial infarction.</a:t>
            </a:r>
            <a:endParaRPr lang="nb-NO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kstSylinder 33">
            <a:extLst>
              <a:ext uri="{FF2B5EF4-FFF2-40B4-BE49-F238E27FC236}">
                <a16:creationId xmlns:a16="http://schemas.microsoft.com/office/drawing/2014/main" id="{83B46AD1-1431-B2BB-E857-EC3C0D6B5EA9}"/>
              </a:ext>
            </a:extLst>
          </p:cNvPr>
          <p:cNvSpPr txBox="1">
            <a:spLocks/>
          </p:cNvSpPr>
          <p:nvPr/>
        </p:nvSpPr>
        <p:spPr>
          <a:xfrm>
            <a:off x="8533101" y="5336624"/>
            <a:ext cx="3462935" cy="7848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90000" tIns="0" rtlCol="0" anchor="t">
            <a:spAutoFit/>
          </a:bodyPr>
          <a:lstStyle/>
          <a:p>
            <a:r>
              <a:rPr lang="nb-NO" sz="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Figure</a:t>
            </a:r>
            <a:r>
              <a:rPr lang="nb-NO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(95% CI) for periodontitis in </a:t>
            </a:r>
            <a:r>
              <a:rPr lang="en-US" sz="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Sjögren’s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syndrome patients versus controls as well as fore age, sex, DM1 and DM2. </a:t>
            </a:r>
            <a:endParaRPr lang="nb-NO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 was included as a continuous variable and the OR refers to each increasing year of age. The data is also adjusted for myocardial infarction and death, but this was not included in the figure. </a:t>
            </a:r>
          </a:p>
          <a:p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OR: Odds ratio, CI: confidence interval</a:t>
            </a:r>
            <a:endParaRPr lang="nb-NO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kstSylinder 38">
            <a:extLst>
              <a:ext uri="{FF2B5EF4-FFF2-40B4-BE49-F238E27FC236}">
                <a16:creationId xmlns:a16="http://schemas.microsoft.com/office/drawing/2014/main" id="{C29D30A8-DCB3-D3D7-51A6-3441C0CAFD69}"/>
              </a:ext>
            </a:extLst>
          </p:cNvPr>
          <p:cNvSpPr txBox="1"/>
          <p:nvPr/>
        </p:nvSpPr>
        <p:spPr>
          <a:xfrm>
            <a:off x="8533101" y="1174912"/>
            <a:ext cx="3462934" cy="11079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These results indicate that patients with </a:t>
            </a:r>
            <a:r>
              <a:rPr lang="en-US" sz="1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Sjögren’s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syndrome in the age group 50-59 years have a significant increased risk of periodontitis compared to a control population. However, we observed no association between periodontitis and </a:t>
            </a:r>
            <a:r>
              <a:rPr lang="en-US" sz="1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Sjögren’s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syndrome in any of the other age groups in this large nationwide study. </a:t>
            </a:r>
            <a:endParaRPr lang="nb-NO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2" name="TekstSylinder 41">
            <a:extLst>
              <a:ext uri="{FF2B5EF4-FFF2-40B4-BE49-F238E27FC236}">
                <a16:creationId xmlns:a16="http://schemas.microsoft.com/office/drawing/2014/main" id="{6D13DC91-B04A-C405-A74B-AA9ED03CB3C4}"/>
              </a:ext>
            </a:extLst>
          </p:cNvPr>
          <p:cNvSpPr txBox="1"/>
          <p:nvPr/>
        </p:nvSpPr>
        <p:spPr>
          <a:xfrm>
            <a:off x="8533102" y="916756"/>
            <a:ext cx="3462934" cy="24622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43" name="TekstSylinder 42">
            <a:extLst>
              <a:ext uri="{FF2B5EF4-FFF2-40B4-BE49-F238E27FC236}">
                <a16:creationId xmlns:a16="http://schemas.microsoft.com/office/drawing/2014/main" id="{E7D25F3D-AFAA-6431-8DE9-A148CF55BA82}"/>
              </a:ext>
            </a:extLst>
          </p:cNvPr>
          <p:cNvSpPr txBox="1"/>
          <p:nvPr/>
        </p:nvSpPr>
        <p:spPr>
          <a:xfrm>
            <a:off x="11146483" y="29866"/>
            <a:ext cx="8435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>
                <a:solidFill>
                  <a:schemeClr val="accent1">
                    <a:lumMod val="75000"/>
                  </a:schemeClr>
                </a:solidFill>
              </a:rPr>
              <a:t>POS1452</a:t>
            </a:r>
          </a:p>
        </p:txBody>
      </p:sp>
      <p:pic>
        <p:nvPicPr>
          <p:cNvPr id="45" name="Bilde 44">
            <a:extLst>
              <a:ext uri="{FF2B5EF4-FFF2-40B4-BE49-F238E27FC236}">
                <a16:creationId xmlns:a16="http://schemas.microsoft.com/office/drawing/2014/main" id="{942E8D64-2CB8-4DD4-F1E4-4FA9B4F9C7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5986" y="6118575"/>
            <a:ext cx="2854087" cy="661720"/>
          </a:xfrm>
          <a:prstGeom prst="rect">
            <a:avLst/>
          </a:prstGeom>
        </p:spPr>
      </p:pic>
      <p:sp>
        <p:nvSpPr>
          <p:cNvPr id="2" name="TekstSylinder 1">
            <a:extLst>
              <a:ext uri="{FF2B5EF4-FFF2-40B4-BE49-F238E27FC236}">
                <a16:creationId xmlns:a16="http://schemas.microsoft.com/office/drawing/2014/main" id="{B9B93D12-B7E0-61D8-9173-B7AABAF0908C}"/>
              </a:ext>
            </a:extLst>
          </p:cNvPr>
          <p:cNvSpPr txBox="1"/>
          <p:nvPr/>
        </p:nvSpPr>
        <p:spPr>
          <a:xfrm>
            <a:off x="4052711" y="163688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9149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8749</TotalTime>
  <Words>786</Words>
  <Application>Microsoft Macintosh PowerPoint</Application>
  <PresentationFormat>Widescreen</PresentationFormat>
  <Paragraphs>93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Office-tema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Odd-Olav Aga</dc:creator>
  <cp:lastModifiedBy>Odd-Olav Aga</cp:lastModifiedBy>
  <cp:revision>21</cp:revision>
  <dcterms:created xsi:type="dcterms:W3CDTF">2023-04-16T07:39:40Z</dcterms:created>
  <dcterms:modified xsi:type="dcterms:W3CDTF">2023-04-28T12:22:44Z</dcterms:modified>
</cp:coreProperties>
</file>