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33" userDrawn="1">
          <p15:clr>
            <a:srgbClr val="A4A3A4"/>
          </p15:clr>
        </p15:guide>
        <p15:guide id="3" orient="horz" pos="16976" userDrawn="1">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guide id="9" orient="horz" pos="953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9F1"/>
    <a:srgbClr val="FFAA79"/>
    <a:srgbClr val="761A19"/>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461" autoAdjust="0"/>
    <p:restoredTop sz="90159" autoAdjust="0"/>
  </p:normalViewPr>
  <p:slideViewPr>
    <p:cSldViewPr snapToGrid="0">
      <p:cViewPr varScale="1">
        <p:scale>
          <a:sx n="24" d="100"/>
          <a:sy n="24" d="100"/>
        </p:scale>
        <p:origin x="1422" y="36"/>
      </p:cViewPr>
      <p:guideLst>
        <p:guide orient="horz" pos="2733"/>
        <p:guide orient="horz" pos="16976"/>
        <p:guide pos="745"/>
        <p:guide pos="19961"/>
        <p:guide pos="26361"/>
        <p:guide pos="13513"/>
        <p:guide pos="7025"/>
        <p:guide orient="horz" pos="953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128" d="100"/>
          <a:sy n="128" d="100"/>
        </p:scale>
        <p:origin x="582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433DE135-FF91-20A3-39DA-EB0E7A61608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C1BBF5B1-0403-D936-D364-2A45E9510156}"/>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DF73EE47-8B60-024C-A3E9-9D47F69A0B3A}" type="datetimeFigureOut">
              <a:rPr lang="nb-NO" smtClean="0"/>
              <a:t>12.06.2023</a:t>
            </a:fld>
            <a:endParaRPr lang="nb-NO"/>
          </a:p>
        </p:txBody>
      </p:sp>
      <p:sp>
        <p:nvSpPr>
          <p:cNvPr id="4" name="Plassholder for bunntekst 3">
            <a:extLst>
              <a:ext uri="{FF2B5EF4-FFF2-40B4-BE49-F238E27FC236}">
                <a16:creationId xmlns:a16="http://schemas.microsoft.com/office/drawing/2014/main" id="{E0D21D5C-4B77-F54E-E771-2DA77C15749C}"/>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B06C2057-4DAF-3E94-8698-8590C1366EB3}"/>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BA646A91-9FDA-7A49-918A-F3079B75495C}" type="slidenum">
              <a:rPr lang="nb-NO" smtClean="0"/>
              <a:t>‹#›</a:t>
            </a:fld>
            <a:endParaRPr lang="nb-NO"/>
          </a:p>
        </p:txBody>
      </p:sp>
    </p:spTree>
    <p:extLst>
      <p:ext uri="{BB962C8B-B14F-4D97-AF65-F5344CB8AC3E}">
        <p14:creationId xmlns:p14="http://schemas.microsoft.com/office/powerpoint/2010/main" val="57667461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223" userDrawn="1">
          <p15:clr>
            <a:srgbClr val="F26B43"/>
          </p15:clr>
        </p15:guide>
        <p15:guide id="2" pos="2236"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extLst>
    <p:ext uri="{DCECCB84-F9BA-43D5-87BE-67443E8EF086}">
      <p15:sldGuideLst xmlns:p15="http://schemas.microsoft.com/office/powerpoint/2012/main">
        <p15:guide id="1" orient="horz" pos="9537" userDrawn="1">
          <p15:clr>
            <a:srgbClr val="FBAE40"/>
          </p15:clr>
        </p15:guide>
        <p15:guide id="2" pos="1348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7259CF00-97E2-1033-EB68-FC43F982B767}"/>
              </a:ext>
            </a:extLst>
          </p:cNvPr>
          <p:cNvSpPr/>
          <p:nvPr userDrawn="1"/>
        </p:nvSpPr>
        <p:spPr bwMode="auto">
          <a:xfrm>
            <a:off x="-1" y="5629275"/>
            <a:ext cx="42807600" cy="24660000"/>
          </a:xfrm>
          <a:prstGeom prst="rect">
            <a:avLst/>
          </a:prstGeom>
          <a:solidFill>
            <a:srgbClr val="FEF9F1"/>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sp>
        <p:nvSpPr>
          <p:cNvPr id="2" name="Freeform 2" descr="Red field, top">
            <a:extLst>
              <a:ext uri="{FF2B5EF4-FFF2-40B4-BE49-F238E27FC236}">
                <a16:creationId xmlns:a16="http://schemas.microsoft.com/office/drawing/2014/main" id="{09114A3E-ED0D-6852-61B1-87F4D60FBCC4}"/>
              </a:ext>
            </a:extLst>
          </p:cNvPr>
          <p:cNvSpPr>
            <a:spLocks noChangeAspect="1"/>
          </p:cNvSpPr>
          <p:nvPr userDrawn="1"/>
        </p:nvSpPr>
        <p:spPr bwMode="auto">
          <a:xfrm>
            <a:off x="0" y="1"/>
            <a:ext cx="42808525" cy="5600700"/>
          </a:xfrm>
          <a:custGeom>
            <a:avLst/>
            <a:gdLst>
              <a:gd name="T0" fmla="*/ 0 w 22394"/>
              <a:gd name="T1" fmla="*/ 4633 h 4633"/>
              <a:gd name="T2" fmla="*/ 22394 w 22394"/>
              <a:gd name="T3" fmla="*/ 4633 h 4633"/>
              <a:gd name="T4" fmla="*/ 22394 w 22394"/>
              <a:gd name="T5" fmla="*/ 0 h 4633"/>
              <a:gd name="T6" fmla="*/ 0 w 22394"/>
              <a:gd name="T7" fmla="*/ 0 h 4633"/>
              <a:gd name="T8" fmla="*/ 0 w 22394"/>
              <a:gd name="T9" fmla="*/ 4633 h 4633"/>
            </a:gdLst>
            <a:ahLst/>
            <a:cxnLst>
              <a:cxn ang="0">
                <a:pos x="T0" y="T1"/>
              </a:cxn>
              <a:cxn ang="0">
                <a:pos x="T2" y="T3"/>
              </a:cxn>
              <a:cxn ang="0">
                <a:pos x="T4" y="T5"/>
              </a:cxn>
              <a:cxn ang="0">
                <a:pos x="T6" y="T7"/>
              </a:cxn>
              <a:cxn ang="0">
                <a:pos x="T8" y="T9"/>
              </a:cxn>
            </a:cxnLst>
            <a:rect l="0" t="0" r="r" b="b"/>
            <a:pathLst>
              <a:path w="22394" h="4633">
                <a:moveTo>
                  <a:pt x="0" y="4633"/>
                </a:moveTo>
                <a:lnTo>
                  <a:pt x="22394" y="4633"/>
                </a:lnTo>
                <a:lnTo>
                  <a:pt x="22394" y="0"/>
                </a:lnTo>
                <a:lnTo>
                  <a:pt x="0" y="0"/>
                </a:lnTo>
                <a:lnTo>
                  <a:pt x="0" y="4633"/>
                </a:lnTo>
              </a:path>
            </a:pathLst>
          </a:custGeom>
          <a:solidFill>
            <a:srgbClr val="761A19"/>
          </a:solidFill>
          <a:ln>
            <a:noFill/>
          </a:ln>
        </p:spPr>
        <p:txBody>
          <a:bodyPr vert="horz" wrap="square" lIns="0" tIns="0" rIns="0" bIns="0" numCol="1" anchor="t" anchorCtr="0" compatLnSpc="1">
            <a:prstTxWarp prst="textNoShape">
              <a:avLst/>
            </a:prstTxWarp>
          </a:bodyPr>
          <a:lstStyle/>
          <a:p>
            <a:endParaRPr lang="nb-NO"/>
          </a:p>
        </p:txBody>
      </p:sp>
      <p:pic>
        <p:nvPicPr>
          <p:cNvPr id="7" name="Picture 19">
            <a:extLst>
              <a:ext uri="{FF2B5EF4-FFF2-40B4-BE49-F238E27FC236}">
                <a16:creationId xmlns:a16="http://schemas.microsoft.com/office/drawing/2014/main" id="{CD4E24DF-9FF2-B992-1667-8D90A8F267A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767275" y="27323832"/>
            <a:ext cx="10790565" cy="260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7" userDrawn="1">
          <p15:clr>
            <a:srgbClr val="F26B43"/>
          </p15:clr>
        </p15:guide>
        <p15:guide id="2" pos="1348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7" y="828096"/>
            <a:ext cx="34201099" cy="200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12400" b="1" dirty="0">
                <a:solidFill>
                  <a:schemeClr val="bg1"/>
                </a:solidFill>
                <a:latin typeface="Times New Roman" panose="02020603050405020304" pitchFamily="18" charset="0"/>
                <a:cs typeface="Times New Roman" panose="02020603050405020304" pitchFamily="18" charset="0"/>
              </a:rPr>
              <a:t>Mestringsgruppe for barn med LKG-spalte </a:t>
            </a:r>
          </a:p>
        </p:txBody>
      </p:sp>
      <p:sp>
        <p:nvSpPr>
          <p:cNvPr id="2054" name="Subtitle" descr="Subtitle field"/>
          <p:cNvSpPr txBox="1">
            <a:spLocks noChangeArrowheads="1"/>
          </p:cNvSpPr>
          <p:nvPr/>
        </p:nvSpPr>
        <p:spPr bwMode="auto">
          <a:xfrm>
            <a:off x="1182687" y="3076575"/>
            <a:ext cx="31024513"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nb-NO" altLang="nb-NO" sz="5400" b="1" dirty="0">
                <a:solidFill>
                  <a:schemeClr val="bg1"/>
                </a:solidFill>
                <a:latin typeface="Times New Roman" panose="02020603050405020304" pitchFamily="18" charset="0"/>
                <a:cs typeface="Times New Roman" panose="02020603050405020304" pitchFamily="18" charset="0"/>
              </a:rPr>
              <a:t>Innføring av ny intervensjonsprotokoll for barn med Leppe-kjeve-gane-spalte innen spesialisthelsetjenesten – En gjennomførbarhetsstudie</a:t>
            </a:r>
          </a:p>
        </p:txBody>
      </p:sp>
      <p:sp>
        <p:nvSpPr>
          <p:cNvPr id="2053" name="Name and info" descr="Field for name and email"/>
          <p:cNvSpPr txBox="1">
            <a:spLocks noChangeArrowheads="1"/>
          </p:cNvSpPr>
          <p:nvPr/>
        </p:nvSpPr>
        <p:spPr bwMode="auto">
          <a:xfrm>
            <a:off x="36103548" y="2615967"/>
            <a:ext cx="6116694"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rIns="18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400" b="1" dirty="0">
                <a:solidFill>
                  <a:schemeClr val="bg1"/>
                </a:solidFill>
                <a:latin typeface="Times New Roman" panose="02020603050405020304" pitchFamily="18" charset="0"/>
                <a:cs typeface="Times New Roman" panose="02020603050405020304" pitchFamily="18" charset="0"/>
              </a:rPr>
              <a:t>Amalie Galtung Døsvig </a:t>
            </a:r>
            <a:endParaRPr lang="nb-NO" altLang="nb-NO" sz="4000" b="1" dirty="0">
              <a:solidFill>
                <a:schemeClr val="bg1"/>
              </a:solidFill>
              <a:latin typeface="Times New Roman" panose="02020603050405020304" pitchFamily="18" charset="0"/>
              <a:cs typeface="Times New Roman" panose="02020603050405020304" pitchFamily="18" charset="0"/>
            </a:endParaRPr>
          </a:p>
          <a:p>
            <a:pPr algn="r" eaLnBrk="1" hangingPunct="1"/>
            <a:r>
              <a:rPr lang="nb-NO" altLang="nb-NO" sz="4000" b="1" dirty="0">
                <a:solidFill>
                  <a:schemeClr val="bg1"/>
                </a:solidFill>
                <a:latin typeface="Times New Roman" panose="02020603050405020304" pitchFamily="18" charset="0"/>
                <a:cs typeface="Times New Roman" panose="02020603050405020304" pitchFamily="18" charset="0"/>
              </a:rPr>
              <a:t>Universitetet i Bergen </a:t>
            </a:r>
            <a:endParaRPr lang="nb-NO" altLang="nb-NO" sz="3600" dirty="0">
              <a:solidFill>
                <a:schemeClr val="bg1"/>
              </a:solidFill>
              <a:latin typeface="Times New Roman" panose="02020603050405020304" pitchFamily="18" charset="0"/>
              <a:cs typeface="Times New Roman" panose="02020603050405020304" pitchFamily="18" charset="0"/>
            </a:endParaRPr>
          </a:p>
          <a:p>
            <a:pPr algn="r" eaLnBrk="1" hangingPunct="1"/>
            <a:r>
              <a:rPr lang="nb-NO" altLang="nb-NO" sz="3600" dirty="0">
                <a:solidFill>
                  <a:schemeClr val="bg1"/>
                </a:solidFill>
                <a:latin typeface="Times New Roman" panose="02020603050405020304" pitchFamily="18" charset="0"/>
                <a:cs typeface="Times New Roman" panose="02020603050405020304" pitchFamily="18" charset="0"/>
              </a:rPr>
              <a:t>ado014@uib.no</a:t>
            </a:r>
          </a:p>
        </p:txBody>
      </p:sp>
      <p:sp>
        <p:nvSpPr>
          <p:cNvPr id="2055" name="Text box 1" descr="Text field "/>
          <p:cNvSpPr txBox="1">
            <a:spLocks noChangeArrowheads="1"/>
          </p:cNvSpPr>
          <p:nvPr/>
        </p:nvSpPr>
        <p:spPr bwMode="auto">
          <a:xfrm>
            <a:off x="558636" y="5945701"/>
            <a:ext cx="15881110" cy="14742497"/>
          </a:xfrm>
          <a:prstGeom prst="rect">
            <a:avLst/>
          </a:prstGeom>
          <a:solidFill>
            <a:schemeClr val="bg2">
              <a:lumMod val="40000"/>
              <a:lumOff val="60000"/>
            </a:schemeClr>
          </a:solidFill>
          <a:ln>
            <a:noFill/>
          </a:ln>
          <a:effectLst/>
        </p:spPr>
        <p:txBody>
          <a:bodyPr wrap="square" lIns="0" rIns="3600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defTabSz="914400" eaLnBrk="1" hangingPunct="1">
              <a:lnSpc>
                <a:spcPct val="150000"/>
              </a:lnSpc>
              <a:spcAft>
                <a:spcPct val="20000"/>
              </a:spcAft>
              <a:defRPr/>
            </a:pPr>
            <a:r>
              <a:rPr lang="nb-NO" b="1" dirty="0">
                <a:latin typeface="Times New Roman" panose="02020603050405020304" pitchFamily="18" charset="0"/>
                <a:ea typeface="Times New Roman" panose="02020603050405020304" pitchFamily="18" charset="0"/>
                <a:cs typeface="Times New Roman" panose="02020603050405020304" pitchFamily="18" charset="0"/>
              </a:rPr>
              <a:t>BAKGRUNN</a:t>
            </a:r>
            <a:endParaRPr lang="nb-NO"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defTabSz="914400" eaLnBrk="1" hangingPunct="1">
              <a:spcAft>
                <a:spcPct val="20000"/>
              </a:spcAft>
              <a:defRPr/>
            </a:pPr>
            <a:r>
              <a:rPr lang="nb-NO" dirty="0">
                <a:effectLst/>
                <a:latin typeface="Times New Roman" panose="02020603050405020304" pitchFamily="18" charset="0"/>
                <a:ea typeface="Times New Roman" panose="02020603050405020304" pitchFamily="18" charset="0"/>
                <a:cs typeface="Times New Roman" panose="02020603050405020304" pitchFamily="18" charset="0"/>
              </a:rPr>
              <a:t>Leppe-kjeve-ganespalte er en av de hyppigst forekommende </a:t>
            </a:r>
            <a:r>
              <a:rPr lang="nb-NO" dirty="0" err="1">
                <a:effectLst/>
                <a:latin typeface="Times New Roman" panose="02020603050405020304" pitchFamily="18" charset="0"/>
                <a:ea typeface="Times New Roman" panose="02020603050405020304" pitchFamily="18" charset="0"/>
                <a:cs typeface="Times New Roman" panose="02020603050405020304" pitchFamily="18" charset="0"/>
              </a:rPr>
              <a:t>kraniofaciale</a:t>
            </a:r>
            <a:r>
              <a:rPr lang="nb-NO" dirty="0">
                <a:effectLst/>
                <a:latin typeface="Times New Roman" panose="02020603050405020304" pitchFamily="18" charset="0"/>
                <a:ea typeface="Times New Roman" panose="02020603050405020304" pitchFamily="18" charset="0"/>
                <a:cs typeface="Times New Roman" panose="02020603050405020304" pitchFamily="18" charset="0"/>
              </a:rPr>
              <a:t> misdannelsene. I Norge er oppfølgingen av disse barna er sentralisert og HUS har delt nasjonalt ansvar for pasientgruppen med LKG-spalte sammen med OUS. Behandlingen er organisert i tverrfaglig team, bestående av plastikkirurg, kjeveortoped, logoped, ØNH-lege, psykolog, mfl, og barna følges til ung voksen alder. Selv med god, vellykket kirurgi vil barna alltid ha en synlig påvirkning av ansiktet/ utseendet og ganespalten påvirker hørsel og stemme/ tale. Dette kan i løpet av oppveksten, og/eller senere i livet, påvirke deres psykososiale fungering, selvfølelse/selvbilde og generell livskvalitet. </a:t>
            </a:r>
            <a:endParaRPr lang="nb-NO" sz="4400" i="1" dirty="0">
              <a:latin typeface="Times New Roman" panose="02020603050405020304" pitchFamily="18" charset="0"/>
              <a:ea typeface="Calibri" panose="020F0502020204030204" pitchFamily="34" charset="0"/>
              <a:cs typeface="Times New Roman" panose="02020603050405020304" pitchFamily="18" charset="0"/>
            </a:endParaRPr>
          </a:p>
          <a:p>
            <a:pPr defTabSz="914400" eaLnBrk="1" hangingPunct="1">
              <a:spcAft>
                <a:spcPct val="20000"/>
              </a:spcAft>
              <a:defRPr/>
            </a:pPr>
            <a:endParaRPr lang="nb-NO" sz="2800" i="1" dirty="0">
              <a:latin typeface="Times New Roman" panose="02020603050405020304" pitchFamily="18" charset="0"/>
              <a:ea typeface="Calibri" panose="020F0502020204030204" pitchFamily="34" charset="0"/>
              <a:cs typeface="Times New Roman" panose="02020603050405020304" pitchFamily="18" charset="0"/>
            </a:endParaRPr>
          </a:p>
          <a:p>
            <a:pPr defTabSz="914400" eaLnBrk="1" hangingPunct="1">
              <a:spcAft>
                <a:spcPct val="20000"/>
              </a:spcAft>
              <a:defRPr/>
            </a:pPr>
            <a:r>
              <a:rPr lang="nb-NO" b="1" dirty="0">
                <a:latin typeface="Times New Roman" panose="02020603050405020304" pitchFamily="18" charset="0"/>
                <a:ea typeface="Calibri" panose="020F0502020204030204" pitchFamily="34" charset="0"/>
              </a:rPr>
              <a:t>MÅL</a:t>
            </a:r>
          </a:p>
          <a:p>
            <a:pPr defTabSz="914400" eaLnBrk="1" hangingPunct="1">
              <a:spcAft>
                <a:spcPct val="20000"/>
              </a:spcAft>
              <a:defRPr/>
            </a:pPr>
            <a:r>
              <a:rPr lang="nb-NO" dirty="0">
                <a:effectLst/>
                <a:latin typeface="Times New Roman" panose="02020603050405020304" pitchFamily="18" charset="0"/>
                <a:ea typeface="Calibri" panose="020F0502020204030204" pitchFamily="34" charset="0"/>
              </a:rPr>
              <a:t>Hensikten med denne studien er å vurdere gjennomførbarheten ved innføring av en ny intervensjonsprotokoll for barn med LKG-spalte. Gjennom å innføre denne nye intervensjonsprotokollen som standard del av oppfølgingsprogrammet for spaltebarn, ønsker vi å løfte fokus og kompetanse på det psykososiale aspektet og generelt hvordan det oppleves å være født med spalte. Vi har som mål om å på sikt kunne styrke spaltebarns psykososiale fungering, og kartlegge </a:t>
            </a:r>
            <a:r>
              <a:rPr lang="nb-NO" dirty="0" err="1">
                <a:effectLst/>
                <a:latin typeface="Times New Roman" panose="02020603050405020304" pitchFamily="18" charset="0"/>
                <a:ea typeface="Calibri" panose="020F0502020204030204" pitchFamily="34" charset="0"/>
              </a:rPr>
              <a:t>evt</a:t>
            </a:r>
            <a:r>
              <a:rPr lang="nb-NO" dirty="0">
                <a:effectLst/>
                <a:latin typeface="Times New Roman" panose="02020603050405020304" pitchFamily="18" charset="0"/>
                <a:ea typeface="Calibri" panose="020F0502020204030204" pitchFamily="34" charset="0"/>
              </a:rPr>
              <a:t> problemer spesielt knyttet til selvbilde/følelse og fange opp de barna som </a:t>
            </a:r>
            <a:r>
              <a:rPr lang="nb-NO" dirty="0" err="1">
                <a:effectLst/>
                <a:latin typeface="Times New Roman" panose="02020603050405020304" pitchFamily="18" charset="0"/>
                <a:ea typeface="Calibri" panose="020F0502020204030204" pitchFamily="34" charset="0"/>
              </a:rPr>
              <a:t>evt</a:t>
            </a:r>
            <a:r>
              <a:rPr lang="nb-NO" dirty="0">
                <a:effectLst/>
                <a:latin typeface="Times New Roman" panose="02020603050405020304" pitchFamily="18" charset="0"/>
                <a:ea typeface="Calibri" panose="020F0502020204030204" pitchFamily="34" charset="0"/>
              </a:rPr>
              <a:t> har behov for tettere oppfølging.</a:t>
            </a:r>
            <a:r>
              <a:rPr lang="nb-NO" i="1" dirty="0">
                <a:effectLst/>
                <a:latin typeface="Times New Roman" panose="02020603050405020304" pitchFamily="18" charset="0"/>
                <a:ea typeface="Calibri" panose="020F0502020204030204" pitchFamily="34" charset="0"/>
                <a:cs typeface="Times New Roman" panose="02020603050405020304" pitchFamily="18" charset="0"/>
              </a:rPr>
              <a:t> </a:t>
            </a:r>
          </a:p>
          <a:p>
            <a:pPr defTabSz="914400" eaLnBrk="1" hangingPunct="1">
              <a:spcAft>
                <a:spcPct val="20000"/>
              </a:spcAft>
              <a:defRPr/>
            </a:pPr>
            <a:endParaRPr lang="nb-NO" i="1" dirty="0">
              <a:latin typeface="Times New Roman" panose="02020603050405020304" pitchFamily="18" charset="0"/>
              <a:ea typeface="Calibri" panose="020F0502020204030204" pitchFamily="34" charset="0"/>
              <a:cs typeface="Times New Roman" panose="02020603050405020304" pitchFamily="18" charset="0"/>
            </a:endParaRPr>
          </a:p>
          <a:p>
            <a:pPr defTabSz="914400" eaLnBrk="1" hangingPunct="1">
              <a:spcAft>
                <a:spcPct val="20000"/>
              </a:spcAft>
              <a:defRPr/>
            </a:pPr>
            <a:r>
              <a:rPr lang="nb-NO" b="1" dirty="0">
                <a:effectLst/>
                <a:latin typeface="Times New Roman" panose="02020603050405020304" pitchFamily="18" charset="0"/>
                <a:ea typeface="Calibri" panose="020F0502020204030204" pitchFamily="34" charset="0"/>
                <a:cs typeface="Times New Roman" panose="02020603050405020304" pitchFamily="18" charset="0"/>
              </a:rPr>
              <a:t>METODE</a:t>
            </a:r>
            <a:endParaRPr lang="nb-NO" b="1" dirty="0">
              <a:effectLst/>
              <a:latin typeface="Calibri" panose="020F0502020204030204" pitchFamily="34" charset="0"/>
              <a:ea typeface="Calibri" panose="020F0502020204030204" pitchFamily="34" charset="0"/>
              <a:cs typeface="Times New Roman" panose="02020603050405020304" pitchFamily="18" charset="0"/>
            </a:endParaRPr>
          </a:p>
          <a:p>
            <a:pPr defTabSz="914400" eaLnBrk="1" hangingPunct="1">
              <a:spcAft>
                <a:spcPct val="20000"/>
              </a:spcAft>
              <a:defRPr/>
            </a:pPr>
            <a:r>
              <a:rPr lang="nb-NO" dirty="0">
                <a:effectLst/>
                <a:latin typeface="Times New Roman" panose="02020603050405020304" pitchFamily="18" charset="0"/>
                <a:ea typeface="Calibri" panose="020F0502020204030204" pitchFamily="34" charset="0"/>
              </a:rPr>
              <a:t>I løpet av 2021/23 er det holdt 5 mestringsgrupper for 3-5 barn(i hver gruppe) med LKG-spalte. Barna som har deltatt er valgt ut fra det årskullet som er/blir 10 år på aktuelle tidspunkt. Noen eksklusjonskriterier er satt </a:t>
            </a:r>
            <a:r>
              <a:rPr lang="nb-NO" dirty="0" err="1">
                <a:effectLst/>
                <a:latin typeface="Times New Roman" panose="02020603050405020304" pitchFamily="18" charset="0"/>
                <a:ea typeface="Calibri" panose="020F0502020204030204" pitchFamily="34" charset="0"/>
              </a:rPr>
              <a:t>mtp</a:t>
            </a:r>
            <a:r>
              <a:rPr lang="nb-NO" dirty="0">
                <a:effectLst/>
                <a:latin typeface="Times New Roman" panose="02020603050405020304" pitchFamily="18" charset="0"/>
                <a:ea typeface="Calibri" panose="020F0502020204030204" pitchFamily="34" charset="0"/>
              </a:rPr>
              <a:t>. spaltens karakter og barnets kognitive fungering/fungering i grupper. I tiden før er oppstart av dette diskutert og planlagt i regi av plastikkirurgisk avdeling ved HUS. Vi har hatt gjennomganger underveis og evaluert hver gruppe med hensyn på fungering og </a:t>
            </a:r>
            <a:r>
              <a:rPr lang="nb-NO" dirty="0" err="1">
                <a:effectLst/>
                <a:latin typeface="Times New Roman" panose="02020603050405020304" pitchFamily="18" charset="0"/>
                <a:ea typeface="Calibri" panose="020F0502020204030204" pitchFamily="34" charset="0"/>
              </a:rPr>
              <a:t>evt</a:t>
            </a:r>
            <a:r>
              <a:rPr lang="nb-NO" dirty="0">
                <a:effectLst/>
                <a:latin typeface="Times New Roman" panose="02020603050405020304" pitchFamily="18" charset="0"/>
                <a:ea typeface="Calibri" panose="020F0502020204030204" pitchFamily="34" charset="0"/>
              </a:rPr>
              <a:t> forbedringer/nødvendige endringer. Her har vi blant annet sett på tilbakemeldinger fra deltakende barn og foreldre, som er samlet inn i etterkant av gruppen og som også vil fungere som foreløpige resultater i denne studien.</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52" name="Text box 2" descr="Text field "/>
          <p:cNvSpPr txBox="1">
            <a:spLocks noChangeArrowheads="1"/>
          </p:cNvSpPr>
          <p:nvPr/>
        </p:nvSpPr>
        <p:spPr bwMode="auto">
          <a:xfrm>
            <a:off x="17114641" y="5945145"/>
            <a:ext cx="10273341" cy="9694962"/>
          </a:xfrm>
          <a:prstGeom prst="rect">
            <a:avLst/>
          </a:prstGeom>
          <a:solidFill>
            <a:schemeClr val="bg2">
              <a:lumMod val="40000"/>
              <a:lumOff val="60000"/>
            </a:schemeClr>
          </a:solidFill>
          <a:ln>
            <a:noFill/>
          </a:ln>
          <a:effec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Bef>
                <a:spcPct val="50000"/>
              </a:spcBef>
            </a:pPr>
            <a:r>
              <a:rPr lang="en-US" altLang="nb-NO" b="1" dirty="0">
                <a:solidFill>
                  <a:schemeClr val="tx1">
                    <a:lumMod val="85000"/>
                    <a:lumOff val="15000"/>
                  </a:schemeClr>
                </a:solidFill>
                <a:latin typeface="Times New Roman" panose="02020603050405020304" pitchFamily="18" charset="0"/>
                <a:cs typeface="Times New Roman" panose="02020603050405020304" pitchFamily="18" charset="0"/>
              </a:rPr>
              <a:t>RESULTATER</a:t>
            </a:r>
          </a:p>
          <a:p>
            <a:pPr eaLnBrk="1" hangingPunct="1">
              <a:spcBef>
                <a:spcPct val="50000"/>
              </a:spcBef>
            </a:pPr>
            <a:r>
              <a:rPr lang="nb-NO" dirty="0">
                <a:effectLst/>
                <a:latin typeface="Times New Roman" panose="02020603050405020304" pitchFamily="18" charset="0"/>
                <a:ea typeface="Calibri" panose="020F0502020204030204" pitchFamily="34" charset="0"/>
              </a:rPr>
              <a:t>Resultatene er basert på evalueringsskjemaene som er levert til foreldre/barn i etterkant. Vi har fått inn 10 skjemaer fra til sammen 22 deltakende barn fordelt på fire av de fem avholdte barnegruppene. Ved gjennomgang av alle skjemaene vises ingen tydelig differensiering av tilbakemeldinger basert på kjønn. Tre skjemaer skiller seg noe ut fra resten, da barna her ikke bare har svart «fornøyd/svært fornøyd» på samtlige spørsmål. På disse skjemaene er det svart «nøytral» eller «litt misfornøyd/uenig» både på spørsmålet om å delta på en eventuell ny gruppe, hvordan det var å snakke/si noe høyt i gruppen, og hvordan det var å snakke om spalten. Spørsmål 5, om hvordan det var å være sammen med andre barna, skiller seg ut fra resten da samtlige barna har svart «svært fornøyd» her. Av andre kommentarer/forslag til forbedring går det igjen et ønske om lengre gruppe, samt tilrettelegging for at foreldrene kan snakke sammen og dele sine erfaringer knyttet til spalten. </a:t>
            </a:r>
            <a:endParaRPr lang="en-US" altLang="nb-NO" sz="5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2064" name="Text Box 6" descr="Text field "/>
          <p:cNvSpPr txBox="1">
            <a:spLocks noChangeArrowheads="1"/>
          </p:cNvSpPr>
          <p:nvPr/>
        </p:nvSpPr>
        <p:spPr bwMode="auto">
          <a:xfrm>
            <a:off x="31226289" y="19214503"/>
            <a:ext cx="11023601" cy="7976543"/>
          </a:xfrm>
          <a:prstGeom prst="rect">
            <a:avLst/>
          </a:prstGeom>
          <a:solidFill>
            <a:schemeClr val="bg2">
              <a:lumMod val="40000"/>
              <a:lumOff val="60000"/>
            </a:schemeClr>
          </a:solidFill>
          <a:ln>
            <a:noFill/>
          </a:ln>
          <a:effec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1000"/>
              </a:spcAft>
              <a:buClrTx/>
              <a:buSzTx/>
              <a:buFontTx/>
              <a:buNone/>
              <a:tabLst/>
              <a:defRPr/>
            </a:pPr>
            <a:r>
              <a:rPr lang="en-US" altLang="nb-NO" sz="3600" b="1" dirty="0">
                <a:solidFill>
                  <a:srgbClr val="000000">
                    <a:lumMod val="85000"/>
                    <a:lumOff val="15000"/>
                  </a:srgbClr>
                </a:solidFill>
                <a:latin typeface="Times New Roman" panose="02020603050405020304" pitchFamily="18" charset="0"/>
                <a:cs typeface="Times New Roman" panose="02020603050405020304" pitchFamily="18" charset="0"/>
              </a:rPr>
              <a:t>KONKLUSJON</a:t>
            </a:r>
          </a:p>
          <a:p>
            <a:pPr marL="0" marR="0" lvl="0" indent="0" algn="l" defTabSz="914400" rtl="0" eaLnBrk="1" fontAlgn="base" latinLnBrk="0" hangingPunct="1">
              <a:lnSpc>
                <a:spcPct val="100000"/>
              </a:lnSpc>
              <a:spcBef>
                <a:spcPts val="0"/>
              </a:spcBef>
              <a:spcAft>
                <a:spcPts val="1000"/>
              </a:spcAft>
              <a:buClrTx/>
              <a:buSzTx/>
              <a:buFontTx/>
              <a:buNone/>
              <a:tabLst/>
              <a:defRPr/>
            </a:pPr>
            <a:r>
              <a:rPr lang="nb-NO" sz="3600" dirty="0">
                <a:effectLst/>
                <a:latin typeface="Times New Roman" panose="02020603050405020304" pitchFamily="18" charset="0"/>
                <a:ea typeface="Times New Roman" panose="02020603050405020304" pitchFamily="18" charset="0"/>
              </a:rPr>
              <a:t>Behandlingsteamet for LKG-spalte ved HUS har godt etablert tilbud for kirurgisk behandling, taletrening, hørsel og tannbehandling. Dersom familien gir melding/ bekymring om barnets psykiske helse, er det mulig å kontakte konsultasjonstjenesten ved PBU. Denne «passive holdningen» til barnas psykiske helse er ikke oppdatert og god nok i dag. Implementering av en slik Mestringsgruppe er et stort steg i riktig retning. Foreløpige resultater viser at dette tiltaket tas godt imot blant målgruppen, men det er fortsatt nødvendige endringer som bør gjøres. Det er ønskelig med videre forskning på feltet for å best mulig forme intervensjonen etter målet og om mulig vurdere langvarig effekt. </a:t>
            </a:r>
            <a:endParaRPr kumimoji="0" lang="en-US" altLang="nb-NO" sz="66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p:txBody>
      </p:sp>
      <p:sp>
        <p:nvSpPr>
          <p:cNvPr id="2066" name="Acknowledgements" descr="Field for acknowledgements"/>
          <p:cNvSpPr txBox="1">
            <a:spLocks noChangeArrowheads="1"/>
          </p:cNvSpPr>
          <p:nvPr/>
        </p:nvSpPr>
        <p:spPr bwMode="auto">
          <a:xfrm>
            <a:off x="26906476" y="27897995"/>
            <a:ext cx="15343414" cy="2000548"/>
          </a:xfrm>
          <a:prstGeom prst="rect">
            <a:avLst/>
          </a:prstGeom>
          <a:solidFill>
            <a:schemeClr val="bg2">
              <a:lumMod val="40000"/>
              <a:lumOff val="60000"/>
            </a:schemeClr>
          </a:solidFill>
          <a:ln>
            <a:noFill/>
          </a:ln>
          <a:effectLst/>
        </p:spPr>
        <p:txBody>
          <a:bodyPr wrap="square" lIns="0" rIns="36000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nb-NO" altLang="nb-NO" b="1" i="1" dirty="0">
                <a:solidFill>
                  <a:srgbClr val="000000">
                    <a:lumMod val="85000"/>
                    <a:lumOff val="15000"/>
                  </a:srgbClr>
                </a:solidFill>
                <a:latin typeface="Times New Roman" panose="02020603050405020304" pitchFamily="18" charset="0"/>
                <a:cs typeface="Times New Roman" panose="02020603050405020304" pitchFamily="18" charset="0"/>
              </a:rPr>
              <a:t>Anerkjennelser</a:t>
            </a:r>
          </a:p>
          <a:p>
            <a:pPr eaLnBrk="1" hangingPunct="1">
              <a:defRPr/>
            </a:pPr>
            <a:r>
              <a:rPr kumimoji="0" lang="nb-NO" altLang="nb-NO" i="1" u="none" strike="noStrike" kern="1200" cap="none" spc="0" normalizeH="0" baseline="0" noProof="0" dirty="0">
                <a:ln>
                  <a:noFill/>
                </a:ln>
                <a:solidFill>
                  <a:srgbClr val="000000">
                    <a:lumMod val="85000"/>
                    <a:lumOff val="15000"/>
                  </a:srgbClr>
                </a:solidFill>
                <a:effectLst/>
                <a:uLnTx/>
                <a:uFillTx/>
                <a:latin typeface="Times New Roman" panose="02020603050405020304" pitchFamily="18" charset="0"/>
                <a:cs typeface="Times New Roman" panose="02020603050405020304" pitchFamily="18" charset="0"/>
              </a:rPr>
              <a:t>Stor takk til veileder Åse Sivertsen </a:t>
            </a:r>
            <a:r>
              <a:rPr lang="nb-NO" i="1" dirty="0">
                <a:effectLst/>
                <a:latin typeface="Times New Roman" panose="02020603050405020304" pitchFamily="18" charset="0"/>
                <a:ea typeface="Arial" panose="020B0604020202020204" pitchFamily="34" charset="0"/>
                <a:cs typeface="Times New Roman" panose="02020603050405020304" pitchFamily="18" charset="0"/>
              </a:rPr>
              <a:t>for all veiledning, bidrag og støtte under prosessen med hovedoppgaven. Vil også takke de andre involverte ved BUK og spalteteamet, PKIR, HUS.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nb-NO" altLang="nb-NO" sz="2800" i="1"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 </a:t>
            </a:r>
          </a:p>
        </p:txBody>
      </p:sp>
      <p:cxnSp>
        <p:nvCxnSpPr>
          <p:cNvPr id="3" name="Rett linje 2">
            <a:extLst>
              <a:ext uri="{FF2B5EF4-FFF2-40B4-BE49-F238E27FC236}">
                <a16:creationId xmlns:a16="http://schemas.microsoft.com/office/drawing/2014/main" id="{A59F6BF3-D8B3-A275-E53F-C059434A93E7}"/>
              </a:ext>
            </a:extLst>
          </p:cNvPr>
          <p:cNvCxnSpPr>
            <a:cxnSpLocks/>
          </p:cNvCxnSpPr>
          <p:nvPr/>
        </p:nvCxnSpPr>
        <p:spPr bwMode="auto">
          <a:xfrm>
            <a:off x="497256" y="27473275"/>
            <a:ext cx="41722986" cy="0"/>
          </a:xfrm>
          <a:prstGeom prst="line">
            <a:avLst/>
          </a:prstGeom>
          <a:ln/>
        </p:spPr>
        <p:style>
          <a:lnRef idx="1">
            <a:schemeClr val="dk1"/>
          </a:lnRef>
          <a:fillRef idx="0">
            <a:schemeClr val="dk1"/>
          </a:fillRef>
          <a:effectRef idx="0">
            <a:schemeClr val="dk1"/>
          </a:effectRef>
          <a:fontRef idx="minor">
            <a:schemeClr val="tx1"/>
          </a:fontRef>
        </p:style>
      </p:cxnSp>
      <p:pic>
        <p:nvPicPr>
          <p:cNvPr id="6" name="Bilde 5">
            <a:extLst>
              <a:ext uri="{FF2B5EF4-FFF2-40B4-BE49-F238E27FC236}">
                <a16:creationId xmlns:a16="http://schemas.microsoft.com/office/drawing/2014/main" id="{48872A7F-478A-923C-694E-9781A70CD4B7}"/>
              </a:ext>
            </a:extLst>
          </p:cNvPr>
          <p:cNvPicPr>
            <a:picLocks noChangeAspect="1"/>
          </p:cNvPicPr>
          <p:nvPr/>
        </p:nvPicPr>
        <p:blipFill>
          <a:blip r:embed="rId3"/>
          <a:stretch>
            <a:fillRect/>
          </a:stretch>
        </p:blipFill>
        <p:spPr>
          <a:xfrm>
            <a:off x="558635" y="20915612"/>
            <a:ext cx="15881110" cy="5716283"/>
          </a:xfrm>
          <a:prstGeom prst="rect">
            <a:avLst/>
          </a:prstGeom>
        </p:spPr>
      </p:pic>
      <p:pic>
        <p:nvPicPr>
          <p:cNvPr id="10" name="Bilde 9">
            <a:extLst>
              <a:ext uri="{FF2B5EF4-FFF2-40B4-BE49-F238E27FC236}">
                <a16:creationId xmlns:a16="http://schemas.microsoft.com/office/drawing/2014/main" id="{7CA6205D-7EE0-363E-A2EE-E186A426B829}"/>
              </a:ext>
            </a:extLst>
          </p:cNvPr>
          <p:cNvPicPr>
            <a:picLocks noChangeAspect="1"/>
          </p:cNvPicPr>
          <p:nvPr/>
        </p:nvPicPr>
        <p:blipFill>
          <a:blip r:embed="rId4"/>
          <a:stretch>
            <a:fillRect/>
          </a:stretch>
        </p:blipFill>
        <p:spPr>
          <a:xfrm>
            <a:off x="17114641" y="15888038"/>
            <a:ext cx="7915561" cy="11297255"/>
          </a:xfrm>
          <a:prstGeom prst="rect">
            <a:avLst/>
          </a:prstGeom>
        </p:spPr>
      </p:pic>
      <p:pic>
        <p:nvPicPr>
          <p:cNvPr id="11" name="Bilde 10">
            <a:extLst>
              <a:ext uri="{FF2B5EF4-FFF2-40B4-BE49-F238E27FC236}">
                <a16:creationId xmlns:a16="http://schemas.microsoft.com/office/drawing/2014/main" id="{26A84C79-537F-F532-9AD8-D451C408CF68}"/>
              </a:ext>
            </a:extLst>
          </p:cNvPr>
          <p:cNvPicPr>
            <a:picLocks noChangeAspect="1"/>
          </p:cNvPicPr>
          <p:nvPr/>
        </p:nvPicPr>
        <p:blipFill>
          <a:blip r:embed="rId5"/>
          <a:stretch>
            <a:fillRect/>
          </a:stretch>
        </p:blipFill>
        <p:spPr>
          <a:xfrm>
            <a:off x="23013860" y="19214503"/>
            <a:ext cx="7589026" cy="4661207"/>
          </a:xfrm>
          <a:prstGeom prst="rect">
            <a:avLst/>
          </a:prstGeom>
        </p:spPr>
      </p:pic>
      <p:pic>
        <p:nvPicPr>
          <p:cNvPr id="12" name="Bilde 11">
            <a:extLst>
              <a:ext uri="{FF2B5EF4-FFF2-40B4-BE49-F238E27FC236}">
                <a16:creationId xmlns:a16="http://schemas.microsoft.com/office/drawing/2014/main" id="{42880253-E74D-E336-4011-E4FB874F2EEC}"/>
              </a:ext>
            </a:extLst>
          </p:cNvPr>
          <p:cNvPicPr>
            <a:picLocks noChangeAspect="1"/>
          </p:cNvPicPr>
          <p:nvPr/>
        </p:nvPicPr>
        <p:blipFill>
          <a:blip r:embed="rId6"/>
          <a:stretch>
            <a:fillRect/>
          </a:stretch>
        </p:blipFill>
        <p:spPr>
          <a:xfrm>
            <a:off x="28062878" y="10617384"/>
            <a:ext cx="14187012" cy="7333718"/>
          </a:xfrm>
          <a:prstGeom prst="rect">
            <a:avLst/>
          </a:prstGeom>
        </p:spPr>
      </p:pic>
      <p:pic>
        <p:nvPicPr>
          <p:cNvPr id="13" name="Bilde 12">
            <a:extLst>
              <a:ext uri="{FF2B5EF4-FFF2-40B4-BE49-F238E27FC236}">
                <a16:creationId xmlns:a16="http://schemas.microsoft.com/office/drawing/2014/main" id="{86B03034-EE7A-64F4-1B5C-799F4E4F3CDA}"/>
              </a:ext>
            </a:extLst>
          </p:cNvPr>
          <p:cNvPicPr>
            <a:picLocks noChangeAspect="1"/>
          </p:cNvPicPr>
          <p:nvPr/>
        </p:nvPicPr>
        <p:blipFill>
          <a:blip r:embed="rId7"/>
          <a:stretch>
            <a:fillRect/>
          </a:stretch>
        </p:blipFill>
        <p:spPr>
          <a:xfrm>
            <a:off x="27901900" y="5945145"/>
            <a:ext cx="14322291" cy="3965290"/>
          </a:xfrm>
          <a:prstGeom prst="rect">
            <a:avLst/>
          </a:prstGeom>
        </p:spPr>
      </p:pic>
      <p:sp>
        <p:nvSpPr>
          <p:cNvPr id="14" name="TekstSylinder 13">
            <a:extLst>
              <a:ext uri="{FF2B5EF4-FFF2-40B4-BE49-F238E27FC236}">
                <a16:creationId xmlns:a16="http://schemas.microsoft.com/office/drawing/2014/main" id="{6C02DC31-CD0E-529D-A957-5AD05BD73DF8}"/>
              </a:ext>
            </a:extLst>
          </p:cNvPr>
          <p:cNvSpPr txBox="1"/>
          <p:nvPr/>
        </p:nvSpPr>
        <p:spPr>
          <a:xfrm>
            <a:off x="28062877" y="9310228"/>
            <a:ext cx="14157365" cy="830997"/>
          </a:xfrm>
          <a:prstGeom prst="rect">
            <a:avLst/>
          </a:prstGeom>
          <a:noFill/>
          <a:ln>
            <a:solidFill>
              <a:schemeClr val="tx1">
                <a:lumMod val="50000"/>
                <a:lumOff val="50000"/>
              </a:schemeClr>
            </a:solidFill>
          </a:ln>
        </p:spPr>
        <p:txBody>
          <a:bodyPr wrap="square" rtlCol="0">
            <a:spAutoFit/>
          </a:bodyPr>
          <a:lstStyle/>
          <a:p>
            <a:r>
              <a:rPr lang="nb-NO" sz="2400" i="1" dirty="0">
                <a:effectLst/>
                <a:latin typeface="Times New Roman" panose="02020603050405020304" pitchFamily="18" charset="0"/>
                <a:ea typeface="Calibri" panose="020F0502020204030204" pitchFamily="34" charset="0"/>
                <a:cs typeface="Times New Roman" panose="02020603050405020304" pitchFamily="18" charset="0"/>
              </a:rPr>
              <a:t>Figur 3: Skjematisk oversikt over antall hvor mange deltakere, med kjønnsfordeling, som har svart på evalueringsskjemaet i etterkant av gruppen </a:t>
            </a:r>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TekstSylinder 14">
            <a:extLst>
              <a:ext uri="{FF2B5EF4-FFF2-40B4-BE49-F238E27FC236}">
                <a16:creationId xmlns:a16="http://schemas.microsoft.com/office/drawing/2014/main" id="{BC11CE6D-E8B6-9581-69AC-D567D0B41527}"/>
              </a:ext>
            </a:extLst>
          </p:cNvPr>
          <p:cNvSpPr txBox="1"/>
          <p:nvPr/>
        </p:nvSpPr>
        <p:spPr>
          <a:xfrm>
            <a:off x="28062878" y="18058857"/>
            <a:ext cx="14187012" cy="461665"/>
          </a:xfrm>
          <a:prstGeom prst="rect">
            <a:avLst/>
          </a:prstGeom>
          <a:noFill/>
          <a:ln>
            <a:solidFill>
              <a:schemeClr val="tx1">
                <a:lumMod val="50000"/>
                <a:lumOff val="50000"/>
              </a:schemeClr>
            </a:solidFill>
          </a:ln>
        </p:spPr>
        <p:txBody>
          <a:bodyPr wrap="square" rtlCol="0">
            <a:spAutoFit/>
          </a:bodyPr>
          <a:lstStyle/>
          <a:p>
            <a:r>
              <a:rPr lang="nb-NO" sz="2400" i="1" dirty="0">
                <a:effectLst/>
                <a:latin typeface="Times New Roman" panose="02020603050405020304" pitchFamily="18" charset="0"/>
                <a:ea typeface="Calibri" panose="020F0502020204030204" pitchFamily="34" charset="0"/>
                <a:cs typeface="Times New Roman" panose="02020603050405020304" pitchFamily="18" charset="0"/>
              </a:rPr>
              <a:t>Figur 4: Oversikt over svarene på de fem første spørsmålene fra evalueringsskjemaet </a:t>
            </a:r>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kstSylinder 15">
            <a:extLst>
              <a:ext uri="{FF2B5EF4-FFF2-40B4-BE49-F238E27FC236}">
                <a16:creationId xmlns:a16="http://schemas.microsoft.com/office/drawing/2014/main" id="{A7A32674-C950-000C-6FB3-A826FD83B641}"/>
              </a:ext>
            </a:extLst>
          </p:cNvPr>
          <p:cNvSpPr txBox="1"/>
          <p:nvPr/>
        </p:nvSpPr>
        <p:spPr>
          <a:xfrm>
            <a:off x="25158700" y="23982494"/>
            <a:ext cx="5444186" cy="830997"/>
          </a:xfrm>
          <a:prstGeom prst="rect">
            <a:avLst/>
          </a:prstGeom>
          <a:noFill/>
          <a:ln>
            <a:solidFill>
              <a:schemeClr val="tx1">
                <a:lumMod val="50000"/>
                <a:lumOff val="50000"/>
              </a:schemeClr>
            </a:solidFill>
          </a:ln>
        </p:spPr>
        <p:txBody>
          <a:bodyPr wrap="square" rtlCol="0">
            <a:spAutoFit/>
          </a:bodyPr>
          <a:lstStyle/>
          <a:p>
            <a:r>
              <a:rPr lang="nb-NO" sz="2400" i="1" dirty="0">
                <a:effectLst/>
                <a:latin typeface="Times New Roman" panose="02020603050405020304" pitchFamily="18" charset="0"/>
                <a:ea typeface="Calibri" panose="020F0502020204030204" pitchFamily="34" charset="0"/>
                <a:cs typeface="Times New Roman" panose="02020603050405020304" pitchFamily="18" charset="0"/>
              </a:rPr>
              <a:t>Figur 2: Evalueringsskjemaet som leveres til barn/foreldre i etterkant Barnegruppen</a:t>
            </a:r>
            <a:r>
              <a:rPr lang="nb-NO"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kstSylinder 16">
            <a:extLst>
              <a:ext uri="{FF2B5EF4-FFF2-40B4-BE49-F238E27FC236}">
                <a16:creationId xmlns:a16="http://schemas.microsoft.com/office/drawing/2014/main" id="{5578ADAC-01B9-6748-00C9-75CE79C72120}"/>
              </a:ext>
            </a:extLst>
          </p:cNvPr>
          <p:cNvSpPr txBox="1"/>
          <p:nvPr/>
        </p:nvSpPr>
        <p:spPr>
          <a:xfrm>
            <a:off x="558636" y="26723638"/>
            <a:ext cx="15881110" cy="461655"/>
          </a:xfrm>
          <a:prstGeom prst="rect">
            <a:avLst/>
          </a:prstGeom>
          <a:noFill/>
          <a:ln>
            <a:solidFill>
              <a:schemeClr val="tx1">
                <a:lumMod val="50000"/>
                <a:lumOff val="50000"/>
              </a:schemeClr>
            </a:solidFill>
          </a:ln>
        </p:spPr>
        <p:txBody>
          <a:bodyPr wrap="square" rtlCol="0">
            <a:spAutoFit/>
          </a:bodyPr>
          <a:lstStyle/>
          <a:p>
            <a:r>
              <a:rPr lang="nb-NO" sz="2400" i="1" dirty="0">
                <a:effectLst/>
                <a:latin typeface="Times New Roman" panose="02020603050405020304" pitchFamily="18" charset="0"/>
                <a:ea typeface="Calibri" panose="020F0502020204030204" pitchFamily="34" charset="0"/>
                <a:cs typeface="Times New Roman" panose="02020603050405020304" pitchFamily="18" charset="0"/>
              </a:rPr>
              <a:t>Figur 1: Oversikt over deltakere, med kjønnsfordeling, på de ulike Barnegruppene. </a:t>
            </a:r>
            <a:endParaRPr lang="nb-NO"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kstSylinder 17">
            <a:extLst>
              <a:ext uri="{FF2B5EF4-FFF2-40B4-BE49-F238E27FC236}">
                <a16:creationId xmlns:a16="http://schemas.microsoft.com/office/drawing/2014/main" id="{2BFB9BEE-9ADE-0A66-75EB-8C637D644D74}"/>
              </a:ext>
            </a:extLst>
          </p:cNvPr>
          <p:cNvSpPr txBox="1"/>
          <p:nvPr/>
        </p:nvSpPr>
        <p:spPr>
          <a:xfrm>
            <a:off x="17492668" y="27879274"/>
            <a:ext cx="7565782" cy="1077218"/>
          </a:xfrm>
          <a:prstGeom prst="rect">
            <a:avLst/>
          </a:prstGeom>
          <a:solidFill>
            <a:schemeClr val="bg2">
              <a:lumMod val="40000"/>
              <a:lumOff val="60000"/>
            </a:schemeClr>
          </a:solidFill>
        </p:spPr>
        <p:txBody>
          <a:bodyPr wrap="square" rtlCol="0">
            <a:spAutoFit/>
          </a:bodyPr>
          <a:lstStyle/>
          <a:p>
            <a:pPr defTabSz="914400" eaLnBrk="1" hangingPunct="1">
              <a:spcAft>
                <a:spcPct val="20000"/>
              </a:spcAft>
              <a:defRPr/>
            </a:pPr>
            <a:r>
              <a:rPr lang="nb-NO" b="1" dirty="0">
                <a:latin typeface="Times New Roman" panose="02020603050405020304" pitchFamily="18" charset="0"/>
                <a:ea typeface="Calibri" panose="020F0502020204030204" pitchFamily="34" charset="0"/>
                <a:cs typeface="Times New Roman" panose="02020603050405020304" pitchFamily="18" charset="0"/>
              </a:rPr>
              <a:t>Nøkkelord:</a:t>
            </a:r>
            <a:r>
              <a:rPr lang="nb-NO" b="1" dirty="0">
                <a:effectLst/>
                <a:latin typeface="Times New Roman" panose="02020603050405020304" pitchFamily="18" charset="0"/>
                <a:ea typeface="Calibri" panose="020F0502020204030204" pitchFamily="34" charset="0"/>
                <a:cs typeface="Times New Roman" panose="02020603050405020304" pitchFamily="18" charset="0"/>
              </a:rPr>
              <a:t> </a:t>
            </a:r>
            <a:r>
              <a:rPr lang="nb-NO" dirty="0">
                <a:effectLst/>
                <a:latin typeface="Times New Roman" panose="02020603050405020304" pitchFamily="18" charset="0"/>
                <a:ea typeface="Calibri" panose="020F0502020204030204" pitchFamily="34" charset="0"/>
                <a:cs typeface="Times New Roman" panose="02020603050405020304" pitchFamily="18" charset="0"/>
              </a:rPr>
              <a:t>Barn, Leppe-kjeve-gane-spalte, mestringsgruppe, psykososial fungering</a:t>
            </a: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4335</TotalTime>
  <Words>782</Words>
  <Application>Microsoft Office PowerPoint</Application>
  <PresentationFormat>Egendefinert</PresentationFormat>
  <Paragraphs>26</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Times New Roman</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Arne Tjølsen</cp:lastModifiedBy>
  <cp:revision>156</cp:revision>
  <cp:lastPrinted>2016-05-27T08:05:21Z</cp:lastPrinted>
  <dcterms:created xsi:type="dcterms:W3CDTF">2006-11-02T13:18:58Z</dcterms:created>
  <dcterms:modified xsi:type="dcterms:W3CDTF">2023-06-12T05:58:52Z</dcterms:modified>
</cp:coreProperties>
</file>