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60" r:id="rId5"/>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33" userDrawn="1">
          <p15:clr>
            <a:srgbClr val="A4A3A4"/>
          </p15:clr>
        </p15:guide>
        <p15:guide id="3" orient="horz" pos="16976" userDrawn="1">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guide id="9" orient="horz" pos="953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9F1"/>
    <a:srgbClr val="FFAA79"/>
    <a:srgbClr val="761A19"/>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707DA0-2E1C-4CFD-BA4A-361B92A9FC8B}" v="644" dt="2023-06-07T11:22:11.077"/>
    <p1510:client id="{53AB4ED8-3CB7-4B5E-90B0-B7EA0BF64450}" v="624" vWet="626" dt="2023-06-07T11:21:06.074"/>
    <p1510:client id="{6A080F72-01B1-8D82-21B5-C797D97B148B}" v="10" dt="2023-06-07T10:49:47.312"/>
    <p1510:client id="{DA4D4EA3-A4A7-A63C-35D1-4F7A792939B6}" v="63" dt="2023-06-07T10:48:06.980"/>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461" autoAdjust="0"/>
    <p:restoredTop sz="90159" autoAdjust="0"/>
  </p:normalViewPr>
  <p:slideViewPr>
    <p:cSldViewPr snapToGrid="0">
      <p:cViewPr>
        <p:scale>
          <a:sx n="25" d="100"/>
          <a:sy n="25" d="100"/>
        </p:scale>
        <p:origin x="835" y="-1469"/>
      </p:cViewPr>
      <p:guideLst>
        <p:guide orient="horz" pos="2733"/>
        <p:guide orient="horz" pos="16976"/>
        <p:guide pos="745"/>
        <p:guide pos="19961"/>
        <p:guide pos="26361"/>
        <p:guide pos="13513"/>
        <p:guide pos="7025"/>
        <p:guide orient="horz" pos="9537"/>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128" d="100"/>
          <a:sy n="128" d="100"/>
        </p:scale>
        <p:origin x="582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433DE135-FF91-20A3-39DA-EB0E7A616080}"/>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C1BBF5B1-0403-D936-D364-2A45E9510156}"/>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DF73EE47-8B60-024C-A3E9-9D47F69A0B3A}" type="datetimeFigureOut">
              <a:rPr lang="nb-NO" smtClean="0"/>
              <a:t>07.06.2023</a:t>
            </a:fld>
            <a:endParaRPr lang="nb-NO"/>
          </a:p>
        </p:txBody>
      </p:sp>
      <p:sp>
        <p:nvSpPr>
          <p:cNvPr id="4" name="Plassholder for bunntekst 3">
            <a:extLst>
              <a:ext uri="{FF2B5EF4-FFF2-40B4-BE49-F238E27FC236}">
                <a16:creationId xmlns:a16="http://schemas.microsoft.com/office/drawing/2014/main" id="{E0D21D5C-4B77-F54E-E771-2DA77C15749C}"/>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B06C2057-4DAF-3E94-8698-8590C1366EB3}"/>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BA646A91-9FDA-7A49-918A-F3079B75495C}" type="slidenum">
              <a:rPr lang="nb-NO" smtClean="0"/>
              <a:t>‹#›</a:t>
            </a:fld>
            <a:endParaRPr lang="nb-NO"/>
          </a:p>
        </p:txBody>
      </p:sp>
    </p:spTree>
    <p:extLst>
      <p:ext uri="{BB962C8B-B14F-4D97-AF65-F5344CB8AC3E}">
        <p14:creationId xmlns:p14="http://schemas.microsoft.com/office/powerpoint/2010/main" val="57667461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223" userDrawn="1">
          <p15:clr>
            <a:srgbClr val="F26B43"/>
          </p15:clr>
        </p15:guide>
        <p15:guide id="2" pos="2236"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extLst>
    <p:ext uri="{DCECCB84-F9BA-43D5-87BE-67443E8EF086}">
      <p15:sldGuideLst xmlns:p15="http://schemas.microsoft.com/office/powerpoint/2012/main">
        <p15:guide id="1" orient="horz" pos="9537" userDrawn="1">
          <p15:clr>
            <a:srgbClr val="FBAE40"/>
          </p15:clr>
        </p15:guide>
        <p15:guide id="2" pos="13483"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7259CF00-97E2-1033-EB68-FC43F982B767}"/>
              </a:ext>
            </a:extLst>
          </p:cNvPr>
          <p:cNvSpPr/>
          <p:nvPr userDrawn="1"/>
        </p:nvSpPr>
        <p:spPr bwMode="auto">
          <a:xfrm>
            <a:off x="-1" y="5629275"/>
            <a:ext cx="42807600" cy="24660000"/>
          </a:xfrm>
          <a:prstGeom prst="rect">
            <a:avLst/>
          </a:prstGeom>
          <a:solidFill>
            <a:srgbClr val="FEF9F1"/>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8361363" rtl="0" eaLnBrk="1" fontAlgn="base" latinLnBrk="0" hangingPunct="1">
              <a:lnSpc>
                <a:spcPct val="100000"/>
              </a:lnSpc>
              <a:spcBef>
                <a:spcPct val="0"/>
              </a:spcBef>
              <a:spcAft>
                <a:spcPct val="0"/>
              </a:spcAft>
              <a:buClrTx/>
              <a:buSzTx/>
              <a:buFontTx/>
              <a:buNone/>
              <a:tabLst/>
            </a:pPr>
            <a:endParaRPr kumimoji="0" lang="nb-NO" sz="3200" b="0" i="0" u="none" strike="noStrike" cap="none" normalizeH="0" baseline="0">
              <a:ln>
                <a:noFill/>
              </a:ln>
              <a:solidFill>
                <a:schemeClr val="tx1"/>
              </a:solidFill>
              <a:effectLst/>
              <a:latin typeface="Arial" charset="0"/>
            </a:endParaRPr>
          </a:p>
        </p:txBody>
      </p:sp>
      <p:sp>
        <p:nvSpPr>
          <p:cNvPr id="2" name="Freeform 2" descr="Red field, top">
            <a:extLst>
              <a:ext uri="{FF2B5EF4-FFF2-40B4-BE49-F238E27FC236}">
                <a16:creationId xmlns:a16="http://schemas.microsoft.com/office/drawing/2014/main" id="{09114A3E-ED0D-6852-61B1-87F4D60FBCC4}"/>
              </a:ext>
            </a:extLst>
          </p:cNvPr>
          <p:cNvSpPr>
            <a:spLocks noChangeAspect="1"/>
          </p:cNvSpPr>
          <p:nvPr userDrawn="1"/>
        </p:nvSpPr>
        <p:spPr bwMode="auto">
          <a:xfrm>
            <a:off x="0" y="1"/>
            <a:ext cx="42808525" cy="5600700"/>
          </a:xfrm>
          <a:custGeom>
            <a:avLst/>
            <a:gdLst>
              <a:gd name="T0" fmla="*/ 0 w 22394"/>
              <a:gd name="T1" fmla="*/ 4633 h 4633"/>
              <a:gd name="T2" fmla="*/ 22394 w 22394"/>
              <a:gd name="T3" fmla="*/ 4633 h 4633"/>
              <a:gd name="T4" fmla="*/ 22394 w 22394"/>
              <a:gd name="T5" fmla="*/ 0 h 4633"/>
              <a:gd name="T6" fmla="*/ 0 w 22394"/>
              <a:gd name="T7" fmla="*/ 0 h 4633"/>
              <a:gd name="T8" fmla="*/ 0 w 22394"/>
              <a:gd name="T9" fmla="*/ 4633 h 4633"/>
            </a:gdLst>
            <a:ahLst/>
            <a:cxnLst>
              <a:cxn ang="0">
                <a:pos x="T0" y="T1"/>
              </a:cxn>
              <a:cxn ang="0">
                <a:pos x="T2" y="T3"/>
              </a:cxn>
              <a:cxn ang="0">
                <a:pos x="T4" y="T5"/>
              </a:cxn>
              <a:cxn ang="0">
                <a:pos x="T6" y="T7"/>
              </a:cxn>
              <a:cxn ang="0">
                <a:pos x="T8" y="T9"/>
              </a:cxn>
            </a:cxnLst>
            <a:rect l="0" t="0" r="r" b="b"/>
            <a:pathLst>
              <a:path w="22394" h="4633">
                <a:moveTo>
                  <a:pt x="0" y="4633"/>
                </a:moveTo>
                <a:lnTo>
                  <a:pt x="22394" y="4633"/>
                </a:lnTo>
                <a:lnTo>
                  <a:pt x="22394" y="0"/>
                </a:lnTo>
                <a:lnTo>
                  <a:pt x="0" y="0"/>
                </a:lnTo>
                <a:lnTo>
                  <a:pt x="0" y="4633"/>
                </a:lnTo>
              </a:path>
            </a:pathLst>
          </a:custGeom>
          <a:solidFill>
            <a:srgbClr val="761A19"/>
          </a:solidFill>
          <a:ln>
            <a:noFill/>
          </a:ln>
        </p:spPr>
        <p:txBody>
          <a:bodyPr vert="horz" wrap="square" lIns="0" tIns="0" rIns="0" bIns="0" numCol="1" anchor="t" anchorCtr="0" compatLnSpc="1">
            <a:prstTxWarp prst="textNoShape">
              <a:avLst/>
            </a:prstTxWarp>
          </a:bodyPr>
          <a:lstStyle/>
          <a:p>
            <a:endParaRPr lang="nb-NO"/>
          </a:p>
        </p:txBody>
      </p:sp>
      <p:pic>
        <p:nvPicPr>
          <p:cNvPr id="7" name="Picture 19">
            <a:extLst>
              <a:ext uri="{FF2B5EF4-FFF2-40B4-BE49-F238E27FC236}">
                <a16:creationId xmlns:a16="http://schemas.microsoft.com/office/drawing/2014/main" id="{CD4E24DF-9FF2-B992-1667-8D90A8F267A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767275" y="27323832"/>
            <a:ext cx="10790565" cy="260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7" userDrawn="1">
          <p15:clr>
            <a:srgbClr val="F26B43"/>
          </p15:clr>
        </p15:guide>
        <p15:guide id="2" pos="1348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jdi014@uib.n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mailto:Eystein.sverre.husebye@helse-bergen.no" TargetMode="External"/><Relationship Id="rId4" Type="http://schemas.openxmlformats.org/officeDocument/2006/relationships/hyperlink" Target="mailto:Jvi035@uib.n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4638514B-D91E-7EBB-384C-F791984F4A13}"/>
              </a:ext>
            </a:extLst>
          </p:cNvPr>
          <p:cNvGraphicFramePr>
            <a:graphicFrameLocks noGrp="1"/>
          </p:cNvGraphicFramePr>
          <p:nvPr>
            <p:extLst>
              <p:ext uri="{D42A27DB-BD31-4B8C-83A1-F6EECF244321}">
                <p14:modId xmlns:p14="http://schemas.microsoft.com/office/powerpoint/2010/main" val="2551825204"/>
              </p:ext>
            </p:extLst>
          </p:nvPr>
        </p:nvGraphicFramePr>
        <p:xfrm>
          <a:off x="1088349" y="17001361"/>
          <a:ext cx="13987526" cy="8274013"/>
        </p:xfrm>
        <a:graphic>
          <a:graphicData uri="http://schemas.openxmlformats.org/drawingml/2006/table">
            <a:tbl>
              <a:tblPr firstRow="1" firstCol="1" bandRow="1">
                <a:tableStyleId>{5C22544A-7EE6-4342-B048-85BDC9FD1C3A}</a:tableStyleId>
              </a:tblPr>
              <a:tblGrid>
                <a:gridCol w="4149057">
                  <a:extLst>
                    <a:ext uri="{9D8B030D-6E8A-4147-A177-3AD203B41FA5}">
                      <a16:colId xmlns:a16="http://schemas.microsoft.com/office/drawing/2014/main" val="2380496771"/>
                    </a:ext>
                  </a:extLst>
                </a:gridCol>
                <a:gridCol w="1634137">
                  <a:extLst>
                    <a:ext uri="{9D8B030D-6E8A-4147-A177-3AD203B41FA5}">
                      <a16:colId xmlns:a16="http://schemas.microsoft.com/office/drawing/2014/main" val="2470741851"/>
                    </a:ext>
                  </a:extLst>
                </a:gridCol>
                <a:gridCol w="1754309">
                  <a:extLst>
                    <a:ext uri="{9D8B030D-6E8A-4147-A177-3AD203B41FA5}">
                      <a16:colId xmlns:a16="http://schemas.microsoft.com/office/drawing/2014/main" val="2009596689"/>
                    </a:ext>
                  </a:extLst>
                </a:gridCol>
                <a:gridCol w="2904559">
                  <a:extLst>
                    <a:ext uri="{9D8B030D-6E8A-4147-A177-3AD203B41FA5}">
                      <a16:colId xmlns:a16="http://schemas.microsoft.com/office/drawing/2014/main" val="142819662"/>
                    </a:ext>
                  </a:extLst>
                </a:gridCol>
                <a:gridCol w="3545464">
                  <a:extLst>
                    <a:ext uri="{9D8B030D-6E8A-4147-A177-3AD203B41FA5}">
                      <a16:colId xmlns:a16="http://schemas.microsoft.com/office/drawing/2014/main" val="523949941"/>
                    </a:ext>
                  </a:extLst>
                </a:gridCol>
              </a:tblGrid>
              <a:tr h="1981537">
                <a:tc>
                  <a:txBody>
                    <a:bodyPr/>
                    <a:lstStyle/>
                    <a:p>
                      <a:pPr>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tc>
                <a:tc>
                  <a:txBody>
                    <a:bodyPr/>
                    <a:lstStyle/>
                    <a:p>
                      <a:pPr>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PCC</a:t>
                      </a:r>
                    </a:p>
                  </a:txBody>
                  <a:tcPr marL="68580" marR="68580" marT="0" marB="0"/>
                </a:tc>
                <a:tc>
                  <a:txBody>
                    <a:bodyPr/>
                    <a:lstStyle/>
                    <a:p>
                      <a:pPr>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PGL </a:t>
                      </a:r>
                    </a:p>
                  </a:txBody>
                  <a:tcPr marL="68580" marR="68580" marT="0" marB="0"/>
                </a:tc>
                <a:tc>
                  <a:txBody>
                    <a:bodyPr/>
                    <a:lstStyle/>
                    <a:p>
                      <a:pPr>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PPGL med kimbane- mutasjon</a:t>
                      </a:r>
                    </a:p>
                  </a:txBody>
                  <a:tcPr marL="68580" marR="68580" marT="0" marB="0"/>
                </a:tc>
                <a:tc>
                  <a:txBody>
                    <a:bodyPr/>
                    <a:lstStyle/>
                    <a:p>
                      <a:pPr>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Samtlige pasienter</a:t>
                      </a:r>
                    </a:p>
                  </a:txBody>
                  <a:tcPr marL="68580" marR="68580" marT="0" marB="0"/>
                </a:tc>
                <a:extLst>
                  <a:ext uri="{0D108BD9-81ED-4DB2-BD59-A6C34878D82A}">
                    <a16:rowId xmlns:a16="http://schemas.microsoft.com/office/drawing/2014/main" val="3036633390"/>
                  </a:ext>
                </a:extLst>
              </a:tr>
              <a:tr h="743327">
                <a:tc>
                  <a:txBody>
                    <a:bodyPr/>
                    <a:lstStyle/>
                    <a:p>
                      <a:pPr>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Antall</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62 </a:t>
                      </a:r>
                    </a:p>
                  </a:txBody>
                  <a:tcPr marL="68580" marR="68580" marT="0" marB="0"/>
                </a:tc>
                <a:tc>
                  <a:txBody>
                    <a:bodyPr/>
                    <a:lstStyle/>
                    <a:p>
                      <a:pPr algn="l">
                        <a:lnSpc>
                          <a:spcPct val="107000"/>
                        </a:lnSpc>
                        <a:spcAft>
                          <a:spcPts val="800"/>
                        </a:spcAft>
                      </a:pPr>
                      <a:r>
                        <a:rPr lang="nb-NO" sz="3600">
                          <a:effectLst/>
                          <a:latin typeface="Calibri" panose="020F0502020204030204" pitchFamily="34" charset="0"/>
                          <a:ea typeface="Calibri" panose="020F0502020204030204" pitchFamily="34" charset="0"/>
                          <a:cs typeface="Calibri" panose="020F0502020204030204" pitchFamily="34" charset="0"/>
                        </a:rPr>
                        <a:t>4  </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8 </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65 </a:t>
                      </a:r>
                    </a:p>
                  </a:txBody>
                  <a:tcPr marL="68580" marR="68580" marT="0" marB="0"/>
                </a:tc>
                <a:extLst>
                  <a:ext uri="{0D108BD9-81ED-4DB2-BD59-A6C34878D82A}">
                    <a16:rowId xmlns:a16="http://schemas.microsoft.com/office/drawing/2014/main" val="563798922"/>
                  </a:ext>
                </a:extLst>
              </a:tr>
              <a:tr h="1878651">
                <a:tc>
                  <a:txBody>
                    <a:bodyPr/>
                    <a:lstStyle/>
                    <a:p>
                      <a:pPr>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Alder gjennomsnitt (KI 95%)</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47 år </a:t>
                      </a:r>
                    </a:p>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(33-61)</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58 år </a:t>
                      </a:r>
                    </a:p>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a:t>
                      </a:r>
                      <a:r>
                        <a:rPr lang="en-GB" sz="3600" dirty="0">
                          <a:effectLst/>
                          <a:latin typeface="Calibri" panose="020F0502020204030204" pitchFamily="34" charset="0"/>
                          <a:ea typeface="Calibri" panose="020F0502020204030204" pitchFamily="34" charset="0"/>
                          <a:cs typeface="Calibri" panose="020F0502020204030204" pitchFamily="34" charset="0"/>
                        </a:rPr>
                        <a:t>54-62)</a:t>
                      </a:r>
                      <a:endParaRPr lang="nb-NO" sz="3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737306789"/>
                  </a:ext>
                </a:extLst>
              </a:tr>
              <a:tr h="2308657">
                <a:tc>
                  <a:txBody>
                    <a:bodyPr/>
                    <a:lstStyle/>
                    <a:p>
                      <a:pPr marL="0" indent="0">
                        <a:lnSpc>
                          <a:spcPct val="107000"/>
                        </a:lnSpc>
                        <a:spcAft>
                          <a:spcPts val="800"/>
                        </a:spcAft>
                        <a:buNone/>
                      </a:pPr>
                      <a:r>
                        <a:rPr lang="nb-NO" sz="3600" dirty="0">
                          <a:effectLst/>
                          <a:latin typeface="Calibri" panose="020F0502020204030204" pitchFamily="34" charset="0"/>
                          <a:ea typeface="Calibri" panose="020F0502020204030204" pitchFamily="34" charset="0"/>
                          <a:cs typeface="Calibri" panose="020F0502020204030204" pitchFamily="34" charset="0"/>
                        </a:rPr>
                        <a:t>1. gradslektning med PPGL </a:t>
                      </a:r>
                    </a:p>
                    <a:p>
                      <a:pPr marL="0" indent="0">
                        <a:lnSpc>
                          <a:spcPct val="107000"/>
                        </a:lnSpc>
                        <a:spcAft>
                          <a:spcPts val="800"/>
                        </a:spcAft>
                        <a:buNone/>
                      </a:pPr>
                      <a:r>
                        <a:rPr lang="nb-NO" sz="3600" dirty="0">
                          <a:effectLst/>
                          <a:latin typeface="Calibri" panose="020F0502020204030204" pitchFamily="34" charset="0"/>
                          <a:ea typeface="Calibri" panose="020F0502020204030204" pitchFamily="34" charset="0"/>
                          <a:cs typeface="Calibri" panose="020F0502020204030204" pitchFamily="34" charset="0"/>
                        </a:rPr>
                        <a:t>pos/oppgitt</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8,6%</a:t>
                      </a:r>
                    </a:p>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(3/35)</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25%</a:t>
                      </a:r>
                    </a:p>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1/4</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50%</a:t>
                      </a:r>
                    </a:p>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(4/8)</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10,5%</a:t>
                      </a:r>
                    </a:p>
                    <a:p>
                      <a:pPr marL="0" marR="0" lvl="0" indent="0" algn="l" defTabSz="914400" rtl="0" eaLnBrk="1" fontAlgn="auto" latinLnBrk="0" hangingPunct="1">
                        <a:lnSpc>
                          <a:spcPct val="107000"/>
                        </a:lnSpc>
                        <a:spcBef>
                          <a:spcPts val="0"/>
                        </a:spcBef>
                        <a:spcAft>
                          <a:spcPts val="800"/>
                        </a:spcAft>
                        <a:buClrTx/>
                        <a:buSzTx/>
                        <a:buFontTx/>
                        <a:buNone/>
                        <a:tabLst/>
                        <a:defRPr/>
                      </a:pPr>
                      <a:r>
                        <a:rPr lang="nb-NO" sz="3600" dirty="0">
                          <a:effectLst/>
                          <a:latin typeface="Calibri" panose="020F0502020204030204" pitchFamily="34" charset="0"/>
                          <a:ea typeface="Calibri" panose="020F0502020204030204" pitchFamily="34" charset="0"/>
                          <a:cs typeface="Calibri" panose="020F0502020204030204" pitchFamily="34" charset="0"/>
                        </a:rPr>
                        <a:t>(4/38)</a:t>
                      </a:r>
                    </a:p>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tc>
                <a:extLst>
                  <a:ext uri="{0D108BD9-81ED-4DB2-BD59-A6C34878D82A}">
                    <a16:rowId xmlns:a16="http://schemas.microsoft.com/office/drawing/2014/main" val="1971167191"/>
                  </a:ext>
                </a:extLst>
              </a:tr>
              <a:tr h="1361841">
                <a:tc>
                  <a:txBody>
                    <a:bodyPr/>
                    <a:lstStyle/>
                    <a:p>
                      <a:pPr>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Incidentalom</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12,5%</a:t>
                      </a:r>
                    </a:p>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(1/8)</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70%</a:t>
                      </a:r>
                    </a:p>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(45/64)</a:t>
                      </a:r>
                    </a:p>
                  </a:txBody>
                  <a:tcPr marL="68580" marR="68580" marT="0" marB="0"/>
                </a:tc>
                <a:extLst>
                  <a:ext uri="{0D108BD9-81ED-4DB2-BD59-A6C34878D82A}">
                    <a16:rowId xmlns:a16="http://schemas.microsoft.com/office/drawing/2014/main" val="602140394"/>
                  </a:ext>
                </a:extLst>
              </a:tr>
            </a:tbl>
          </a:graphicData>
        </a:graphic>
      </p:graphicFrame>
      <p:sp>
        <p:nvSpPr>
          <p:cNvPr id="2051" name="Title" descr="Title field"/>
          <p:cNvSpPr txBox="1">
            <a:spLocks noChangeArrowheads="1"/>
          </p:cNvSpPr>
          <p:nvPr/>
        </p:nvSpPr>
        <p:spPr bwMode="auto">
          <a:xfrm>
            <a:off x="1182688" y="1128713"/>
            <a:ext cx="34201099"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12400" b="1" dirty="0">
                <a:solidFill>
                  <a:schemeClr val="bg1"/>
                </a:solidFill>
                <a:latin typeface="Calibri" panose="020F0502020204030204" pitchFamily="34" charset="0"/>
                <a:cs typeface="Calibri" panose="020F0502020204030204" pitchFamily="34" charset="0"/>
              </a:rPr>
              <a:t>Feokromocytom </a:t>
            </a:r>
            <a:r>
              <a:rPr lang="en-US" altLang="nb-NO" sz="12400" b="1" dirty="0" err="1">
                <a:solidFill>
                  <a:schemeClr val="bg1"/>
                </a:solidFill>
                <a:latin typeface="Calibri" panose="020F0502020204030204" pitchFamily="34" charset="0"/>
                <a:cs typeface="Calibri" panose="020F0502020204030204" pitchFamily="34" charset="0"/>
              </a:rPr>
              <a:t>og</a:t>
            </a:r>
            <a:r>
              <a:rPr lang="en-US" altLang="nb-NO" sz="12400" b="1" dirty="0">
                <a:solidFill>
                  <a:schemeClr val="bg1"/>
                </a:solidFill>
                <a:latin typeface="Calibri" panose="020F0502020204030204" pitchFamily="34" charset="0"/>
                <a:cs typeface="Calibri" panose="020F0502020204030204" pitchFamily="34" charset="0"/>
              </a:rPr>
              <a:t> paragangliom </a:t>
            </a:r>
            <a:endParaRPr lang="nb-NO" altLang="nb-NO" sz="12400" b="1" dirty="0">
              <a:solidFill>
                <a:schemeClr val="bg1"/>
              </a:solidFill>
              <a:latin typeface="Calibri" panose="020F0502020204030204" pitchFamily="34" charset="0"/>
              <a:cs typeface="Calibri" panose="020F0502020204030204" pitchFamily="34" charset="0"/>
            </a:endParaRPr>
          </a:p>
        </p:txBody>
      </p:sp>
      <p:sp>
        <p:nvSpPr>
          <p:cNvPr id="2054" name="Subtitle" descr="Subtitle field"/>
          <p:cNvSpPr txBox="1">
            <a:spLocks noChangeArrowheads="1"/>
          </p:cNvSpPr>
          <p:nvPr/>
        </p:nvSpPr>
        <p:spPr bwMode="auto">
          <a:xfrm>
            <a:off x="1182688" y="3076575"/>
            <a:ext cx="3293935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4600" b="1" dirty="0">
                <a:solidFill>
                  <a:schemeClr val="bg1"/>
                </a:solidFill>
                <a:latin typeface="Calibri" panose="020F0502020204030204" pitchFamily="34" charset="0"/>
                <a:cs typeface="Calibri" panose="020F0502020204030204" pitchFamily="34" charset="0"/>
              </a:rPr>
              <a:t>En retrospektiv analyse av pasienter behandlet i Helse Bergen 2013-2023 med histologisk bekreftet diagnose.</a:t>
            </a:r>
          </a:p>
        </p:txBody>
      </p:sp>
      <p:sp>
        <p:nvSpPr>
          <p:cNvPr id="2053" name="Name and info" descr="Field for name and email"/>
          <p:cNvSpPr txBox="1">
            <a:spLocks noChangeArrowheads="1"/>
          </p:cNvSpPr>
          <p:nvPr/>
        </p:nvSpPr>
        <p:spPr bwMode="auto">
          <a:xfrm>
            <a:off x="30171323" y="90231"/>
            <a:ext cx="8090118"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tIns="45720" rIns="180000" bIns="45720" anchor="t">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6600" dirty="0">
                <a:solidFill>
                  <a:schemeClr val="bg1"/>
                </a:solidFill>
                <a:latin typeface="Calibri" panose="020F0502020204030204" pitchFamily="34" charset="0"/>
                <a:cs typeface="Calibri" panose="020F0502020204030204" pitchFamily="34" charset="0"/>
              </a:rPr>
              <a:t>Jens Elias Dietrich</a:t>
            </a:r>
          </a:p>
          <a:p>
            <a:pPr algn="r" eaLnBrk="1" hangingPunct="1"/>
            <a:r>
              <a:rPr lang="nb-NO" altLang="nb-NO" sz="6600" dirty="0">
                <a:solidFill>
                  <a:schemeClr val="bg1"/>
                </a:solidFill>
                <a:latin typeface="Calibri" panose="020F0502020204030204" pitchFamily="34" charset="0"/>
                <a:cs typeface="Calibri" panose="020F0502020204030204" pitchFamily="34" charset="0"/>
              </a:rPr>
              <a:t>Jakob Elias Vieler</a:t>
            </a:r>
          </a:p>
          <a:p>
            <a:pPr algn="r" eaLnBrk="1" hangingPunct="1"/>
            <a:r>
              <a:rPr lang="nb-NO" altLang="nb-NO" sz="6600" dirty="0">
                <a:solidFill>
                  <a:schemeClr val="bg1"/>
                </a:solidFill>
                <a:latin typeface="Calibri" panose="020F0502020204030204" pitchFamily="34" charset="0"/>
                <a:cs typeface="Calibri" panose="020F0502020204030204" pitchFamily="34" charset="0"/>
              </a:rPr>
              <a:t>Eystein S. Husebye</a:t>
            </a:r>
            <a:br>
              <a:rPr lang="nb-NO" altLang="nb-NO" sz="4000" dirty="0">
                <a:latin typeface="Calibri" panose="020F0502020204030204" pitchFamily="34" charset="0"/>
                <a:cs typeface="Calibri" panose="020F0502020204030204" pitchFamily="34" charset="0"/>
              </a:rPr>
            </a:br>
            <a:r>
              <a:rPr lang="nb-NO" altLang="nb-NO" sz="3600" dirty="0" err="1">
                <a:solidFill>
                  <a:schemeClr val="bg1"/>
                </a:solidFill>
                <a:latin typeface="Calibri"/>
                <a:cs typeface="Calibri"/>
              </a:rPr>
              <a:t>University</a:t>
            </a:r>
            <a:r>
              <a:rPr lang="nb-NO" altLang="nb-NO" sz="3600" dirty="0">
                <a:solidFill>
                  <a:schemeClr val="bg1"/>
                </a:solidFill>
                <a:latin typeface="Calibri"/>
                <a:cs typeface="Calibri"/>
              </a:rPr>
              <a:t> </a:t>
            </a:r>
            <a:r>
              <a:rPr lang="nb-NO" altLang="nb-NO" sz="3600" dirty="0" err="1">
                <a:solidFill>
                  <a:schemeClr val="bg1"/>
                </a:solidFill>
                <a:latin typeface="Calibri"/>
                <a:cs typeface="Calibri"/>
              </a:rPr>
              <a:t>of</a:t>
            </a:r>
            <a:r>
              <a:rPr lang="nb-NO" altLang="nb-NO" sz="3600" dirty="0">
                <a:solidFill>
                  <a:schemeClr val="bg1"/>
                </a:solidFill>
                <a:latin typeface="Calibri"/>
                <a:cs typeface="Calibri"/>
              </a:rPr>
              <a:t> Bergen</a:t>
            </a:r>
          </a:p>
          <a:p>
            <a:pPr algn="r" eaLnBrk="1" hangingPunct="1"/>
            <a:r>
              <a:rPr lang="nb-NO" altLang="nb-NO" sz="3600" dirty="0">
                <a:solidFill>
                  <a:schemeClr val="bg1"/>
                </a:solidFill>
                <a:latin typeface="Calibri"/>
                <a:ea typeface="Calibri"/>
                <a:cs typeface="Calibri"/>
                <a:hlinkClick r:id="rId3"/>
              </a:rPr>
              <a:t>jdi014@uib.no</a:t>
            </a:r>
            <a:endParaRPr lang="nb-NO" altLang="nb-NO" sz="3600" dirty="0">
              <a:solidFill>
                <a:schemeClr val="bg1"/>
              </a:solidFill>
              <a:latin typeface="Calibri"/>
              <a:ea typeface="Calibri"/>
              <a:cs typeface="Calibri"/>
            </a:endParaRPr>
          </a:p>
          <a:p>
            <a:pPr algn="r" eaLnBrk="1" hangingPunct="1"/>
            <a:r>
              <a:rPr lang="nb-NO" altLang="nb-NO" sz="3600" dirty="0">
                <a:solidFill>
                  <a:schemeClr val="bg1"/>
                </a:solidFill>
                <a:latin typeface="Calibri"/>
                <a:ea typeface="Calibri"/>
                <a:cs typeface="Calibri"/>
                <a:hlinkClick r:id="rId4"/>
              </a:rPr>
              <a:t>Jvi035@uib.no</a:t>
            </a:r>
            <a:endParaRPr lang="nb-NO" altLang="nb-NO" sz="3600" dirty="0">
              <a:solidFill>
                <a:schemeClr val="bg1"/>
              </a:solidFill>
              <a:latin typeface="Calibri"/>
              <a:ea typeface="Calibri"/>
              <a:cs typeface="Calibri"/>
            </a:endParaRPr>
          </a:p>
          <a:p>
            <a:pPr algn="r" eaLnBrk="1" hangingPunct="1"/>
            <a:r>
              <a:rPr lang="nb-NO" altLang="nb-NO" sz="3600" dirty="0">
                <a:solidFill>
                  <a:schemeClr val="bg1"/>
                </a:solidFill>
                <a:latin typeface="Calibri"/>
                <a:ea typeface="Calibri"/>
                <a:cs typeface="Calibri"/>
                <a:hlinkClick r:id="rId5"/>
              </a:rPr>
              <a:t>Eystein.sverre.husebye@helse-bergen.no</a:t>
            </a:r>
            <a:endParaRPr lang="nb-NO" altLang="nb-NO" sz="3600" dirty="0">
              <a:solidFill>
                <a:schemeClr val="bg1"/>
              </a:solidFill>
              <a:latin typeface="Calibri"/>
              <a:ea typeface="Calibri"/>
              <a:cs typeface="Calibri"/>
            </a:endParaRPr>
          </a:p>
          <a:p>
            <a:pPr algn="r" eaLnBrk="1" hangingPunct="1"/>
            <a:endParaRPr lang="nb-NO" altLang="nb-NO" sz="3600" dirty="0">
              <a:solidFill>
                <a:schemeClr val="bg1"/>
              </a:solidFill>
              <a:latin typeface="Calibri"/>
              <a:ea typeface="Calibri"/>
              <a:cs typeface="Calibri"/>
            </a:endParaRPr>
          </a:p>
          <a:p>
            <a:pPr algn="r" eaLnBrk="1" hangingPunct="1"/>
            <a:endParaRPr lang="nb-NO" altLang="nb-NO" sz="3600" dirty="0">
              <a:solidFill>
                <a:schemeClr val="bg1"/>
              </a:solidFill>
              <a:latin typeface="Calibri"/>
              <a:ea typeface="Calibri"/>
              <a:cs typeface="Calibri"/>
            </a:endParaRPr>
          </a:p>
        </p:txBody>
      </p:sp>
      <p:sp>
        <p:nvSpPr>
          <p:cNvPr id="2055" name="Text box 1" descr="Text field "/>
          <p:cNvSpPr txBox="1">
            <a:spLocks noChangeArrowheads="1"/>
          </p:cNvSpPr>
          <p:nvPr/>
        </p:nvSpPr>
        <p:spPr bwMode="auto">
          <a:xfrm>
            <a:off x="1182688" y="6229350"/>
            <a:ext cx="13893189" cy="10890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5720" rIns="360000" bIns="45720" anchor="t">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defTabSz="914400" eaLnBrk="1" hangingPunct="1">
              <a:spcAft>
                <a:spcPct val="20000"/>
              </a:spcAft>
              <a:defRPr/>
            </a:pPr>
            <a:r>
              <a:rPr kumimoji="0" lang="nb-NO" altLang="nb-NO" sz="4000" b="1" i="0" u="none" strike="noStrike" kern="1200" cap="none" spc="0" normalizeH="0" baseline="0" dirty="0">
                <a:ln>
                  <a:noFill/>
                </a:ln>
                <a:solidFill>
                  <a:srgbClr val="000000"/>
                </a:solidFill>
                <a:effectLst/>
                <a:uLnTx/>
                <a:uFillTx/>
                <a:latin typeface="Calibri"/>
                <a:ea typeface="Calibri"/>
                <a:cs typeface="Calibri"/>
              </a:rPr>
              <a:t>Feokromocytom og paragangliom </a:t>
            </a:r>
            <a:r>
              <a:rPr lang="nb-NO" altLang="nb-NO" sz="4000" b="1" dirty="0">
                <a:solidFill>
                  <a:srgbClr val="000000"/>
                </a:solidFill>
                <a:latin typeface="Calibri"/>
                <a:ea typeface="Calibri"/>
                <a:cs typeface="Calibri"/>
              </a:rPr>
              <a:t>PPGL</a:t>
            </a:r>
            <a:endParaRPr lang="nb-NO" dirty="0">
              <a:solidFill>
                <a:srgbClr val="000000"/>
              </a:solidFill>
              <a:ea typeface="Calibri"/>
              <a:cs typeface="Arial" charset="0"/>
            </a:endParaRPr>
          </a:p>
          <a:p>
            <a:pPr defTabSz="914400">
              <a:lnSpc>
                <a:spcPct val="150000"/>
              </a:lnSpc>
              <a:spcAft>
                <a:spcPts val="2000"/>
              </a:spcAft>
              <a:defRPr/>
            </a:pPr>
            <a:r>
              <a:rPr lang="nb-NO" altLang="nb-NO" sz="3600" dirty="0">
                <a:solidFill>
                  <a:srgbClr val="000000"/>
                </a:solidFill>
                <a:latin typeface="Calibri"/>
                <a:ea typeface="Calibri"/>
                <a:cs typeface="Calibri"/>
              </a:rPr>
              <a:t>I denne oppgaven gikk vi gjennom pasientjournaler</a:t>
            </a:r>
            <a:r>
              <a:rPr kumimoji="0" lang="nb-NO" altLang="nb-NO" sz="3600" b="0" i="0" u="none" strike="noStrike" kern="1200" cap="none" spc="0" normalizeH="0" baseline="0" dirty="0">
                <a:ln>
                  <a:noFill/>
                </a:ln>
                <a:solidFill>
                  <a:srgbClr val="000000"/>
                </a:solidFill>
                <a:effectLst/>
                <a:uLnTx/>
                <a:uFillTx/>
                <a:latin typeface="Calibri"/>
                <a:ea typeface="Calibri"/>
                <a:cs typeface="Calibri"/>
              </a:rPr>
              <a:t> i </a:t>
            </a:r>
            <a:r>
              <a:rPr lang="nb-NO" altLang="nb-NO" sz="3600" dirty="0">
                <a:solidFill>
                  <a:srgbClr val="000000"/>
                </a:solidFill>
                <a:latin typeface="Calibri"/>
                <a:ea typeface="Calibri"/>
                <a:cs typeface="Calibri"/>
              </a:rPr>
              <a:t>Helse Bergen til pasienter diagnostisert eller behandlet for PPGL. Det er analysert karakteristikker ved pasientene som kimbanemutasjoner, hereditet, alder, </a:t>
            </a:r>
            <a:r>
              <a:rPr lang="nb-NO" altLang="nb-NO" sz="3600" dirty="0" err="1">
                <a:solidFill>
                  <a:srgbClr val="000000"/>
                </a:solidFill>
                <a:latin typeface="Calibri"/>
                <a:ea typeface="Calibri"/>
                <a:cs typeface="Calibri"/>
              </a:rPr>
              <a:t>komorbiditet</a:t>
            </a:r>
            <a:r>
              <a:rPr lang="nb-NO" altLang="nb-NO" sz="3600" dirty="0">
                <a:solidFill>
                  <a:srgbClr val="000000"/>
                </a:solidFill>
                <a:latin typeface="Calibri"/>
                <a:ea typeface="Calibri"/>
                <a:cs typeface="Calibri"/>
              </a:rPr>
              <a:t>, symptomer, funn og </a:t>
            </a:r>
            <a:r>
              <a:rPr lang="nb-NO" altLang="nb-NO" sz="3600" dirty="0" err="1">
                <a:solidFill>
                  <a:srgbClr val="000000"/>
                </a:solidFill>
                <a:latin typeface="Calibri"/>
                <a:ea typeface="Calibri"/>
                <a:cs typeface="Calibri"/>
              </a:rPr>
              <a:t>labverdier</a:t>
            </a:r>
            <a:r>
              <a:rPr lang="nb-NO" altLang="nb-NO" sz="3600" dirty="0">
                <a:solidFill>
                  <a:srgbClr val="000000"/>
                </a:solidFill>
                <a:latin typeface="Calibri"/>
                <a:ea typeface="Calibri"/>
                <a:cs typeface="Calibri"/>
              </a:rPr>
              <a:t> ved diagnosetidspunktet. Vi har gjennom siste retningslinjer og studier forfattet en oversikt over PPGL og sett på likheten mellom pasientgruppen i  vårt arbeide og hva som tidligere er rapportert. Resultatene vedrørende alder, metanefrinnivåer og symptomer samsvarer med litteraturen. Andelen med paragangliom, metastatisk sykdom og arvelighet er dog lavere enn forventet. Vi erkjenner at det kan skyldes svakheter ved innhenting av materiale.</a:t>
            </a:r>
            <a:endParaRPr lang="nb-NO" dirty="0"/>
          </a:p>
          <a:p>
            <a:pPr marL="0" marR="0" lvl="0" indent="0" algn="l" defTabSz="914400" rtl="0" eaLnBrk="1" fontAlgn="base" latinLnBrk="0" hangingPunct="1">
              <a:lnSpc>
                <a:spcPct val="150000"/>
              </a:lnSpc>
              <a:spcBef>
                <a:spcPct val="0"/>
              </a:spcBef>
              <a:spcAft>
                <a:spcPts val="2000"/>
              </a:spcAft>
              <a:buClrTx/>
              <a:buSzTx/>
              <a:buFontTx/>
              <a:buNone/>
              <a:tabLst/>
              <a:defRPr/>
            </a:pPr>
            <a:r>
              <a:rPr lang="en-GB" altLang="nb-NO" dirty="0">
                <a:solidFill>
                  <a:srgbClr val="000000">
                    <a:lumMod val="85000"/>
                    <a:lumOff val="15000"/>
                  </a:srgbClr>
                </a:solidFill>
                <a:latin typeface="Calibri" panose="020F0502020204030204" pitchFamily="34" charset="0"/>
                <a:cs typeface="Calibri" panose="020F0502020204030204" pitchFamily="34" charset="0"/>
              </a:rPr>
              <a:t> </a:t>
            </a:r>
            <a:endParaRPr kumimoji="0" lang="en-GB" altLang="nb-NO"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cs typeface="Calibri" panose="020F0502020204030204" pitchFamily="34" charset="0"/>
            </a:endParaRPr>
          </a:p>
        </p:txBody>
      </p:sp>
      <p:sp>
        <p:nvSpPr>
          <p:cNvPr id="2063" name="Text Box 5" descr="Text field "/>
          <p:cNvSpPr txBox="1">
            <a:spLocks noChangeArrowheads="1"/>
          </p:cNvSpPr>
          <p:nvPr/>
        </p:nvSpPr>
        <p:spPr bwMode="auto">
          <a:xfrm>
            <a:off x="29586844" y="6310717"/>
            <a:ext cx="12261244" cy="5797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0"/>
              </a:spcBef>
              <a:spcAft>
                <a:spcPts val="1000"/>
              </a:spcAft>
              <a:buClrTx/>
              <a:buSzTx/>
              <a:buFontTx/>
              <a:buNone/>
              <a:tabLst/>
              <a:defRPr/>
            </a:pPr>
            <a:r>
              <a:rPr kumimoji="0" lang="nb-NO" altLang="nb-NO" sz="4400" b="1"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Metanefrin og normetanefrin</a:t>
            </a:r>
          </a:p>
          <a:p>
            <a:pPr marL="0" marR="0" lvl="0" indent="0" algn="l" defTabSz="914400" rtl="0" eaLnBrk="1" fontAlgn="base" latinLnBrk="0" hangingPunct="1">
              <a:lnSpc>
                <a:spcPct val="150000"/>
              </a:lnSpc>
              <a:spcBef>
                <a:spcPts val="0"/>
              </a:spcBef>
              <a:spcAft>
                <a:spcPts val="1000"/>
              </a:spcAft>
              <a:buClrTx/>
              <a:buSzTx/>
              <a:buFontTx/>
              <a:buNone/>
              <a:tabLst/>
              <a:defRPr/>
            </a:pPr>
            <a:r>
              <a:rPr kumimoji="0" lang="nb-NO" altLang="nb-NO" sz="3600" b="0"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Verdier &gt;2 over referanseverdi bør utredes videre og har høy sannsynlighet for PPGL.(2) Normale metanefrinnivåer har høy negative prediktiv verdi. (3) Ingen av pasientene i oppgaven hadde verdier under referansenivå i begge målinger. 86% hadde én verdi &gt;2 x ref. 34% hadde både metanefrin og normetanefrin &gt;2 x ref. </a:t>
            </a:r>
            <a:endParaRPr lang="nb-NO" altLang="nb-NO" sz="3600" dirty="0">
              <a:solidFill>
                <a:srgbClr val="000000">
                  <a:lumMod val="85000"/>
                  <a:lumOff val="15000"/>
                </a:srgbClr>
              </a:solidFill>
              <a:latin typeface="Calibri" panose="020F0502020204030204" pitchFamily="34" charset="0"/>
              <a:cs typeface="Calibri" panose="020F0502020204030204" pitchFamily="34" charset="0"/>
            </a:endParaRPr>
          </a:p>
        </p:txBody>
      </p:sp>
      <p:sp>
        <p:nvSpPr>
          <p:cNvPr id="2065" name="References" descr="Field for references"/>
          <p:cNvSpPr txBox="1">
            <a:spLocks noChangeArrowheads="1"/>
          </p:cNvSpPr>
          <p:nvPr/>
        </p:nvSpPr>
        <p:spPr bwMode="auto">
          <a:xfrm>
            <a:off x="31834131" y="26208383"/>
            <a:ext cx="10220643" cy="3498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b-NO" altLang="nb-NO" sz="28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REFERENCES</a:t>
            </a:r>
          </a:p>
          <a:p>
            <a:pPr marL="342900" lvl="0" indent="-342900">
              <a:spcAft>
                <a:spcPts val="800"/>
              </a:spcAft>
              <a:buFont typeface="Calibri" panose="020F0502020204030204" pitchFamily="34" charset="0"/>
              <a:buChar char="-"/>
            </a:pPr>
            <a:r>
              <a:rPr lang="nb-NO"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nb-NO" sz="1800" dirty="0" err="1">
                <a:effectLst/>
                <a:latin typeface="Times New Roman" panose="02020603050405020304" pitchFamily="18" charset="0"/>
                <a:ea typeface="Calibri" panose="020F0502020204030204" pitchFamily="34" charset="0"/>
                <a:cs typeface="Times New Roman" panose="02020603050405020304" pitchFamily="18" charset="0"/>
              </a:rPr>
              <a:t>Geroula</a:t>
            </a:r>
            <a:r>
              <a:rPr lang="nb-NO" sz="1800" dirty="0">
                <a:effectLst/>
                <a:latin typeface="Times New Roman" panose="02020603050405020304" pitchFamily="18" charset="0"/>
                <a:ea typeface="Calibri" panose="020F0502020204030204" pitchFamily="34" charset="0"/>
                <a:cs typeface="Times New Roman" panose="02020603050405020304" pitchFamily="18" charset="0"/>
              </a:rPr>
              <a:t> A, </a:t>
            </a:r>
            <a:r>
              <a:rPr lang="nb-NO" sz="1800" dirty="0" err="1">
                <a:effectLst/>
                <a:latin typeface="Times New Roman" panose="02020603050405020304" pitchFamily="18" charset="0"/>
                <a:ea typeface="Calibri" panose="020F0502020204030204" pitchFamily="34" charset="0"/>
                <a:cs typeface="Times New Roman" panose="02020603050405020304" pitchFamily="18" charset="0"/>
              </a:rPr>
              <a:t>Deutschbein</a:t>
            </a:r>
            <a:r>
              <a:rPr lang="nb-NO" sz="1800" dirty="0">
                <a:effectLst/>
                <a:latin typeface="Times New Roman" panose="02020603050405020304" pitchFamily="18" charset="0"/>
                <a:ea typeface="Calibri" panose="020F0502020204030204" pitchFamily="34" charset="0"/>
                <a:cs typeface="Times New Roman" panose="02020603050405020304" pitchFamily="18" charset="0"/>
              </a:rPr>
              <a:t> T, Langton K, </a:t>
            </a:r>
            <a:r>
              <a:rPr lang="nb-NO" sz="1800" dirty="0" err="1">
                <a:effectLst/>
                <a:latin typeface="Times New Roman" panose="02020603050405020304" pitchFamily="18" charset="0"/>
                <a:ea typeface="Calibri" panose="020F0502020204030204" pitchFamily="34" charset="0"/>
                <a:cs typeface="Times New Roman" panose="02020603050405020304" pitchFamily="18" charset="0"/>
              </a:rPr>
              <a:t>Masjkur</a:t>
            </a:r>
            <a:r>
              <a:rPr lang="nb-NO" sz="1800" dirty="0">
                <a:effectLst/>
                <a:latin typeface="Times New Roman" panose="02020603050405020304" pitchFamily="18" charset="0"/>
                <a:ea typeface="Calibri" panose="020F0502020204030204" pitchFamily="34" charset="0"/>
                <a:cs typeface="Times New Roman" panose="02020603050405020304" pitchFamily="18" charset="0"/>
              </a:rPr>
              <a:t> J, </a:t>
            </a:r>
            <a:r>
              <a:rPr lang="nb-NO" sz="1800" dirty="0" err="1">
                <a:effectLst/>
                <a:latin typeface="Times New Roman" panose="02020603050405020304" pitchFamily="18" charset="0"/>
                <a:ea typeface="Calibri" panose="020F0502020204030204" pitchFamily="34" charset="0"/>
                <a:cs typeface="Times New Roman" panose="02020603050405020304" pitchFamily="18" charset="0"/>
              </a:rPr>
              <a:t>Pamporaki</a:t>
            </a:r>
            <a:r>
              <a:rPr lang="nb-NO" sz="1800" dirty="0">
                <a:effectLst/>
                <a:latin typeface="Times New Roman" panose="02020603050405020304" pitchFamily="18" charset="0"/>
                <a:ea typeface="Calibri" panose="020F0502020204030204" pitchFamily="34" charset="0"/>
                <a:cs typeface="Times New Roman" panose="02020603050405020304" pitchFamily="18" charset="0"/>
              </a:rPr>
              <a:t> C, </a:t>
            </a:r>
            <a:r>
              <a:rPr lang="nb-NO" sz="1800" dirty="0" err="1">
                <a:effectLst/>
                <a:latin typeface="Times New Roman" panose="02020603050405020304" pitchFamily="18" charset="0"/>
                <a:ea typeface="Calibri" panose="020F0502020204030204" pitchFamily="34" charset="0"/>
                <a:cs typeface="Times New Roman" panose="02020603050405020304" pitchFamily="18" charset="0"/>
              </a:rPr>
              <a:t>Peitzsch</a:t>
            </a:r>
            <a:r>
              <a:rPr lang="nb-NO" sz="1800" dirty="0">
                <a:effectLst/>
                <a:latin typeface="Times New Roman" panose="02020603050405020304" pitchFamily="18" charset="0"/>
                <a:ea typeface="Calibri" panose="020F0502020204030204" pitchFamily="34" charset="0"/>
                <a:cs typeface="Times New Roman" panose="02020603050405020304" pitchFamily="18" charset="0"/>
              </a:rPr>
              <a:t> M, et al.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Pheochromocytoma and paraganglioma: clinical feature-based disease probability in relation to catecholamine biochemistry and reason for disease suspicion. European Journal of Endocrinology. 2019;181(4):409-20.</a:t>
            </a:r>
          </a:p>
          <a:p>
            <a:pPr marL="342900" lvl="0" indent="-342900">
              <a:spcAft>
                <a:spcPts val="800"/>
              </a:spcAft>
              <a:buFont typeface="Calibri" panose="020F0502020204030204" pitchFamily="34" charset="0"/>
              <a:buChar char="-"/>
            </a:pPr>
            <a:r>
              <a:rPr lang="en-US" sz="1800" dirty="0">
                <a:latin typeface="Times New Roman" panose="02020603050405020304" pitchFamily="18" charset="0"/>
                <a:ea typeface="Calibri" panose="020F0502020204030204" pitchFamily="34" charset="0"/>
                <a:cs typeface="Times New Roman" panose="02020603050405020304" pitchFamily="18" charset="0"/>
              </a:rPr>
              <a:t>2. </a:t>
            </a:r>
            <a:r>
              <a:rPr lang="de-DE" sz="1800" dirty="0" err="1">
                <a:effectLst/>
                <a:latin typeface="Times New Roman" panose="02020603050405020304" pitchFamily="18" charset="0"/>
                <a:ea typeface="Calibri" panose="020F0502020204030204" pitchFamily="34" charset="0"/>
              </a:rPr>
              <a:t>Nölting</a:t>
            </a:r>
            <a:r>
              <a:rPr lang="de-DE" sz="1800" dirty="0">
                <a:effectLst/>
                <a:latin typeface="Times New Roman" panose="02020603050405020304" pitchFamily="18" charset="0"/>
                <a:ea typeface="Calibri" panose="020F0502020204030204" pitchFamily="34" charset="0"/>
              </a:rPr>
              <a:t> S, Bechmann N, Taieb D, </a:t>
            </a:r>
            <a:r>
              <a:rPr lang="de-DE" sz="1800" dirty="0" err="1">
                <a:effectLst/>
                <a:latin typeface="Times New Roman" panose="02020603050405020304" pitchFamily="18" charset="0"/>
                <a:ea typeface="Calibri" panose="020F0502020204030204" pitchFamily="34" charset="0"/>
              </a:rPr>
              <a:t>Beuschlein</a:t>
            </a:r>
            <a:r>
              <a:rPr lang="de-DE" sz="1800" dirty="0">
                <a:effectLst/>
                <a:latin typeface="Times New Roman" panose="02020603050405020304" pitchFamily="18" charset="0"/>
                <a:ea typeface="Calibri" panose="020F0502020204030204" pitchFamily="34" charset="0"/>
              </a:rPr>
              <a:t> F, Fassnacht M, Kroiss M, et al. </a:t>
            </a:r>
            <a:r>
              <a:rPr lang="nb-NO" sz="1800" dirty="0" err="1">
                <a:effectLst/>
                <a:latin typeface="Times New Roman" panose="02020603050405020304" pitchFamily="18" charset="0"/>
                <a:ea typeface="Calibri" panose="020F0502020204030204" pitchFamily="34" charset="0"/>
              </a:rPr>
              <a:t>Personalized</a:t>
            </a:r>
            <a:r>
              <a:rPr lang="nb-NO" sz="1800" dirty="0">
                <a:effectLst/>
                <a:latin typeface="Times New Roman" panose="02020603050405020304" pitchFamily="18" charset="0"/>
                <a:ea typeface="Calibri" panose="020F0502020204030204" pitchFamily="34" charset="0"/>
              </a:rPr>
              <a:t> Management </a:t>
            </a:r>
            <a:r>
              <a:rPr lang="nb-NO" sz="1800" dirty="0" err="1">
                <a:effectLst/>
                <a:latin typeface="Times New Roman" panose="02020603050405020304" pitchFamily="18" charset="0"/>
                <a:ea typeface="Calibri" panose="020F0502020204030204" pitchFamily="34" charset="0"/>
              </a:rPr>
              <a:t>of</a:t>
            </a:r>
            <a:r>
              <a:rPr lang="nb-NO" sz="1800" dirty="0">
                <a:effectLst/>
                <a:latin typeface="Times New Roman" panose="02020603050405020304" pitchFamily="18" charset="0"/>
                <a:ea typeface="Calibri" panose="020F0502020204030204" pitchFamily="34" charset="0"/>
              </a:rPr>
              <a:t> </a:t>
            </a:r>
            <a:r>
              <a:rPr lang="nb-NO" sz="1800" dirty="0" err="1">
                <a:effectLst/>
                <a:latin typeface="Times New Roman" panose="02020603050405020304" pitchFamily="18" charset="0"/>
                <a:ea typeface="Calibri" panose="020F0502020204030204" pitchFamily="34" charset="0"/>
              </a:rPr>
              <a:t>Pheochromocytoma</a:t>
            </a:r>
            <a:r>
              <a:rPr lang="nb-NO" sz="1800" dirty="0">
                <a:effectLst/>
                <a:latin typeface="Times New Roman" panose="02020603050405020304" pitchFamily="18" charset="0"/>
                <a:ea typeface="Calibri" panose="020F0502020204030204" pitchFamily="34" charset="0"/>
              </a:rPr>
              <a:t> and </a:t>
            </a:r>
            <a:r>
              <a:rPr lang="nb-NO" sz="1800" dirty="0" err="1">
                <a:effectLst/>
                <a:latin typeface="Times New Roman" panose="02020603050405020304" pitchFamily="18" charset="0"/>
                <a:ea typeface="Calibri" panose="020F0502020204030204" pitchFamily="34" charset="0"/>
              </a:rPr>
              <a:t>Paraganglioma</a:t>
            </a:r>
            <a:r>
              <a:rPr lang="nb-NO" sz="1800" dirty="0">
                <a:effectLst/>
                <a:latin typeface="Times New Roman" panose="02020603050405020304" pitchFamily="18" charset="0"/>
                <a:ea typeface="Calibri" panose="020F0502020204030204" pitchFamily="34" charset="0"/>
              </a:rPr>
              <a:t>. </a:t>
            </a:r>
            <a:r>
              <a:rPr lang="nb-NO" sz="1800" dirty="0" err="1">
                <a:effectLst/>
                <a:latin typeface="Times New Roman" panose="02020603050405020304" pitchFamily="18" charset="0"/>
                <a:ea typeface="Calibri" panose="020F0502020204030204" pitchFamily="34" charset="0"/>
              </a:rPr>
              <a:t>Endocr</a:t>
            </a:r>
            <a:r>
              <a:rPr lang="nb-NO" sz="1800" dirty="0">
                <a:effectLst/>
                <a:latin typeface="Times New Roman" panose="02020603050405020304" pitchFamily="18" charset="0"/>
                <a:ea typeface="Calibri" panose="020F0502020204030204" pitchFamily="34" charset="0"/>
              </a:rPr>
              <a:t> Rev. 2022;43(2):199-239</a:t>
            </a:r>
          </a:p>
          <a:p>
            <a:pPr marL="342900" lvl="0" indent="-342900">
              <a:spcAft>
                <a:spcPts val="800"/>
              </a:spcAft>
              <a:buFont typeface="Calibri" panose="020F0502020204030204" pitchFamily="34" charset="0"/>
              <a:buChar char="-"/>
            </a:pPr>
            <a:r>
              <a:rPr lang="nb-NO" sz="1800" dirty="0">
                <a:latin typeface="Times New Roman" panose="02020603050405020304" pitchFamily="18" charset="0"/>
                <a:ea typeface="Calibri" panose="020F0502020204030204" pitchFamily="34" charset="0"/>
                <a:cs typeface="Times New Roman" panose="02020603050405020304" pitchFamily="18" charset="0"/>
              </a:rPr>
              <a:t>3. </a:t>
            </a:r>
            <a:r>
              <a:rPr lang="nb-NO" sz="1800" dirty="0">
                <a:effectLst/>
                <a:latin typeface="Times New Roman" panose="02020603050405020304" pitchFamily="18" charset="0"/>
                <a:ea typeface="Calibri" panose="020F0502020204030204" pitchFamily="34" charset="0"/>
              </a:rPr>
              <a:t>Lenders JWM, </a:t>
            </a:r>
            <a:r>
              <a:rPr lang="nb-NO" sz="1800" dirty="0" err="1">
                <a:effectLst/>
                <a:latin typeface="Times New Roman" panose="02020603050405020304" pitchFamily="18" charset="0"/>
                <a:ea typeface="Calibri" panose="020F0502020204030204" pitchFamily="34" charset="0"/>
              </a:rPr>
              <a:t>Kerstens</a:t>
            </a:r>
            <a:r>
              <a:rPr lang="nb-NO" sz="1800" dirty="0">
                <a:effectLst/>
                <a:latin typeface="Times New Roman" panose="02020603050405020304" pitchFamily="18" charset="0"/>
                <a:ea typeface="Calibri" panose="020F0502020204030204" pitchFamily="34" charset="0"/>
              </a:rPr>
              <a:t> MN, Amar L, </a:t>
            </a:r>
            <a:r>
              <a:rPr lang="nb-NO" sz="1800" dirty="0" err="1">
                <a:effectLst/>
                <a:latin typeface="Times New Roman" panose="02020603050405020304" pitchFamily="18" charset="0"/>
                <a:ea typeface="Calibri" panose="020F0502020204030204" pitchFamily="34" charset="0"/>
              </a:rPr>
              <a:t>Prejbisz</a:t>
            </a:r>
            <a:r>
              <a:rPr lang="nb-NO" sz="1800" dirty="0">
                <a:effectLst/>
                <a:latin typeface="Times New Roman" panose="02020603050405020304" pitchFamily="18" charset="0"/>
                <a:ea typeface="Calibri" panose="020F0502020204030204" pitchFamily="34" charset="0"/>
              </a:rPr>
              <a:t> A, </a:t>
            </a:r>
            <a:r>
              <a:rPr lang="nb-NO" sz="1800" dirty="0" err="1">
                <a:effectLst/>
                <a:latin typeface="Times New Roman" panose="02020603050405020304" pitchFamily="18" charset="0"/>
                <a:ea typeface="Calibri" panose="020F0502020204030204" pitchFamily="34" charset="0"/>
              </a:rPr>
              <a:t>Robledo</a:t>
            </a:r>
            <a:r>
              <a:rPr lang="nb-NO" sz="1800" dirty="0">
                <a:effectLst/>
                <a:latin typeface="Times New Roman" panose="02020603050405020304" pitchFamily="18" charset="0"/>
                <a:ea typeface="Calibri" panose="020F0502020204030204" pitchFamily="34" charset="0"/>
              </a:rPr>
              <a:t> M, </a:t>
            </a:r>
            <a:r>
              <a:rPr lang="nb-NO" sz="1800" dirty="0" err="1">
                <a:effectLst/>
                <a:latin typeface="Times New Roman" panose="02020603050405020304" pitchFamily="18" charset="0"/>
                <a:ea typeface="Calibri" panose="020F0502020204030204" pitchFamily="34" charset="0"/>
              </a:rPr>
              <a:t>Taieb</a:t>
            </a:r>
            <a:r>
              <a:rPr lang="nb-NO" sz="1800" dirty="0">
                <a:effectLst/>
                <a:latin typeface="Times New Roman" panose="02020603050405020304" pitchFamily="18" charset="0"/>
                <a:ea typeface="Calibri" panose="020F0502020204030204" pitchFamily="34" charset="0"/>
              </a:rPr>
              <a:t> D, et al. Genetics, </a:t>
            </a:r>
            <a:r>
              <a:rPr lang="nb-NO" sz="1800" dirty="0" err="1">
                <a:effectLst/>
                <a:latin typeface="Times New Roman" panose="02020603050405020304" pitchFamily="18" charset="0"/>
                <a:ea typeface="Calibri" panose="020F0502020204030204" pitchFamily="34" charset="0"/>
              </a:rPr>
              <a:t>diagnosis</a:t>
            </a:r>
            <a:r>
              <a:rPr lang="nb-NO" sz="1800" dirty="0">
                <a:effectLst/>
                <a:latin typeface="Times New Roman" panose="02020603050405020304" pitchFamily="18" charset="0"/>
                <a:ea typeface="Calibri" panose="020F0502020204030204" pitchFamily="34" charset="0"/>
              </a:rPr>
              <a:t>, management and </a:t>
            </a:r>
            <a:r>
              <a:rPr lang="nb-NO" sz="1800" dirty="0" err="1">
                <a:effectLst/>
                <a:latin typeface="Times New Roman" panose="02020603050405020304" pitchFamily="18" charset="0"/>
                <a:ea typeface="Calibri" panose="020F0502020204030204" pitchFamily="34" charset="0"/>
              </a:rPr>
              <a:t>future</a:t>
            </a:r>
            <a:r>
              <a:rPr lang="nb-NO" sz="1800" dirty="0">
                <a:effectLst/>
                <a:latin typeface="Times New Roman" panose="02020603050405020304" pitchFamily="18" charset="0"/>
                <a:ea typeface="Calibri" panose="020F0502020204030204" pitchFamily="34" charset="0"/>
              </a:rPr>
              <a:t> </a:t>
            </a:r>
            <a:r>
              <a:rPr lang="nb-NO" sz="1800" dirty="0" err="1">
                <a:effectLst/>
                <a:latin typeface="Times New Roman" panose="02020603050405020304" pitchFamily="18" charset="0"/>
                <a:ea typeface="Calibri" panose="020F0502020204030204" pitchFamily="34" charset="0"/>
              </a:rPr>
              <a:t>directions</a:t>
            </a:r>
            <a:r>
              <a:rPr lang="nb-NO" sz="1800" dirty="0">
                <a:effectLst/>
                <a:latin typeface="Times New Roman" panose="02020603050405020304" pitchFamily="18" charset="0"/>
                <a:ea typeface="Calibri" panose="020F0502020204030204" pitchFamily="34" charset="0"/>
              </a:rPr>
              <a:t> </a:t>
            </a:r>
            <a:r>
              <a:rPr lang="nb-NO" sz="1800" dirty="0" err="1">
                <a:effectLst/>
                <a:latin typeface="Times New Roman" panose="02020603050405020304" pitchFamily="18" charset="0"/>
                <a:ea typeface="Calibri" panose="020F0502020204030204" pitchFamily="34" charset="0"/>
              </a:rPr>
              <a:t>of</a:t>
            </a:r>
            <a:r>
              <a:rPr lang="nb-NO" sz="1800" dirty="0">
                <a:effectLst/>
                <a:latin typeface="Times New Roman" panose="02020603050405020304" pitchFamily="18" charset="0"/>
                <a:ea typeface="Calibri" panose="020F0502020204030204" pitchFamily="34" charset="0"/>
              </a:rPr>
              <a:t> </a:t>
            </a:r>
            <a:r>
              <a:rPr lang="nb-NO" sz="1800" dirty="0" err="1">
                <a:effectLst/>
                <a:latin typeface="Times New Roman" panose="02020603050405020304" pitchFamily="18" charset="0"/>
                <a:ea typeface="Calibri" panose="020F0502020204030204" pitchFamily="34" charset="0"/>
              </a:rPr>
              <a:t>research</a:t>
            </a:r>
            <a:r>
              <a:rPr lang="nb-NO" sz="1800" dirty="0">
                <a:effectLst/>
                <a:latin typeface="Times New Roman" panose="02020603050405020304" pitchFamily="18" charset="0"/>
                <a:ea typeface="Calibri" panose="020F0502020204030204" pitchFamily="34" charset="0"/>
              </a:rPr>
              <a:t> </a:t>
            </a:r>
            <a:r>
              <a:rPr lang="nb-NO" sz="1800" dirty="0" err="1">
                <a:effectLst/>
                <a:latin typeface="Times New Roman" panose="02020603050405020304" pitchFamily="18" charset="0"/>
                <a:ea typeface="Calibri" panose="020F0502020204030204" pitchFamily="34" charset="0"/>
              </a:rPr>
              <a:t>of</a:t>
            </a:r>
            <a:r>
              <a:rPr lang="nb-NO" sz="1800" dirty="0">
                <a:effectLst/>
                <a:latin typeface="Times New Roman" panose="02020603050405020304" pitchFamily="18" charset="0"/>
                <a:ea typeface="Calibri" panose="020F0502020204030204" pitchFamily="34" charset="0"/>
              </a:rPr>
              <a:t> </a:t>
            </a:r>
            <a:r>
              <a:rPr lang="nb-NO" sz="1800" dirty="0" err="1">
                <a:effectLst/>
                <a:latin typeface="Times New Roman" panose="02020603050405020304" pitchFamily="18" charset="0"/>
                <a:ea typeface="Calibri" panose="020F0502020204030204" pitchFamily="34" charset="0"/>
              </a:rPr>
              <a:t>phaeochromocytoma</a:t>
            </a:r>
            <a:r>
              <a:rPr lang="nb-NO" sz="1800" dirty="0">
                <a:effectLst/>
                <a:latin typeface="Times New Roman" panose="02020603050405020304" pitchFamily="18" charset="0"/>
                <a:ea typeface="Calibri" panose="020F0502020204030204" pitchFamily="34" charset="0"/>
              </a:rPr>
              <a:t> and </a:t>
            </a:r>
            <a:r>
              <a:rPr lang="nb-NO" sz="1800" dirty="0" err="1">
                <a:effectLst/>
                <a:latin typeface="Times New Roman" panose="02020603050405020304" pitchFamily="18" charset="0"/>
                <a:ea typeface="Calibri" panose="020F0502020204030204" pitchFamily="34" charset="0"/>
              </a:rPr>
              <a:t>paraganglioma</a:t>
            </a:r>
            <a:r>
              <a:rPr lang="nb-NO" sz="1800" dirty="0">
                <a:effectLst/>
                <a:latin typeface="Times New Roman" panose="02020603050405020304" pitchFamily="18" charset="0"/>
                <a:ea typeface="Calibri" panose="020F0502020204030204" pitchFamily="34" charset="0"/>
              </a:rPr>
              <a:t>: a </a:t>
            </a:r>
            <a:r>
              <a:rPr lang="nb-NO" sz="1800" dirty="0" err="1">
                <a:effectLst/>
                <a:latin typeface="Times New Roman" panose="02020603050405020304" pitchFamily="18" charset="0"/>
                <a:ea typeface="Calibri" panose="020F0502020204030204" pitchFamily="34" charset="0"/>
              </a:rPr>
              <a:t>position</a:t>
            </a:r>
            <a:r>
              <a:rPr lang="nb-NO" sz="1800" dirty="0">
                <a:effectLst/>
                <a:latin typeface="Times New Roman" panose="02020603050405020304" pitchFamily="18" charset="0"/>
                <a:ea typeface="Calibri" panose="020F0502020204030204" pitchFamily="34" charset="0"/>
              </a:rPr>
              <a:t> statement and consensus </a:t>
            </a:r>
            <a:r>
              <a:rPr lang="nb-NO" sz="1800" dirty="0" err="1">
                <a:effectLst/>
                <a:latin typeface="Times New Roman" panose="02020603050405020304" pitchFamily="18" charset="0"/>
                <a:ea typeface="Calibri" panose="020F0502020204030204" pitchFamily="34" charset="0"/>
              </a:rPr>
              <a:t>of</a:t>
            </a:r>
            <a:r>
              <a:rPr lang="nb-NO" sz="1800" dirty="0">
                <a:effectLst/>
                <a:latin typeface="Times New Roman" panose="02020603050405020304" pitchFamily="18" charset="0"/>
                <a:ea typeface="Calibri" panose="020F0502020204030204" pitchFamily="34" charset="0"/>
              </a:rPr>
              <a:t> </a:t>
            </a:r>
            <a:r>
              <a:rPr lang="nb-NO" sz="1800" dirty="0" err="1">
                <a:effectLst/>
                <a:latin typeface="Times New Roman" panose="02020603050405020304" pitchFamily="18" charset="0"/>
                <a:ea typeface="Calibri" panose="020F0502020204030204" pitchFamily="34" charset="0"/>
              </a:rPr>
              <a:t>the</a:t>
            </a:r>
            <a:r>
              <a:rPr lang="nb-NO" sz="1800" dirty="0">
                <a:effectLst/>
                <a:latin typeface="Times New Roman" panose="02020603050405020304" pitchFamily="18" charset="0"/>
                <a:ea typeface="Calibri" panose="020F0502020204030204" pitchFamily="34" charset="0"/>
              </a:rPr>
              <a:t> </a:t>
            </a:r>
            <a:r>
              <a:rPr lang="nb-NO" sz="1800" dirty="0" err="1">
                <a:effectLst/>
                <a:latin typeface="Times New Roman" panose="02020603050405020304" pitchFamily="18" charset="0"/>
                <a:ea typeface="Calibri" panose="020F0502020204030204" pitchFamily="34" charset="0"/>
              </a:rPr>
              <a:t>Working</a:t>
            </a:r>
            <a:r>
              <a:rPr lang="nb-NO" sz="1800" dirty="0">
                <a:effectLst/>
                <a:latin typeface="Times New Roman" panose="02020603050405020304" pitchFamily="18" charset="0"/>
                <a:ea typeface="Calibri" panose="020F0502020204030204" pitchFamily="34" charset="0"/>
              </a:rPr>
              <a:t> Group </a:t>
            </a:r>
            <a:r>
              <a:rPr lang="nb-NO" sz="1800" dirty="0" err="1">
                <a:effectLst/>
                <a:latin typeface="Times New Roman" panose="02020603050405020304" pitchFamily="18" charset="0"/>
                <a:ea typeface="Calibri" panose="020F0502020204030204" pitchFamily="34" charset="0"/>
              </a:rPr>
              <a:t>on</a:t>
            </a:r>
            <a:r>
              <a:rPr lang="nb-NO" sz="1800" dirty="0">
                <a:effectLst/>
                <a:latin typeface="Times New Roman" panose="02020603050405020304" pitchFamily="18" charset="0"/>
                <a:ea typeface="Calibri" panose="020F0502020204030204" pitchFamily="34" charset="0"/>
              </a:rPr>
              <a:t> </a:t>
            </a:r>
            <a:r>
              <a:rPr lang="nb-NO" sz="1800" dirty="0" err="1">
                <a:effectLst/>
                <a:latin typeface="Times New Roman" panose="02020603050405020304" pitchFamily="18" charset="0"/>
                <a:ea typeface="Calibri" panose="020F0502020204030204" pitchFamily="34" charset="0"/>
              </a:rPr>
              <a:t>Endocrine</a:t>
            </a:r>
            <a:r>
              <a:rPr lang="nb-NO" sz="1800" dirty="0">
                <a:effectLst/>
                <a:latin typeface="Times New Roman" panose="02020603050405020304" pitchFamily="18" charset="0"/>
                <a:ea typeface="Calibri" panose="020F0502020204030204" pitchFamily="34" charset="0"/>
              </a:rPr>
              <a:t> </a:t>
            </a:r>
            <a:r>
              <a:rPr lang="nb-NO" sz="1800" dirty="0" err="1">
                <a:effectLst/>
                <a:latin typeface="Times New Roman" panose="02020603050405020304" pitchFamily="18" charset="0"/>
                <a:ea typeface="Calibri" panose="020F0502020204030204" pitchFamily="34" charset="0"/>
              </a:rPr>
              <a:t>Hypertension</a:t>
            </a:r>
            <a:r>
              <a:rPr lang="nb-NO" sz="1800" dirty="0">
                <a:effectLst/>
                <a:latin typeface="Times New Roman" panose="02020603050405020304" pitchFamily="18" charset="0"/>
                <a:ea typeface="Calibri" panose="020F0502020204030204" pitchFamily="34" charset="0"/>
              </a:rPr>
              <a:t> </a:t>
            </a:r>
            <a:r>
              <a:rPr lang="nb-NO" sz="1800" dirty="0" err="1">
                <a:effectLst/>
                <a:latin typeface="Times New Roman" panose="02020603050405020304" pitchFamily="18" charset="0"/>
                <a:ea typeface="Calibri" panose="020F0502020204030204" pitchFamily="34" charset="0"/>
              </a:rPr>
              <a:t>of</a:t>
            </a:r>
            <a:r>
              <a:rPr lang="nb-NO" sz="1800" dirty="0">
                <a:effectLst/>
                <a:latin typeface="Times New Roman" panose="02020603050405020304" pitchFamily="18" charset="0"/>
                <a:ea typeface="Calibri" panose="020F0502020204030204" pitchFamily="34" charset="0"/>
              </a:rPr>
              <a:t> </a:t>
            </a:r>
            <a:r>
              <a:rPr lang="nb-NO" sz="1800" dirty="0" err="1">
                <a:effectLst/>
                <a:latin typeface="Times New Roman" panose="02020603050405020304" pitchFamily="18" charset="0"/>
                <a:ea typeface="Calibri" panose="020F0502020204030204" pitchFamily="34" charset="0"/>
              </a:rPr>
              <a:t>the</a:t>
            </a:r>
            <a:r>
              <a:rPr lang="nb-NO" sz="1800" dirty="0">
                <a:effectLst/>
                <a:latin typeface="Times New Roman" panose="02020603050405020304" pitchFamily="18" charset="0"/>
                <a:ea typeface="Calibri" panose="020F0502020204030204" pitchFamily="34" charset="0"/>
              </a:rPr>
              <a:t> European </a:t>
            </a:r>
            <a:r>
              <a:rPr lang="nb-NO" sz="1800" dirty="0" err="1">
                <a:effectLst/>
                <a:latin typeface="Times New Roman" panose="02020603050405020304" pitchFamily="18" charset="0"/>
                <a:ea typeface="Calibri" panose="020F0502020204030204" pitchFamily="34" charset="0"/>
              </a:rPr>
              <a:t>Society</a:t>
            </a:r>
            <a:r>
              <a:rPr lang="nb-NO" sz="1800" dirty="0">
                <a:effectLst/>
                <a:latin typeface="Times New Roman" panose="02020603050405020304" pitchFamily="18" charset="0"/>
                <a:ea typeface="Calibri" panose="020F0502020204030204" pitchFamily="34" charset="0"/>
              </a:rPr>
              <a:t> </a:t>
            </a:r>
            <a:r>
              <a:rPr lang="nb-NO" sz="1800" dirty="0" err="1">
                <a:effectLst/>
                <a:latin typeface="Times New Roman" panose="02020603050405020304" pitchFamily="18" charset="0"/>
                <a:ea typeface="Calibri" panose="020F0502020204030204" pitchFamily="34" charset="0"/>
              </a:rPr>
              <a:t>of</a:t>
            </a:r>
            <a:r>
              <a:rPr lang="nb-NO" sz="1800" dirty="0">
                <a:effectLst/>
                <a:latin typeface="Times New Roman" panose="02020603050405020304" pitchFamily="18" charset="0"/>
                <a:ea typeface="Calibri" panose="020F0502020204030204" pitchFamily="34" charset="0"/>
              </a:rPr>
              <a:t> </a:t>
            </a:r>
            <a:r>
              <a:rPr lang="nb-NO" sz="1800" dirty="0" err="1">
                <a:effectLst/>
                <a:latin typeface="Times New Roman" panose="02020603050405020304" pitchFamily="18" charset="0"/>
                <a:ea typeface="Calibri" panose="020F0502020204030204" pitchFamily="34" charset="0"/>
              </a:rPr>
              <a:t>Hypertension</a:t>
            </a:r>
            <a:r>
              <a:rPr lang="nb-NO" sz="1800" dirty="0">
                <a:effectLst/>
                <a:latin typeface="Times New Roman" panose="02020603050405020304" pitchFamily="18" charset="0"/>
                <a:ea typeface="Calibri" panose="020F0502020204030204" pitchFamily="34" charset="0"/>
              </a:rPr>
              <a:t>. J </a:t>
            </a:r>
            <a:r>
              <a:rPr lang="nb-NO" sz="1800" dirty="0" err="1">
                <a:effectLst/>
                <a:latin typeface="Times New Roman" panose="02020603050405020304" pitchFamily="18" charset="0"/>
                <a:ea typeface="Calibri" panose="020F0502020204030204" pitchFamily="34" charset="0"/>
              </a:rPr>
              <a:t>Hypertens</a:t>
            </a:r>
            <a:r>
              <a:rPr lang="nb-NO" sz="1800" dirty="0">
                <a:effectLst/>
                <a:latin typeface="Times New Roman" panose="02020603050405020304" pitchFamily="18" charset="0"/>
                <a:ea typeface="Calibri" panose="020F0502020204030204" pitchFamily="34" charset="0"/>
              </a:rPr>
              <a:t>. 2020;38(8):1443-56.</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ell 2">
            <a:extLst>
              <a:ext uri="{FF2B5EF4-FFF2-40B4-BE49-F238E27FC236}">
                <a16:creationId xmlns:a16="http://schemas.microsoft.com/office/drawing/2014/main" id="{3FC3A2EA-52CE-52A3-44DC-CF72A94DE2C0}"/>
              </a:ext>
            </a:extLst>
          </p:cNvPr>
          <p:cNvGraphicFramePr>
            <a:graphicFrameLocks noGrp="1"/>
          </p:cNvGraphicFramePr>
          <p:nvPr>
            <p:extLst>
              <p:ext uri="{D42A27DB-BD31-4B8C-83A1-F6EECF244321}">
                <p14:modId xmlns:p14="http://schemas.microsoft.com/office/powerpoint/2010/main" val="1374176204"/>
              </p:ext>
            </p:extLst>
          </p:nvPr>
        </p:nvGraphicFramePr>
        <p:xfrm>
          <a:off x="15952153" y="6844885"/>
          <a:ext cx="12758415" cy="9659732"/>
        </p:xfrm>
        <a:graphic>
          <a:graphicData uri="http://schemas.openxmlformats.org/drawingml/2006/table">
            <a:tbl>
              <a:tblPr firstRow="1" firstCol="1" bandRow="1">
                <a:tableStyleId>{5C22544A-7EE6-4342-B048-85BDC9FD1C3A}</a:tableStyleId>
              </a:tblPr>
              <a:tblGrid>
                <a:gridCol w="4817225">
                  <a:extLst>
                    <a:ext uri="{9D8B030D-6E8A-4147-A177-3AD203B41FA5}">
                      <a16:colId xmlns:a16="http://schemas.microsoft.com/office/drawing/2014/main" val="1447286304"/>
                    </a:ext>
                  </a:extLst>
                </a:gridCol>
                <a:gridCol w="3872530">
                  <a:extLst>
                    <a:ext uri="{9D8B030D-6E8A-4147-A177-3AD203B41FA5}">
                      <a16:colId xmlns:a16="http://schemas.microsoft.com/office/drawing/2014/main" val="4010030828"/>
                    </a:ext>
                  </a:extLst>
                </a:gridCol>
                <a:gridCol w="4068660">
                  <a:extLst>
                    <a:ext uri="{9D8B030D-6E8A-4147-A177-3AD203B41FA5}">
                      <a16:colId xmlns:a16="http://schemas.microsoft.com/office/drawing/2014/main" val="2061812872"/>
                    </a:ext>
                  </a:extLst>
                </a:gridCol>
              </a:tblGrid>
              <a:tr h="1344222">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Prosent oppgitt</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Prosent positive</a:t>
                      </a:r>
                    </a:p>
                  </a:txBody>
                  <a:tcPr marL="68580" marR="68580" marT="0" marB="0"/>
                </a:tc>
                <a:extLst>
                  <a:ext uri="{0D108BD9-81ED-4DB2-BD59-A6C34878D82A}">
                    <a16:rowId xmlns:a16="http://schemas.microsoft.com/office/drawing/2014/main" val="688368225"/>
                  </a:ext>
                </a:extLst>
              </a:tr>
              <a:tr h="831551">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Hypertensjon</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100</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67,9</a:t>
                      </a:r>
                    </a:p>
                  </a:txBody>
                  <a:tcPr marL="68580" marR="68580" marT="0" marB="0"/>
                </a:tc>
                <a:extLst>
                  <a:ext uri="{0D108BD9-81ED-4DB2-BD59-A6C34878D82A}">
                    <a16:rowId xmlns:a16="http://schemas.microsoft.com/office/drawing/2014/main" val="791353033"/>
                  </a:ext>
                </a:extLst>
              </a:tr>
              <a:tr h="831551">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Diabetes</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97</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23,8</a:t>
                      </a:r>
                    </a:p>
                  </a:txBody>
                  <a:tcPr marL="68580" marR="68580" marT="0" marB="0"/>
                </a:tc>
                <a:extLst>
                  <a:ext uri="{0D108BD9-81ED-4DB2-BD59-A6C34878D82A}">
                    <a16:rowId xmlns:a16="http://schemas.microsoft.com/office/drawing/2014/main" val="1436449160"/>
                  </a:ext>
                </a:extLst>
              </a:tr>
              <a:tr h="831551">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Kvinner/menn</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100</a:t>
                      </a:r>
                    </a:p>
                  </a:txBody>
                  <a:tcPr marL="68580" marR="68580" marT="0" marB="0"/>
                </a:tc>
                <a:tc>
                  <a:txBody>
                    <a:bodyPr/>
                    <a:lstStyle/>
                    <a:p>
                      <a:pPr algn="l">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48/52</a:t>
                      </a:r>
                    </a:p>
                  </a:txBody>
                  <a:tcPr marL="68580" marR="68580" marT="0" marB="0"/>
                </a:tc>
                <a:extLst>
                  <a:ext uri="{0D108BD9-81ED-4DB2-BD59-A6C34878D82A}">
                    <a16:rowId xmlns:a16="http://schemas.microsoft.com/office/drawing/2014/main" val="1657306452"/>
                  </a:ext>
                </a:extLst>
              </a:tr>
              <a:tr h="831551">
                <a:tc>
                  <a:txBody>
                    <a:bodyPr/>
                    <a:lstStyle/>
                    <a:p>
                      <a:pPr algn="l">
                        <a:lnSpc>
                          <a:spcPct val="107000"/>
                        </a:lnSpc>
                        <a:spcAft>
                          <a:spcPts val="800"/>
                        </a:spcAft>
                      </a:pPr>
                      <a:r>
                        <a:rPr lang="nb-NO" sz="3600" i="0">
                          <a:effectLst/>
                          <a:latin typeface="Calibri" panose="020F0502020204030204" pitchFamily="34" charset="0"/>
                          <a:ea typeface="Calibri" panose="020F0502020204030204" pitchFamily="34" charset="0"/>
                          <a:cs typeface="Calibri" panose="020F0502020204030204" pitchFamily="34" charset="0"/>
                        </a:rPr>
                        <a:t>BMI &lt; 25</a:t>
                      </a:r>
                    </a:p>
                  </a:txBody>
                  <a:tcPr marL="68580" marR="68580" marT="0" marB="0"/>
                </a:tc>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100</a:t>
                      </a:r>
                    </a:p>
                  </a:txBody>
                  <a:tcPr marL="68580" marR="68580" marT="0" marB="0"/>
                </a:tc>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43,1</a:t>
                      </a:r>
                    </a:p>
                  </a:txBody>
                  <a:tcPr marL="68580" marR="68580" marT="0" marB="0"/>
                </a:tc>
                <a:extLst>
                  <a:ext uri="{0D108BD9-81ED-4DB2-BD59-A6C34878D82A}">
                    <a16:rowId xmlns:a16="http://schemas.microsoft.com/office/drawing/2014/main" val="2630521152"/>
                  </a:ext>
                </a:extLst>
              </a:tr>
              <a:tr h="831551">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BMI &gt;30</a:t>
                      </a:r>
                    </a:p>
                  </a:txBody>
                  <a:tcPr marL="68580" marR="68580" marT="0" marB="0"/>
                </a:tc>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100</a:t>
                      </a:r>
                    </a:p>
                  </a:txBody>
                  <a:tcPr marL="68580" marR="68580" marT="0" marB="0"/>
                </a:tc>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4,6</a:t>
                      </a:r>
                    </a:p>
                  </a:txBody>
                  <a:tcPr marL="68580" marR="68580" marT="0" marB="0"/>
                </a:tc>
                <a:extLst>
                  <a:ext uri="{0D108BD9-81ED-4DB2-BD59-A6C34878D82A}">
                    <a16:rowId xmlns:a16="http://schemas.microsoft.com/office/drawing/2014/main" val="2497776965"/>
                  </a:ext>
                </a:extLst>
              </a:tr>
              <a:tr h="831551">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Puls &gt; 85</a:t>
                      </a:r>
                    </a:p>
                  </a:txBody>
                  <a:tcPr marL="68580" marR="68580" marT="0" marB="0"/>
                </a:tc>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66</a:t>
                      </a:r>
                    </a:p>
                  </a:txBody>
                  <a:tcPr marL="68580" marR="68580" marT="0" marB="0"/>
                </a:tc>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51,2</a:t>
                      </a:r>
                    </a:p>
                  </a:txBody>
                  <a:tcPr marL="68580" marR="68580" marT="0" marB="0"/>
                </a:tc>
                <a:extLst>
                  <a:ext uri="{0D108BD9-81ED-4DB2-BD59-A6C34878D82A}">
                    <a16:rowId xmlns:a16="http://schemas.microsoft.com/office/drawing/2014/main" val="1039796132"/>
                  </a:ext>
                </a:extLst>
              </a:tr>
              <a:tr h="831551">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Hyperhidrose</a:t>
                      </a:r>
                    </a:p>
                  </a:txBody>
                  <a:tcPr marL="68580" marR="68580" marT="0" marB="0"/>
                </a:tc>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52</a:t>
                      </a:r>
                    </a:p>
                  </a:txBody>
                  <a:tcPr marL="68580" marR="68580" marT="0" marB="0"/>
                </a:tc>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76,5</a:t>
                      </a:r>
                    </a:p>
                  </a:txBody>
                  <a:tcPr marL="68580" marR="68580" marT="0" marB="0"/>
                </a:tc>
                <a:extLst>
                  <a:ext uri="{0D108BD9-81ED-4DB2-BD59-A6C34878D82A}">
                    <a16:rowId xmlns:a16="http://schemas.microsoft.com/office/drawing/2014/main" val="4046811590"/>
                  </a:ext>
                </a:extLst>
              </a:tr>
              <a:tr h="831551">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Palpitasjoner</a:t>
                      </a:r>
                    </a:p>
                  </a:txBody>
                  <a:tcPr marL="68580" marR="68580" marT="0" marB="0"/>
                </a:tc>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83</a:t>
                      </a:r>
                    </a:p>
                  </a:txBody>
                  <a:tcPr marL="68580" marR="68580" marT="0" marB="0"/>
                </a:tc>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51,9</a:t>
                      </a:r>
                    </a:p>
                  </a:txBody>
                  <a:tcPr marL="68580" marR="68580" marT="0" marB="0"/>
                </a:tc>
                <a:extLst>
                  <a:ext uri="{0D108BD9-81ED-4DB2-BD59-A6C34878D82A}">
                    <a16:rowId xmlns:a16="http://schemas.microsoft.com/office/drawing/2014/main" val="4258277925"/>
                  </a:ext>
                </a:extLst>
              </a:tr>
              <a:tr h="831551">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Kvalme</a:t>
                      </a:r>
                    </a:p>
                  </a:txBody>
                  <a:tcPr marL="68580" marR="68580" marT="0" marB="0"/>
                </a:tc>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23</a:t>
                      </a:r>
                    </a:p>
                  </a:txBody>
                  <a:tcPr marL="68580" marR="68580" marT="0" marB="0"/>
                </a:tc>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60</a:t>
                      </a:r>
                    </a:p>
                  </a:txBody>
                  <a:tcPr marL="68580" marR="68580" marT="0" marB="0"/>
                </a:tc>
                <a:extLst>
                  <a:ext uri="{0D108BD9-81ED-4DB2-BD59-A6C34878D82A}">
                    <a16:rowId xmlns:a16="http://schemas.microsoft.com/office/drawing/2014/main" val="359238447"/>
                  </a:ext>
                </a:extLst>
              </a:tr>
              <a:tr h="831551">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Tremor</a:t>
                      </a:r>
                    </a:p>
                  </a:txBody>
                  <a:tcPr marL="68580" marR="68580" marT="0" marB="0"/>
                </a:tc>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11</a:t>
                      </a:r>
                    </a:p>
                  </a:txBody>
                  <a:tcPr marL="68580" marR="68580" marT="0" marB="0"/>
                </a:tc>
                <a:tc>
                  <a:txBody>
                    <a:bodyPr/>
                    <a:lstStyle/>
                    <a:p>
                      <a:pPr algn="l">
                        <a:lnSpc>
                          <a:spcPct val="107000"/>
                        </a:lnSpc>
                        <a:spcAft>
                          <a:spcPts val="800"/>
                        </a:spcAft>
                      </a:pPr>
                      <a:r>
                        <a:rPr lang="nb-NO" sz="3600" i="0" dirty="0">
                          <a:effectLst/>
                          <a:latin typeface="Calibri" panose="020F0502020204030204" pitchFamily="34" charset="0"/>
                          <a:ea typeface="Calibri" panose="020F0502020204030204" pitchFamily="34" charset="0"/>
                          <a:cs typeface="Calibri" panose="020F0502020204030204" pitchFamily="34" charset="0"/>
                        </a:rPr>
                        <a:t>71,4</a:t>
                      </a:r>
                    </a:p>
                  </a:txBody>
                  <a:tcPr marL="68580" marR="68580" marT="0" marB="0"/>
                </a:tc>
                <a:extLst>
                  <a:ext uri="{0D108BD9-81ED-4DB2-BD59-A6C34878D82A}">
                    <a16:rowId xmlns:a16="http://schemas.microsoft.com/office/drawing/2014/main" val="2685483820"/>
                  </a:ext>
                </a:extLst>
              </a:tr>
            </a:tbl>
          </a:graphicData>
        </a:graphic>
      </p:graphicFrame>
      <p:pic>
        <p:nvPicPr>
          <p:cNvPr id="4" name="Bilde 3" descr="Et bilde som inneholder tekst, skjermbilde, diagram&#10;&#10;Automatisk generert beskrivelse">
            <a:extLst>
              <a:ext uri="{FF2B5EF4-FFF2-40B4-BE49-F238E27FC236}">
                <a16:creationId xmlns:a16="http://schemas.microsoft.com/office/drawing/2014/main" id="{39C3191B-5DCD-AED7-7602-1E1D4A19313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8303"/>
          <a:stretch/>
        </p:blipFill>
        <p:spPr bwMode="auto">
          <a:xfrm>
            <a:off x="29586844" y="12630550"/>
            <a:ext cx="12467930" cy="11047533"/>
          </a:xfrm>
          <a:prstGeom prst="rect">
            <a:avLst/>
          </a:prstGeom>
          <a:ln>
            <a:noFill/>
          </a:ln>
          <a:extLst>
            <a:ext uri="{53640926-AAD7-44D8-BBD7-CCE9431645EC}">
              <a14:shadowObscured xmlns:a14="http://schemas.microsoft.com/office/drawing/2010/main"/>
            </a:ext>
          </a:extLst>
        </p:spPr>
      </p:pic>
      <p:sp>
        <p:nvSpPr>
          <p:cNvPr id="5" name="Text box 1" descr="Text field ">
            <a:extLst>
              <a:ext uri="{FF2B5EF4-FFF2-40B4-BE49-F238E27FC236}">
                <a16:creationId xmlns:a16="http://schemas.microsoft.com/office/drawing/2014/main" id="{F4499CAF-BF1F-17CB-DF59-C847BDFF5582}"/>
              </a:ext>
            </a:extLst>
          </p:cNvPr>
          <p:cNvSpPr txBox="1">
            <a:spLocks noChangeArrowheads="1"/>
          </p:cNvSpPr>
          <p:nvPr/>
        </p:nvSpPr>
        <p:spPr bwMode="auto">
          <a:xfrm>
            <a:off x="15952153" y="17001361"/>
            <a:ext cx="13196105" cy="7649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20000"/>
              </a:spcAft>
              <a:buClrTx/>
              <a:buSzTx/>
              <a:buFontTx/>
              <a:buNone/>
              <a:tabLst/>
              <a:defRPr/>
            </a:pPr>
            <a:r>
              <a:rPr lang="nb-NO" altLang="nb-NO" sz="4000" b="1" dirty="0">
                <a:solidFill>
                  <a:srgbClr val="000000">
                    <a:lumMod val="85000"/>
                    <a:lumOff val="15000"/>
                  </a:srgbClr>
                </a:solidFill>
                <a:latin typeface="Calibri" panose="020F0502020204030204" pitchFamily="34" charset="0"/>
                <a:cs typeface="Calibri" panose="020F0502020204030204" pitchFamily="34" charset="0"/>
              </a:rPr>
              <a:t>Risikoscore </a:t>
            </a:r>
            <a:endParaRPr kumimoji="0" lang="nb-NO" altLang="nb-NO" sz="4000" b="1"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base" latinLnBrk="0" hangingPunct="1">
              <a:lnSpc>
                <a:spcPct val="150000"/>
              </a:lnSpc>
              <a:spcBef>
                <a:spcPct val="0"/>
              </a:spcBef>
              <a:spcAft>
                <a:spcPts val="2000"/>
              </a:spcAft>
              <a:buClrTx/>
              <a:buSzTx/>
              <a:buFontTx/>
              <a:buNone/>
              <a:tabLst/>
              <a:defRPr/>
            </a:pPr>
            <a:r>
              <a:rPr lang="nb-NO" altLang="nb-NO" sz="3600" dirty="0">
                <a:solidFill>
                  <a:srgbClr val="000000">
                    <a:lumMod val="85000"/>
                    <a:lumOff val="15000"/>
                  </a:srgbClr>
                </a:solidFill>
                <a:latin typeface="Calibri" panose="020F0502020204030204" pitchFamily="34" charset="0"/>
                <a:cs typeface="Calibri" panose="020F0502020204030204" pitchFamily="34" charset="0"/>
              </a:rPr>
              <a:t>Fra -1 til 6 poeng. BMI, puls &gt; 85, hyperhidrose, palpitasjoner, kvalme og tremor. Ved utredning for PPGL har 3 ≥ poeng 5,8 ganger forhøyet risiko for sykdom. (1) </a:t>
            </a:r>
          </a:p>
          <a:p>
            <a:pPr marL="0" marR="0" lvl="0" indent="0" algn="l" defTabSz="914400" rtl="0" eaLnBrk="1" fontAlgn="base" latinLnBrk="0" hangingPunct="1">
              <a:lnSpc>
                <a:spcPct val="150000"/>
              </a:lnSpc>
              <a:spcBef>
                <a:spcPct val="0"/>
              </a:spcBef>
              <a:spcAft>
                <a:spcPts val="2000"/>
              </a:spcAft>
              <a:buClrTx/>
              <a:buSzTx/>
              <a:buFontTx/>
              <a:buNone/>
              <a:tabLst/>
              <a:defRPr/>
            </a:pPr>
            <a:r>
              <a:rPr lang="nb-NO" altLang="nb-NO" sz="3600" dirty="0">
                <a:solidFill>
                  <a:srgbClr val="000000">
                    <a:lumMod val="85000"/>
                    <a:lumOff val="15000"/>
                  </a:srgbClr>
                </a:solidFill>
                <a:latin typeface="Calibri" panose="020F0502020204030204" pitchFamily="34" charset="0"/>
                <a:cs typeface="Calibri" panose="020F0502020204030204" pitchFamily="34" charset="0"/>
              </a:rPr>
              <a:t>Vi fant i snitt opplysninger om</a:t>
            </a:r>
            <a:r>
              <a:rPr kumimoji="0" lang="nb-NO" altLang="nb-NO" sz="3600" b="0" i="0" u="none" strike="noStrike" kern="1200" cap="none" spc="0" normalizeH="0" baseline="0" dirty="0">
                <a:ln>
                  <a:noFill/>
                </a:ln>
                <a:solidFill>
                  <a:srgbClr val="000000">
                    <a:lumMod val="85000"/>
                    <a:lumOff val="15000"/>
                  </a:srgbClr>
                </a:solidFill>
                <a:effectLst/>
                <a:uLnTx/>
                <a:uFillTx/>
                <a:latin typeface="Calibri" panose="020F0502020204030204" pitchFamily="34" charset="0"/>
                <a:cs typeface="Calibri" panose="020F0502020204030204" pitchFamily="34" charset="0"/>
              </a:rPr>
              <a:t> 3,35 (3,05-3,66) KI 95% av seks mulige risikofaktorer i journalene, som ga en gjennomsnittscore på 1,77(1,43-2,11) KI 95% . Hos pasientene der det forelå informasjon om fem eller flere </a:t>
            </a:r>
            <a:r>
              <a:rPr lang="nb-NO" altLang="nb-NO" sz="3600" dirty="0">
                <a:solidFill>
                  <a:srgbClr val="000000">
                    <a:lumMod val="85000"/>
                    <a:lumOff val="15000"/>
                  </a:srgbClr>
                </a:solidFill>
                <a:latin typeface="Calibri" panose="020F0502020204030204" pitchFamily="34" charset="0"/>
                <a:cs typeface="Calibri" panose="020F0502020204030204" pitchFamily="34" charset="0"/>
              </a:rPr>
              <a:t>av de seks nevnte risikofaktorene, </a:t>
            </a:r>
            <a:r>
              <a:rPr kumimoji="0" lang="nb-NO" altLang="nb-NO" sz="3600" b="0" i="0" u="none" strike="noStrike" kern="1200" cap="none" spc="0" normalizeH="0" baseline="0" dirty="0">
                <a:ln>
                  <a:noFill/>
                </a:ln>
                <a:solidFill>
                  <a:srgbClr val="000000">
                    <a:lumMod val="85000"/>
                    <a:lumOff val="15000"/>
                  </a:srgbClr>
                </a:solidFill>
                <a:effectLst/>
                <a:uLnTx/>
                <a:uFillTx/>
                <a:latin typeface="Calibri" panose="020F0502020204030204" pitchFamily="34" charset="0"/>
                <a:cs typeface="Calibri" panose="020F0502020204030204" pitchFamily="34" charset="0"/>
              </a:rPr>
              <a:t>var gjennomsnittet 3,25 (2,44-4,05) KI 95%</a:t>
            </a:r>
          </a:p>
        </p:txBody>
      </p:sp>
      <p:sp>
        <p:nvSpPr>
          <p:cNvPr id="6" name="TekstSylinder 5">
            <a:extLst>
              <a:ext uri="{FF2B5EF4-FFF2-40B4-BE49-F238E27FC236}">
                <a16:creationId xmlns:a16="http://schemas.microsoft.com/office/drawing/2014/main" id="{4A722294-80D9-6F44-8862-14AE7E60A05B}"/>
              </a:ext>
            </a:extLst>
          </p:cNvPr>
          <p:cNvSpPr txBox="1"/>
          <p:nvPr/>
        </p:nvSpPr>
        <p:spPr>
          <a:xfrm>
            <a:off x="29586844" y="24200110"/>
            <a:ext cx="12467930" cy="1077218"/>
          </a:xfrm>
          <a:prstGeom prst="rect">
            <a:avLst/>
          </a:prstGeom>
          <a:noFill/>
        </p:spPr>
        <p:txBody>
          <a:bodyPr wrap="square" rtlCol="0">
            <a:spAutoFit/>
          </a:bodyPr>
          <a:lstStyle/>
          <a:p>
            <a:r>
              <a:rPr lang="nb-NO" i="1" dirty="0"/>
              <a:t>I tabellen er verdien antall ganger referanseverdi, blå linje er 2x referanseverdi</a:t>
            </a:r>
          </a:p>
        </p:txBody>
      </p:sp>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F0DE6D919454C4193BDC12CB588CCE7" ma:contentTypeVersion="6" ma:contentTypeDescription="Create a new document." ma:contentTypeScope="" ma:versionID="6d6361b2be7c4331c03ef23ba07e595a">
  <xsd:schema xmlns:xsd="http://www.w3.org/2001/XMLSchema" xmlns:xs="http://www.w3.org/2001/XMLSchema" xmlns:p="http://schemas.microsoft.com/office/2006/metadata/properties" xmlns:ns3="13539809-ef90-4fe9-b164-ee6757a5e0e8" xmlns:ns4="6c46d94e-8c8a-4c78-8346-a33a4057d5d5" targetNamespace="http://schemas.microsoft.com/office/2006/metadata/properties" ma:root="true" ma:fieldsID="0ec400e243dbc461d1d9ce028b8e9bc2" ns3:_="" ns4:_="">
    <xsd:import namespace="13539809-ef90-4fe9-b164-ee6757a5e0e8"/>
    <xsd:import namespace="6c46d94e-8c8a-4c78-8346-a33a4057d5d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539809-ef90-4fe9-b164-ee6757a5e0e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46d94e-8c8a-4c78-8346-a33a4057d5d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6c46d94e-8c8a-4c78-8346-a33a4057d5d5" xsi:nil="true"/>
  </documentManagement>
</p:properties>
</file>

<file path=customXml/itemProps1.xml><?xml version="1.0" encoding="utf-8"?>
<ds:datastoreItem xmlns:ds="http://schemas.openxmlformats.org/officeDocument/2006/customXml" ds:itemID="{9CC024B2-199E-4603-B1FF-F38391335456}">
  <ds:schemaRefs>
    <ds:schemaRef ds:uri="http://schemas.microsoft.com/sharepoint/v3/contenttype/forms"/>
  </ds:schemaRefs>
</ds:datastoreItem>
</file>

<file path=customXml/itemProps2.xml><?xml version="1.0" encoding="utf-8"?>
<ds:datastoreItem xmlns:ds="http://schemas.openxmlformats.org/officeDocument/2006/customXml" ds:itemID="{4D8BA04D-62D6-417B-A3A7-543A963E7B09}">
  <ds:schemaRefs>
    <ds:schemaRef ds:uri="13539809-ef90-4fe9-b164-ee6757a5e0e8"/>
    <ds:schemaRef ds:uri="6c46d94e-8c8a-4c78-8346-a33a4057d5d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9AFACCF-9F04-48B4-AD5F-EB7AFCBEB1B1}">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13539809-ef90-4fe9-b164-ee6757a5e0e8"/>
    <ds:schemaRef ds:uri="http://schemas.microsoft.com/office/2006/documentManagement/types"/>
    <ds:schemaRef ds:uri="6c46d94e-8c8a-4c78-8346-a33a4057d5d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5022</TotalTime>
  <Words>605</Words>
  <Application>Microsoft Office PowerPoint</Application>
  <PresentationFormat>Egendefinert</PresentationFormat>
  <Paragraphs>90</Paragraphs>
  <Slides>1</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Times New Roman</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Jens Elias Dietrich</cp:lastModifiedBy>
  <cp:revision>155</cp:revision>
  <cp:lastPrinted>2016-05-27T08:05:21Z</cp:lastPrinted>
  <dcterms:created xsi:type="dcterms:W3CDTF">2006-11-02T13:18:58Z</dcterms:created>
  <dcterms:modified xsi:type="dcterms:W3CDTF">2023-06-07T11:22:11Z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0x0101007F0DE6D919454C4193BDC12CB588CCE7</vt:lpwstr>
  </property>
</Properties>
</file>