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568BC0-8A9D-8648-DDD1-B60EEF07A894}" name="Torbjørn Fjell Lie" initials="TL" userId="S::zuk007@uib.no::a7992e44-564a-421a-98bb-31a7aab904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D684D-3375-7802-66F7-9EB6CD262707}" v="776" dt="2023-06-08T15:03:17.681"/>
    <p1510:client id="{120C3BE8-BFEC-76CA-11B9-623906A99BF4}" v="22" dt="2023-06-08T15:07:19.234"/>
    <p1510:client id="{FBAC8A27-9F3C-A688-B56D-1FF79BEC974A}" v="2209" dt="2023-06-08T16:51:59.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733"/>
        <p:guide orient="horz" pos="16976"/>
        <p:guide pos="745"/>
        <p:guide pos="19961"/>
        <p:guide pos="26361"/>
        <p:guide pos="13513"/>
        <p:guide pos="7025"/>
        <p:guide orient="horz" pos="9537"/>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08.06.2023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i.org/10.1016/j.kint.2017.02.03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146/annurev.ph.34.030172.000305" TargetMode="External"/><Relationship Id="rId5" Type="http://schemas.openxmlformats.org/officeDocument/2006/relationships/hyperlink" Target="https://doi.org/10.1161/01.hyp.16.6.725"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2400" b="1">
                <a:solidFill>
                  <a:schemeClr val="bg1"/>
                </a:solidFill>
                <a:latin typeface="Calibri"/>
                <a:ea typeface="Calibri"/>
                <a:cs typeface="Calibri"/>
              </a:rPr>
              <a:t>Salt </a:t>
            </a:r>
            <a:r>
              <a:rPr lang="en-US" altLang="nb-NO" sz="12400" b="1" err="1">
                <a:solidFill>
                  <a:schemeClr val="bg1"/>
                </a:solidFill>
                <a:latin typeface="Calibri"/>
                <a:ea typeface="Calibri"/>
                <a:cs typeface="Calibri"/>
              </a:rPr>
              <a:t>og</a:t>
            </a:r>
            <a:r>
              <a:rPr lang="en-US" altLang="nb-NO" sz="12400" b="1">
                <a:solidFill>
                  <a:schemeClr val="bg1"/>
                </a:solidFill>
                <a:latin typeface="Calibri"/>
                <a:ea typeface="Calibri"/>
                <a:cs typeface="Calibri"/>
              </a:rPr>
              <a:t> </a:t>
            </a:r>
            <a:r>
              <a:rPr lang="en-US" altLang="nb-NO" sz="12400" b="1" err="1">
                <a:solidFill>
                  <a:schemeClr val="bg1"/>
                </a:solidFill>
                <a:latin typeface="Calibri"/>
                <a:ea typeface="Calibri"/>
                <a:cs typeface="Calibri"/>
              </a:rPr>
              <a:t>hypertensjon</a:t>
            </a:r>
          </a:p>
        </p:txBody>
      </p:sp>
      <p:sp>
        <p:nvSpPr>
          <p:cNvPr id="2054" name="Subtitle" descr="Subtitle field"/>
          <p:cNvSpPr txBox="1">
            <a:spLocks noChangeArrowheads="1"/>
          </p:cNvSpPr>
          <p:nvPr/>
        </p:nvSpPr>
        <p:spPr bwMode="auto">
          <a:xfrm>
            <a:off x="1182688" y="3076575"/>
            <a:ext cx="3293935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600" b="1" err="1">
                <a:solidFill>
                  <a:schemeClr val="bg1"/>
                </a:solidFill>
                <a:latin typeface="Calibri"/>
                <a:ea typeface="Calibri"/>
                <a:cs typeface="Calibri"/>
              </a:rPr>
              <a:t>Samvariasjon</a:t>
            </a:r>
            <a:r>
              <a:rPr lang="en-US" altLang="nb-NO" sz="4600" b="1">
                <a:solidFill>
                  <a:schemeClr val="bg1"/>
                </a:solidFill>
                <a:latin typeface="Calibri"/>
                <a:ea typeface="Calibri"/>
                <a:cs typeface="Calibri"/>
              </a:rPr>
              <a:t> </a:t>
            </a:r>
            <a:r>
              <a:rPr lang="en-US" altLang="nb-NO" sz="4600" b="1" err="1">
                <a:solidFill>
                  <a:schemeClr val="bg1"/>
                </a:solidFill>
                <a:latin typeface="Calibri"/>
                <a:ea typeface="Calibri"/>
                <a:cs typeface="Calibri"/>
              </a:rPr>
              <a:t>eller</a:t>
            </a:r>
            <a:r>
              <a:rPr lang="en-US" altLang="nb-NO" sz="4600" b="1">
                <a:solidFill>
                  <a:schemeClr val="bg1"/>
                </a:solidFill>
                <a:latin typeface="Calibri"/>
                <a:ea typeface="Calibri"/>
                <a:cs typeface="Calibri"/>
              </a:rPr>
              <a:t> </a:t>
            </a:r>
            <a:r>
              <a:rPr lang="en-US" altLang="nb-NO" sz="4600" b="1" err="1">
                <a:solidFill>
                  <a:schemeClr val="bg1"/>
                </a:solidFill>
                <a:latin typeface="Calibri"/>
                <a:ea typeface="Calibri"/>
                <a:cs typeface="Calibri"/>
              </a:rPr>
              <a:t>kausalitet</a:t>
            </a:r>
            <a:r>
              <a:rPr lang="en-US" altLang="nb-NO" sz="4600" b="1">
                <a:solidFill>
                  <a:schemeClr val="bg1"/>
                </a:solidFill>
                <a:latin typeface="Calibri"/>
                <a:ea typeface="Calibri"/>
                <a:cs typeface="Calibri"/>
              </a:rPr>
              <a:t>?</a:t>
            </a:r>
          </a:p>
          <a:p>
            <a:r>
              <a:rPr lang="en-US" altLang="nb-NO" sz="4600" b="1">
                <a:solidFill>
                  <a:schemeClr val="bg1"/>
                </a:solidFill>
                <a:latin typeface="Calibri"/>
                <a:ea typeface="Calibri"/>
                <a:cs typeface="Calibri"/>
              </a:rPr>
              <a:t> - En </a:t>
            </a:r>
            <a:r>
              <a:rPr lang="en-US" altLang="nb-NO" sz="4600" b="1" err="1">
                <a:solidFill>
                  <a:schemeClr val="bg1"/>
                </a:solidFill>
                <a:latin typeface="Calibri"/>
                <a:ea typeface="Calibri"/>
                <a:cs typeface="Calibri"/>
              </a:rPr>
              <a:t>litteraturstudie</a:t>
            </a:r>
          </a:p>
        </p:txBody>
      </p:sp>
      <p:sp>
        <p:nvSpPr>
          <p:cNvPr id="2053" name="Name and info" descr="Field for name and email"/>
          <p:cNvSpPr txBox="1">
            <a:spLocks noChangeArrowheads="1"/>
          </p:cNvSpPr>
          <p:nvPr/>
        </p:nvSpPr>
        <p:spPr bwMode="auto">
          <a:xfrm>
            <a:off x="36971455" y="2615262"/>
            <a:ext cx="485461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45720" rIns="18000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a:cs typeface="Calibri"/>
              </a:rPr>
              <a:t>Torbjørn F.  Lie</a:t>
            </a:r>
            <a:br>
              <a:rPr lang="nb-NO" altLang="nb-NO" sz="4000" dirty="0">
                <a:latin typeface="Calibri" panose="020F0502020204030204" pitchFamily="34" charset="0"/>
                <a:cs typeface="Calibri" panose="020F0502020204030204" pitchFamily="34" charset="0"/>
              </a:rPr>
            </a:br>
            <a:r>
              <a:rPr lang="nb-NO" altLang="nb-NO" sz="3600" dirty="0">
                <a:solidFill>
                  <a:schemeClr val="bg1"/>
                </a:solidFill>
                <a:latin typeface="Calibri"/>
                <a:cs typeface="Calibri"/>
              </a:rPr>
              <a:t>Universitetet i Bergen</a:t>
            </a:r>
          </a:p>
          <a:p>
            <a:pPr algn="r" eaLnBrk="1" hangingPunct="1"/>
            <a:r>
              <a:rPr lang="nb-NO" altLang="nb-NO" sz="3600" dirty="0">
                <a:solidFill>
                  <a:schemeClr val="bg1"/>
                </a:solidFill>
                <a:latin typeface="Calibri"/>
                <a:cs typeface="Calibri"/>
              </a:rPr>
              <a:t>zuk007@student.uib.no</a:t>
            </a:r>
          </a:p>
        </p:txBody>
      </p:sp>
      <p:sp>
        <p:nvSpPr>
          <p:cNvPr id="2055" name="Text box 1" descr="Text field "/>
          <p:cNvSpPr txBox="1">
            <a:spLocks noChangeArrowheads="1"/>
          </p:cNvSpPr>
          <p:nvPr/>
        </p:nvSpPr>
        <p:spPr bwMode="auto">
          <a:xfrm>
            <a:off x="1242728" y="6225480"/>
            <a:ext cx="9909460" cy="968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4400" b="1" i="0" u="none" strike="noStrike" kern="1200" cap="none" spc="0" normalizeH="0" baseline="0" noProof="0" dirty="0">
                <a:ln>
                  <a:noFill/>
                </a:ln>
                <a:solidFill>
                  <a:srgbClr val="000000"/>
                </a:solidFill>
                <a:effectLst/>
                <a:uLnTx/>
                <a:uFillTx/>
                <a:latin typeface="Calibri"/>
                <a:cs typeface="Calibri"/>
              </a:rPr>
              <a:t>ABSTRACT</a:t>
            </a:r>
          </a:p>
          <a:p>
            <a:pPr defTabSz="914400" eaLnBrk="1" hangingPunct="1">
              <a:spcBef>
                <a:spcPts val="0"/>
              </a:spcBef>
              <a:spcAft>
                <a:spcPts val="2000"/>
              </a:spcAft>
              <a:defRPr/>
            </a:pPr>
            <a:r>
              <a:rPr lang="en-GB" altLang="nb-NO" sz="3600" dirty="0">
                <a:solidFill>
                  <a:srgbClr val="000000"/>
                </a:solidFill>
                <a:latin typeface="Calibri"/>
                <a:ea typeface="Calibri"/>
                <a:cs typeface="Calibri"/>
              </a:rPr>
              <a:t>WHO </a:t>
            </a:r>
            <a:r>
              <a:rPr lang="en-GB" altLang="nb-NO" sz="3600" dirty="0" err="1">
                <a:solidFill>
                  <a:srgbClr val="000000"/>
                </a:solidFill>
                <a:latin typeface="Calibri"/>
                <a:ea typeface="Calibri"/>
                <a:cs typeface="Calibri"/>
              </a:rPr>
              <a:t>anslår</a:t>
            </a:r>
            <a:r>
              <a:rPr lang="en-GB" altLang="nb-NO" sz="3600" dirty="0">
                <a:solidFill>
                  <a:srgbClr val="000000"/>
                </a:solidFill>
                <a:latin typeface="Calibri"/>
                <a:ea typeface="Calibri"/>
                <a:cs typeface="Calibri"/>
              </a:rPr>
              <a:t> at 1,28 </a:t>
            </a:r>
            <a:r>
              <a:rPr lang="en-GB" altLang="nb-NO" sz="3600" dirty="0" err="1">
                <a:solidFill>
                  <a:srgbClr val="000000"/>
                </a:solidFill>
                <a:latin typeface="Calibri"/>
                <a:ea typeface="Calibri"/>
                <a:cs typeface="Calibri"/>
              </a:rPr>
              <a:t>mrd</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menesker</a:t>
            </a:r>
            <a:r>
              <a:rPr lang="en-GB" altLang="nb-NO" sz="3600" dirty="0">
                <a:solidFill>
                  <a:srgbClr val="000000"/>
                </a:solidFill>
                <a:latin typeface="Calibri"/>
                <a:ea typeface="Calibri"/>
                <a:cs typeface="Calibri"/>
              </a:rPr>
              <a:t> I </a:t>
            </a:r>
            <a:r>
              <a:rPr lang="en-GB" altLang="nb-NO" sz="3600" dirty="0" err="1">
                <a:solidFill>
                  <a:srgbClr val="000000"/>
                </a:solidFill>
                <a:latin typeface="Calibri"/>
                <a:ea typeface="Calibri"/>
                <a:cs typeface="Calibri"/>
              </a:rPr>
              <a:t>alderen</a:t>
            </a:r>
            <a:r>
              <a:rPr lang="en-GB" altLang="nb-NO" sz="3600" dirty="0">
                <a:solidFill>
                  <a:srgbClr val="000000"/>
                </a:solidFill>
                <a:latin typeface="Calibri"/>
                <a:ea typeface="Calibri"/>
                <a:cs typeface="Calibri"/>
              </a:rPr>
              <a:t> 30 </a:t>
            </a:r>
            <a:r>
              <a:rPr lang="en-GB" altLang="nb-NO" sz="3600" dirty="0" err="1">
                <a:solidFill>
                  <a:srgbClr val="000000"/>
                </a:solidFill>
                <a:latin typeface="Calibri"/>
                <a:ea typeface="Calibri"/>
                <a:cs typeface="Calibri"/>
              </a:rPr>
              <a:t>til</a:t>
            </a:r>
            <a:r>
              <a:rPr lang="en-GB" altLang="nb-NO" sz="3600" dirty="0">
                <a:solidFill>
                  <a:srgbClr val="000000"/>
                </a:solidFill>
                <a:latin typeface="Calibri"/>
                <a:ea typeface="Calibri"/>
                <a:cs typeface="Calibri"/>
              </a:rPr>
              <a:t> 72 er </a:t>
            </a:r>
            <a:r>
              <a:rPr lang="en-GB" altLang="nb-NO" sz="3600" dirty="0" err="1">
                <a:solidFill>
                  <a:srgbClr val="000000"/>
                </a:solidFill>
                <a:latin typeface="Calibri"/>
                <a:ea typeface="Calibri"/>
                <a:cs typeface="Calibri"/>
              </a:rPr>
              <a:t>rammet</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av</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hypertensjon</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en</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av</a:t>
            </a:r>
            <a:r>
              <a:rPr lang="en-GB" altLang="nb-NO" sz="3600" dirty="0">
                <a:solidFill>
                  <a:srgbClr val="000000"/>
                </a:solidFill>
                <a:latin typeface="Calibri"/>
                <a:ea typeface="Calibri"/>
                <a:cs typeface="Calibri"/>
              </a:rPr>
              <a:t> de </a:t>
            </a:r>
            <a:r>
              <a:rPr lang="en-GB" altLang="nb-NO" sz="3600" dirty="0" err="1">
                <a:solidFill>
                  <a:srgbClr val="000000"/>
                </a:solidFill>
                <a:latin typeface="Calibri"/>
                <a:ea typeface="Calibri"/>
                <a:cs typeface="Calibri"/>
              </a:rPr>
              <a:t>hyppigste</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årsakene</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til</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kardiovaskulær</a:t>
            </a:r>
            <a:r>
              <a:rPr lang="en-GB" altLang="nb-NO" sz="3600" dirty="0">
                <a:solidFill>
                  <a:srgbClr val="000000"/>
                </a:solidFill>
                <a:latin typeface="Calibri"/>
                <a:ea typeface="Calibri"/>
                <a:cs typeface="Calibri"/>
              </a:rPr>
              <a:t> </a:t>
            </a:r>
            <a:r>
              <a:rPr lang="en-GB" altLang="nb-NO" sz="3600" dirty="0" err="1">
                <a:solidFill>
                  <a:srgbClr val="000000"/>
                </a:solidFill>
                <a:latin typeface="Calibri"/>
                <a:ea typeface="Calibri"/>
                <a:cs typeface="Calibri"/>
              </a:rPr>
              <a:t>sykdom</a:t>
            </a:r>
            <a:r>
              <a:rPr lang="en-GB" altLang="nb-NO" sz="3600" dirty="0">
                <a:solidFill>
                  <a:srgbClr val="000000"/>
                </a:solidFill>
                <a:latin typeface="Calibri"/>
                <a:cs typeface="Calibri"/>
              </a:rPr>
              <a:t>. </a:t>
            </a:r>
            <a:r>
              <a:rPr lang="nb-NO" sz="3600" dirty="0">
                <a:solidFill>
                  <a:srgbClr val="000000"/>
                </a:solidFill>
                <a:latin typeface="Calibri"/>
                <a:cs typeface="Calibri"/>
              </a:rPr>
              <a:t>Arthur C. </a:t>
            </a:r>
            <a:r>
              <a:rPr lang="nb-NO" sz="3600" dirty="0" err="1">
                <a:solidFill>
                  <a:srgbClr val="000000"/>
                </a:solidFill>
                <a:latin typeface="Calibri"/>
                <a:cs typeface="Calibri"/>
              </a:rPr>
              <a:t>Guyton</a:t>
            </a:r>
            <a:r>
              <a:rPr lang="nb-NO" sz="3600" dirty="0">
                <a:solidFill>
                  <a:srgbClr val="000000"/>
                </a:solidFill>
                <a:latin typeface="Calibri"/>
                <a:cs typeface="Calibri"/>
              </a:rPr>
              <a:t> </a:t>
            </a:r>
            <a:r>
              <a:rPr lang="nb-NO" sz="3600" dirty="0" err="1">
                <a:solidFill>
                  <a:srgbClr val="000000"/>
                </a:solidFill>
                <a:latin typeface="Calibri"/>
                <a:cs typeface="Calibri"/>
              </a:rPr>
              <a:t>resenterte</a:t>
            </a:r>
            <a:r>
              <a:rPr lang="nb-NO" sz="3600" dirty="0">
                <a:solidFill>
                  <a:srgbClr val="000000"/>
                </a:solidFill>
                <a:latin typeface="Calibri"/>
                <a:cs typeface="Calibri"/>
              </a:rPr>
              <a:t> I 1972 en sammenhengende modell for menneskets sirkulasjon med ikke mindre enn 354 prosesser og tilhørende ligninger. Ved hjelp av datidens datakraft tillot dette simulering av hvordan minuttvolum, perifer motstand og blodtrykk påvirkes ved </a:t>
            </a:r>
            <a:r>
              <a:rPr lang="nb-NO" sz="3600" dirty="0" err="1">
                <a:solidFill>
                  <a:srgbClr val="000000"/>
                </a:solidFill>
                <a:latin typeface="Calibri"/>
                <a:cs typeface="Calibri"/>
              </a:rPr>
              <a:t>eksempevis</a:t>
            </a:r>
            <a:r>
              <a:rPr lang="nb-NO" sz="3600" dirty="0">
                <a:solidFill>
                  <a:srgbClr val="000000"/>
                </a:solidFill>
                <a:latin typeface="Calibri"/>
                <a:cs typeface="Calibri"/>
              </a:rPr>
              <a:t> redusert nyrefunksjon, intenst muskelarbeid, økt saltinntak etc.</a:t>
            </a:r>
            <a:endParaRPr lang="en-GB" sz="3600">
              <a:solidFill>
                <a:srgbClr val="000000"/>
              </a:solidFill>
              <a:latin typeface="Calibri"/>
              <a:cs typeface="Calibri"/>
            </a:endParaRPr>
          </a:p>
          <a:p>
            <a:pPr defTabSz="914400">
              <a:spcBef>
                <a:spcPts val="0"/>
              </a:spcBef>
              <a:spcAft>
                <a:spcPts val="2000"/>
              </a:spcAft>
              <a:defRPr/>
            </a:pPr>
            <a:endParaRPr lang="en-GB" altLang="nb-NO" sz="3600">
              <a:solidFill>
                <a:srgbClr val="000000"/>
              </a:solidFill>
              <a:latin typeface="Calibri"/>
              <a:ea typeface="Calibri"/>
              <a:cs typeface="Calibri"/>
            </a:endParaRPr>
          </a:p>
          <a:p>
            <a:pPr defTabSz="914400">
              <a:spcBef>
                <a:spcPts val="0"/>
              </a:spcBef>
              <a:spcAft>
                <a:spcPts val="2000"/>
              </a:spcAft>
              <a:defRPr/>
            </a:pPr>
            <a:endParaRPr lang="en-GB" altLang="nb-NO" sz="3600">
              <a:solidFill>
                <a:srgbClr val="000000"/>
              </a:solidFill>
              <a:latin typeface="Calibri"/>
              <a:ea typeface="Calibri"/>
              <a:cs typeface="Calibri"/>
            </a:endParaRPr>
          </a:p>
          <a:p>
            <a:pPr defTabSz="914400">
              <a:spcBef>
                <a:spcPts val="0"/>
              </a:spcBef>
              <a:spcAft>
                <a:spcPts val="2000"/>
              </a:spcAft>
              <a:defRPr/>
            </a:pPr>
            <a:endParaRPr lang="en-GB" altLang="nb-NO" sz="3600" dirty="0">
              <a:solidFill>
                <a:srgbClr val="000000"/>
              </a:solidFill>
              <a:latin typeface="Calibri"/>
              <a:ea typeface="Calibri"/>
              <a:cs typeface="Calibri"/>
            </a:endParaRPr>
          </a:p>
        </p:txBody>
      </p:sp>
      <p:pic>
        <p:nvPicPr>
          <p:cNvPr id="2058" name="Example photo 1" descr="Et bilde som inneholder tekst, avis&#10;&#10;Automatisk generert beskrivelse"/>
          <p:cNvPicPr>
            <a:picLocks noChangeAspect="1" noChangeArrowheads="1"/>
          </p:cNvPicPr>
          <p:nvPr/>
        </p:nvPicPr>
        <p:blipFill>
          <a:blip r:embed="rId3"/>
          <a:srcRect t="20923" b="20923"/>
          <a:stretch>
            <a:fillRect/>
          </a:stretch>
        </p:blipFill>
        <p:spPr bwMode="auto">
          <a:xfrm>
            <a:off x="1215514" y="21038630"/>
            <a:ext cx="20178785" cy="66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2" descr="Text field "/>
          <p:cNvSpPr txBox="1">
            <a:spLocks noChangeArrowheads="1"/>
          </p:cNvSpPr>
          <p:nvPr/>
        </p:nvSpPr>
        <p:spPr bwMode="auto">
          <a:xfrm>
            <a:off x="11561305" y="6218424"/>
            <a:ext cx="10324147" cy="1618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err="1">
                <a:solidFill>
                  <a:schemeClr val="tx1">
                    <a:lumMod val="85000"/>
                    <a:lumOff val="15000"/>
                  </a:schemeClr>
                </a:solidFill>
                <a:latin typeface="Calibri"/>
                <a:cs typeface="Calibri"/>
              </a:rPr>
              <a:t>Guytons</a:t>
            </a:r>
            <a:r>
              <a:rPr lang="en-US" altLang="nb-NO" sz="4400" b="1" dirty="0">
                <a:solidFill>
                  <a:schemeClr val="tx1">
                    <a:lumMod val="85000"/>
                    <a:lumOff val="15000"/>
                  </a:schemeClr>
                </a:solidFill>
                <a:latin typeface="Calibri"/>
                <a:cs typeface="Calibri"/>
              </a:rPr>
              <a:t> </a:t>
            </a:r>
            <a:r>
              <a:rPr lang="en-US" altLang="nb-NO" sz="4400" b="1" err="1">
                <a:solidFill>
                  <a:schemeClr val="tx1">
                    <a:lumMod val="85000"/>
                    <a:lumOff val="15000"/>
                  </a:schemeClr>
                </a:solidFill>
                <a:latin typeface="Calibri"/>
                <a:cs typeface="Calibri"/>
              </a:rPr>
              <a:t>innflytelse</a:t>
            </a:r>
            <a:endParaRPr lang="en-US" altLang="nb-NO" sz="4400" b="1">
              <a:solidFill>
                <a:schemeClr val="tx1">
                  <a:lumMod val="85000"/>
                  <a:lumOff val="15000"/>
                </a:schemeClr>
              </a:solidFill>
              <a:latin typeface="Calibri"/>
              <a:cs typeface="Calibri"/>
            </a:endParaRPr>
          </a:p>
          <a:p>
            <a:pPr>
              <a:spcBef>
                <a:spcPct val="50000"/>
              </a:spcBef>
            </a:pPr>
            <a:r>
              <a:rPr lang="nb-NO" sz="3600" dirty="0">
                <a:solidFill>
                  <a:srgbClr val="000000"/>
                </a:solidFill>
                <a:latin typeface="Calibri"/>
                <a:cs typeface="Calibri"/>
              </a:rPr>
              <a:t>Det var resultatene av slik simulering som overbeviste </a:t>
            </a:r>
            <a:r>
              <a:rPr lang="nb-NO" sz="3600" err="1">
                <a:solidFill>
                  <a:srgbClr val="000000"/>
                </a:solidFill>
                <a:latin typeface="Calibri"/>
                <a:cs typeface="Calibri"/>
              </a:rPr>
              <a:t>Guyton</a:t>
            </a:r>
            <a:r>
              <a:rPr lang="nb-NO" sz="3600" dirty="0">
                <a:solidFill>
                  <a:srgbClr val="000000"/>
                </a:solidFill>
                <a:latin typeface="Calibri"/>
                <a:cs typeface="Calibri"/>
              </a:rPr>
              <a:t> om sammenhengen mellom vedvarende forhøyet saltinntak og kronisk, essensiell </a:t>
            </a:r>
            <a:r>
              <a:rPr lang="nb-NO" sz="3600" err="1">
                <a:solidFill>
                  <a:srgbClr val="000000"/>
                </a:solidFill>
                <a:latin typeface="Calibri"/>
                <a:cs typeface="Calibri"/>
              </a:rPr>
              <a:t>hypertension</a:t>
            </a:r>
            <a:r>
              <a:rPr lang="nb-NO" sz="3600" dirty="0">
                <a:solidFill>
                  <a:srgbClr val="000000"/>
                </a:solidFill>
                <a:latin typeface="Calibri"/>
                <a:cs typeface="Calibri"/>
              </a:rPr>
              <a:t>. Eller motsatt; uten endret saltinntak vil nyrene, primært gjennom volumregulering, motvirke enhver endring i hjertets minuttvolum eller perifer motstand til blodtrykket er tilbake til normalen, </a:t>
            </a:r>
            <a:r>
              <a:rPr lang="nb-NO" sz="3600" err="1">
                <a:solidFill>
                  <a:srgbClr val="000000"/>
                </a:solidFill>
                <a:latin typeface="Calibri"/>
                <a:cs typeface="Calibri"/>
              </a:rPr>
              <a:t>set</a:t>
            </a:r>
            <a:r>
              <a:rPr lang="nb-NO" sz="3600" dirty="0">
                <a:solidFill>
                  <a:srgbClr val="000000"/>
                </a:solidFill>
                <a:latin typeface="Calibri"/>
                <a:cs typeface="Calibri"/>
              </a:rPr>
              <a:t>-punktet. Han beskrev dette nyrefenomenet som “</a:t>
            </a:r>
            <a:r>
              <a:rPr lang="nb-NO" sz="3600" err="1">
                <a:solidFill>
                  <a:srgbClr val="000000"/>
                </a:solidFill>
                <a:latin typeface="Calibri"/>
                <a:cs typeface="Calibri"/>
              </a:rPr>
              <a:t>infinite</a:t>
            </a:r>
            <a:r>
              <a:rPr lang="nb-NO" sz="3600" dirty="0">
                <a:solidFill>
                  <a:srgbClr val="000000"/>
                </a:solidFill>
                <a:latin typeface="Calibri"/>
                <a:cs typeface="Calibri"/>
              </a:rPr>
              <a:t> </a:t>
            </a:r>
            <a:r>
              <a:rPr lang="nb-NO" sz="3600" err="1">
                <a:solidFill>
                  <a:srgbClr val="000000"/>
                </a:solidFill>
                <a:latin typeface="Calibri"/>
                <a:cs typeface="Calibri"/>
              </a:rPr>
              <a:t>gain</a:t>
            </a:r>
            <a:r>
              <a:rPr lang="nb-NO" sz="3600" dirty="0">
                <a:solidFill>
                  <a:srgbClr val="000000"/>
                </a:solidFill>
                <a:latin typeface="Calibri"/>
                <a:cs typeface="Calibri"/>
              </a:rPr>
              <a:t>”, en oppdagelse han selv omtaler slik: "</a:t>
            </a:r>
            <a:r>
              <a:rPr lang="nb-NO" sz="3600" err="1">
                <a:solidFill>
                  <a:srgbClr val="000000"/>
                </a:solidFill>
                <a:latin typeface="Calibri"/>
                <a:cs typeface="Calibri"/>
              </a:rPr>
              <a:t>Please</a:t>
            </a:r>
            <a:r>
              <a:rPr lang="nb-NO" sz="3600" dirty="0">
                <a:solidFill>
                  <a:srgbClr val="000000"/>
                </a:solidFill>
                <a:latin typeface="Calibri"/>
                <a:cs typeface="Calibri"/>
              </a:rPr>
              <a:t> </a:t>
            </a:r>
            <a:r>
              <a:rPr lang="nb-NO" sz="3600" err="1">
                <a:solidFill>
                  <a:srgbClr val="000000"/>
                </a:solidFill>
                <a:latin typeface="Calibri"/>
                <a:cs typeface="Calibri"/>
              </a:rPr>
              <a:t>choose</a:t>
            </a:r>
            <a:r>
              <a:rPr lang="nb-NO" sz="3600" dirty="0">
                <a:solidFill>
                  <a:srgbClr val="000000"/>
                </a:solidFill>
                <a:latin typeface="Calibri"/>
                <a:cs typeface="Calibri"/>
              </a:rPr>
              <a:t> </a:t>
            </a:r>
            <a:r>
              <a:rPr lang="nb-NO" sz="3600" err="1">
                <a:solidFill>
                  <a:srgbClr val="000000"/>
                </a:solidFill>
                <a:latin typeface="Calibri"/>
                <a:cs typeface="Calibri"/>
              </a:rPr>
              <a:t>your</a:t>
            </a:r>
            <a:r>
              <a:rPr lang="nb-NO" sz="3600" dirty="0">
                <a:solidFill>
                  <a:srgbClr val="000000"/>
                </a:solidFill>
                <a:latin typeface="Calibri"/>
                <a:cs typeface="Calibri"/>
              </a:rPr>
              <a:t> </a:t>
            </a:r>
            <a:r>
              <a:rPr lang="nb-NO" sz="3600" err="1">
                <a:solidFill>
                  <a:srgbClr val="000000"/>
                </a:solidFill>
                <a:latin typeface="Calibri"/>
                <a:cs typeface="Calibri"/>
              </a:rPr>
              <a:t>own</a:t>
            </a:r>
            <a:r>
              <a:rPr lang="nb-NO" sz="3600" dirty="0">
                <a:solidFill>
                  <a:srgbClr val="000000"/>
                </a:solidFill>
                <a:latin typeface="Calibri"/>
                <a:cs typeface="Calibri"/>
              </a:rPr>
              <a:t> </a:t>
            </a:r>
            <a:r>
              <a:rPr lang="nb-NO" sz="3600" err="1">
                <a:solidFill>
                  <a:srgbClr val="000000"/>
                </a:solidFill>
                <a:latin typeface="Calibri"/>
                <a:cs typeface="Calibri"/>
              </a:rPr>
              <a:t>reaction</a:t>
            </a:r>
            <a:r>
              <a:rPr lang="nb-NO" sz="3600" dirty="0">
                <a:solidFill>
                  <a:srgbClr val="000000"/>
                </a:solidFill>
                <a:latin typeface="Calibri"/>
                <a:cs typeface="Calibri"/>
              </a:rPr>
              <a:t> – </a:t>
            </a:r>
            <a:r>
              <a:rPr lang="nb-NO" sz="3600" err="1">
                <a:solidFill>
                  <a:srgbClr val="000000"/>
                </a:solidFill>
                <a:latin typeface="Calibri"/>
                <a:cs typeface="Calibri"/>
              </a:rPr>
              <a:t>amusement</a:t>
            </a:r>
            <a:r>
              <a:rPr lang="nb-NO" sz="3600" dirty="0">
                <a:solidFill>
                  <a:srgbClr val="000000"/>
                </a:solidFill>
                <a:latin typeface="Calibri"/>
                <a:cs typeface="Calibri"/>
              </a:rPr>
              <a:t> or </a:t>
            </a:r>
            <a:r>
              <a:rPr lang="nb-NO" sz="3600" err="1">
                <a:solidFill>
                  <a:srgbClr val="000000"/>
                </a:solidFill>
                <a:latin typeface="Calibri"/>
                <a:cs typeface="Calibri"/>
              </a:rPr>
              <a:t>elation</a:t>
            </a:r>
            <a:r>
              <a:rPr lang="nb-NO" sz="3600" dirty="0">
                <a:solidFill>
                  <a:srgbClr val="000000"/>
                </a:solidFill>
                <a:latin typeface="Calibri"/>
                <a:cs typeface="Calibri"/>
              </a:rPr>
              <a:t> – </a:t>
            </a:r>
            <a:r>
              <a:rPr lang="nb-NO" sz="3600" err="1">
                <a:solidFill>
                  <a:srgbClr val="000000"/>
                </a:solidFill>
                <a:latin typeface="Calibri"/>
                <a:cs typeface="Calibri"/>
              </a:rPr>
              <a:t>but</a:t>
            </a:r>
            <a:r>
              <a:rPr lang="nb-NO" sz="3600" dirty="0">
                <a:solidFill>
                  <a:srgbClr val="000000"/>
                </a:solidFill>
                <a:latin typeface="Calibri"/>
                <a:cs typeface="Calibri"/>
              </a:rPr>
              <a:t> </a:t>
            </a:r>
            <a:r>
              <a:rPr lang="nb-NO" sz="3600" err="1">
                <a:solidFill>
                  <a:srgbClr val="000000"/>
                </a:solidFill>
                <a:latin typeface="Calibri"/>
                <a:cs typeface="Calibri"/>
              </a:rPr>
              <a:t>hopefully</a:t>
            </a:r>
            <a:r>
              <a:rPr lang="nb-NO" sz="3600" dirty="0">
                <a:solidFill>
                  <a:srgbClr val="000000"/>
                </a:solidFill>
                <a:latin typeface="Calibri"/>
                <a:cs typeface="Calibri"/>
              </a:rPr>
              <a:t> understand </a:t>
            </a:r>
            <a:r>
              <a:rPr lang="nb-NO" sz="3600" err="1">
                <a:solidFill>
                  <a:srgbClr val="000000"/>
                </a:solidFill>
                <a:latin typeface="Calibri"/>
                <a:cs typeface="Calibri"/>
              </a:rPr>
              <a:t>thouroghly</a:t>
            </a:r>
            <a:r>
              <a:rPr lang="nb-NO" sz="3600" dirty="0">
                <a:solidFill>
                  <a:srgbClr val="000000"/>
                </a:solidFill>
                <a:latin typeface="Calibri"/>
                <a:cs typeface="Calibri"/>
              </a:rPr>
              <a:t> </a:t>
            </a:r>
            <a:r>
              <a:rPr lang="nb-NO" sz="3600" err="1">
                <a:solidFill>
                  <a:srgbClr val="000000"/>
                </a:solidFill>
                <a:latin typeface="Calibri"/>
                <a:cs typeface="Calibri"/>
              </a:rPr>
              <a:t>the</a:t>
            </a:r>
            <a:r>
              <a:rPr lang="nb-NO" sz="3600" dirty="0">
                <a:solidFill>
                  <a:srgbClr val="000000"/>
                </a:solidFill>
                <a:latin typeface="Calibri"/>
                <a:cs typeface="Calibri"/>
              </a:rPr>
              <a:t> </a:t>
            </a:r>
            <a:r>
              <a:rPr lang="nb-NO" sz="3600" err="1">
                <a:solidFill>
                  <a:srgbClr val="000000"/>
                </a:solidFill>
                <a:latin typeface="Calibri"/>
                <a:cs typeface="Calibri"/>
              </a:rPr>
              <a:t>widespread</a:t>
            </a:r>
            <a:r>
              <a:rPr lang="nb-NO" sz="3600" dirty="0">
                <a:solidFill>
                  <a:srgbClr val="000000"/>
                </a:solidFill>
                <a:latin typeface="Calibri"/>
                <a:cs typeface="Calibri"/>
              </a:rPr>
              <a:t> </a:t>
            </a:r>
            <a:r>
              <a:rPr lang="nb-NO" sz="3600" err="1">
                <a:solidFill>
                  <a:srgbClr val="000000"/>
                </a:solidFill>
                <a:latin typeface="Calibri"/>
                <a:cs typeface="Calibri"/>
              </a:rPr>
              <a:t>implications</a:t>
            </a:r>
            <a:r>
              <a:rPr lang="nb-NO" sz="3600" dirty="0">
                <a:solidFill>
                  <a:srgbClr val="000000"/>
                </a:solidFill>
                <a:latin typeface="Calibri"/>
                <a:cs typeface="Calibri"/>
              </a:rPr>
              <a:t> </a:t>
            </a:r>
            <a:r>
              <a:rPr lang="nb-NO" sz="3600" err="1">
                <a:solidFill>
                  <a:srgbClr val="000000"/>
                </a:solidFill>
                <a:latin typeface="Calibri"/>
                <a:cs typeface="Calibri"/>
              </a:rPr>
              <a:t>of</a:t>
            </a:r>
            <a:r>
              <a:rPr lang="nb-NO" sz="3600" dirty="0">
                <a:solidFill>
                  <a:srgbClr val="000000"/>
                </a:solidFill>
                <a:latin typeface="Calibri"/>
                <a:cs typeface="Calibri"/>
              </a:rPr>
              <a:t> </a:t>
            </a:r>
            <a:r>
              <a:rPr lang="nb-NO" sz="3600" err="1">
                <a:solidFill>
                  <a:srgbClr val="000000"/>
                </a:solidFill>
                <a:latin typeface="Calibri"/>
                <a:cs typeface="Calibri"/>
              </a:rPr>
              <a:t>the</a:t>
            </a:r>
            <a:r>
              <a:rPr lang="nb-NO" sz="3600" dirty="0">
                <a:solidFill>
                  <a:srgbClr val="000000"/>
                </a:solidFill>
                <a:latin typeface="Calibri"/>
                <a:cs typeface="Calibri"/>
              </a:rPr>
              <a:t> </a:t>
            </a:r>
            <a:r>
              <a:rPr lang="nb-NO" sz="3600" err="1">
                <a:solidFill>
                  <a:srgbClr val="000000"/>
                </a:solidFill>
                <a:latin typeface="Calibri"/>
                <a:cs typeface="Calibri"/>
              </a:rPr>
              <a:t>principle</a:t>
            </a:r>
            <a:r>
              <a:rPr lang="nb-NO" sz="3600" dirty="0">
                <a:solidFill>
                  <a:srgbClr val="000000"/>
                </a:solidFill>
                <a:latin typeface="Calibri"/>
                <a:cs typeface="Calibri"/>
              </a:rPr>
              <a:t> </a:t>
            </a:r>
            <a:r>
              <a:rPr lang="nb-NO" sz="3600" err="1">
                <a:solidFill>
                  <a:srgbClr val="000000"/>
                </a:solidFill>
                <a:latin typeface="Calibri"/>
                <a:cs typeface="Calibri"/>
              </a:rPr>
              <a:t>before</a:t>
            </a:r>
            <a:r>
              <a:rPr lang="nb-NO" sz="3600" dirty="0">
                <a:solidFill>
                  <a:srgbClr val="000000"/>
                </a:solidFill>
                <a:latin typeface="Calibri"/>
                <a:cs typeface="Calibri"/>
              </a:rPr>
              <a:t> </a:t>
            </a:r>
            <a:r>
              <a:rPr lang="nb-NO" sz="3600" err="1">
                <a:solidFill>
                  <a:srgbClr val="000000"/>
                </a:solidFill>
                <a:latin typeface="Calibri"/>
                <a:cs typeface="Calibri"/>
              </a:rPr>
              <a:t>making</a:t>
            </a:r>
            <a:r>
              <a:rPr lang="nb-NO" sz="3600" dirty="0">
                <a:solidFill>
                  <a:srgbClr val="000000"/>
                </a:solidFill>
                <a:latin typeface="Calibri"/>
                <a:cs typeface="Calibri"/>
              </a:rPr>
              <a:t> a </a:t>
            </a:r>
            <a:r>
              <a:rPr lang="nb-NO" sz="3600" err="1">
                <a:solidFill>
                  <a:srgbClr val="000000"/>
                </a:solidFill>
                <a:latin typeface="Calibri"/>
                <a:cs typeface="Calibri"/>
              </a:rPr>
              <a:t>choice</a:t>
            </a:r>
            <a:r>
              <a:rPr lang="nb-NO" sz="3600" dirty="0">
                <a:solidFill>
                  <a:srgbClr val="000000"/>
                </a:solidFill>
                <a:latin typeface="Calibri"/>
                <a:cs typeface="Calibri"/>
              </a:rPr>
              <a:t>"</a:t>
            </a:r>
            <a:endParaRPr lang="nb-NO" sz="3600" dirty="0">
              <a:solidFill>
                <a:srgbClr val="000000"/>
              </a:solidFill>
              <a:latin typeface="Calibri" panose="020F0502020204030204" pitchFamily="34" charset="0"/>
              <a:cs typeface="Calibri" panose="020F0502020204030204" pitchFamily="34" charset="0"/>
            </a:endParaRPr>
          </a:p>
          <a:p>
            <a:pPr>
              <a:spcBef>
                <a:spcPct val="50000"/>
              </a:spcBef>
            </a:pPr>
            <a:r>
              <a:rPr lang="nb-NO" sz="4400" b="1" dirty="0">
                <a:solidFill>
                  <a:schemeClr val="tx1">
                    <a:lumMod val="85000"/>
                    <a:lumOff val="15000"/>
                  </a:schemeClr>
                </a:solidFill>
                <a:latin typeface="Calibri"/>
                <a:cs typeface="Calibri"/>
              </a:rPr>
              <a:t>Hypotesen fra 1972</a:t>
            </a:r>
          </a:p>
          <a:p>
            <a:pPr>
              <a:spcBef>
                <a:spcPct val="50000"/>
              </a:spcBef>
            </a:pPr>
            <a:r>
              <a:rPr lang="nb-NO" sz="3600" dirty="0">
                <a:solidFill>
                  <a:srgbClr val="000000"/>
                </a:solidFill>
                <a:latin typeface="Calibri"/>
                <a:cs typeface="Calibri"/>
              </a:rPr>
              <a:t>Hypotesen som forklarer økt blodtrykk ved volumøkning som følge av høyt saltinntak, handler kort </a:t>
            </a:r>
            <a:r>
              <a:rPr lang="nb-NO" sz="3600" dirty="0" err="1">
                <a:solidFill>
                  <a:srgbClr val="000000"/>
                </a:solidFill>
                <a:latin typeface="Calibri"/>
                <a:cs typeface="Calibri"/>
              </a:rPr>
              <a:t>oppsumert</a:t>
            </a:r>
            <a:r>
              <a:rPr lang="nb-NO" sz="3600" dirty="0">
                <a:solidFill>
                  <a:srgbClr val="000000"/>
                </a:solidFill>
                <a:latin typeface="Calibri"/>
                <a:cs typeface="Calibri"/>
              </a:rPr>
              <a:t> om en </a:t>
            </a:r>
            <a:r>
              <a:rPr lang="nb-NO" sz="3600" dirty="0" err="1">
                <a:solidFill>
                  <a:srgbClr val="000000"/>
                </a:solidFill>
                <a:latin typeface="Calibri"/>
                <a:cs typeface="Calibri"/>
              </a:rPr>
              <a:t>initiell</a:t>
            </a:r>
            <a:r>
              <a:rPr lang="nb-NO" sz="3600" dirty="0">
                <a:solidFill>
                  <a:srgbClr val="000000"/>
                </a:solidFill>
                <a:latin typeface="Calibri"/>
                <a:cs typeface="Calibri"/>
              </a:rPr>
              <a:t> økning i </a:t>
            </a:r>
            <a:r>
              <a:rPr lang="nb-NO" sz="3600" dirty="0" err="1">
                <a:solidFill>
                  <a:srgbClr val="000000"/>
                </a:solidFill>
                <a:latin typeface="Calibri"/>
                <a:cs typeface="Calibri"/>
              </a:rPr>
              <a:t>preload</a:t>
            </a:r>
            <a:r>
              <a:rPr lang="nb-NO" sz="3600" dirty="0">
                <a:solidFill>
                  <a:srgbClr val="000000"/>
                </a:solidFill>
                <a:latin typeface="Calibri"/>
                <a:cs typeface="Calibri"/>
              </a:rPr>
              <a:t> og minuttvolum. Dette utløser </a:t>
            </a:r>
            <a:r>
              <a:rPr lang="nb-NO" sz="3600" dirty="0" err="1">
                <a:solidFill>
                  <a:srgbClr val="000000"/>
                </a:solidFill>
                <a:latin typeface="Calibri"/>
                <a:cs typeface="Calibri"/>
              </a:rPr>
              <a:t>barorefleksen</a:t>
            </a:r>
            <a:r>
              <a:rPr lang="nb-NO" sz="3600" dirty="0">
                <a:solidFill>
                  <a:srgbClr val="000000"/>
                </a:solidFill>
                <a:latin typeface="Calibri"/>
                <a:cs typeface="Calibri"/>
              </a:rPr>
              <a:t> med påfølgende redusert hjertefrekvens og vasodilatasjon. På sikt følger økt blodstrøm til </a:t>
            </a:r>
            <a:r>
              <a:rPr lang="nb-NO" sz="3600" dirty="0" err="1">
                <a:solidFill>
                  <a:srgbClr val="000000"/>
                </a:solidFill>
                <a:latin typeface="Calibri"/>
                <a:cs typeface="Calibri"/>
              </a:rPr>
              <a:t>autoregulering</a:t>
            </a:r>
            <a:r>
              <a:rPr lang="nb-NO" sz="3600" dirty="0">
                <a:solidFill>
                  <a:srgbClr val="000000"/>
                </a:solidFill>
                <a:latin typeface="Calibri"/>
                <a:cs typeface="Calibri"/>
              </a:rPr>
              <a:t> i form av vasokonstriksjon i vevene. Det siste hevder </a:t>
            </a:r>
            <a:r>
              <a:rPr lang="nb-NO" sz="3600" dirty="0" err="1">
                <a:solidFill>
                  <a:srgbClr val="000000"/>
                </a:solidFill>
                <a:latin typeface="Calibri"/>
                <a:cs typeface="Calibri"/>
              </a:rPr>
              <a:t>Guyton</a:t>
            </a:r>
            <a:r>
              <a:rPr lang="nb-NO" sz="3600" dirty="0">
                <a:solidFill>
                  <a:srgbClr val="000000"/>
                </a:solidFill>
                <a:latin typeface="Calibri"/>
                <a:cs typeface="Calibri"/>
              </a:rPr>
              <a:t> fører til en </a:t>
            </a:r>
            <a:r>
              <a:rPr lang="nb-NO" sz="3600" dirty="0" err="1">
                <a:solidFill>
                  <a:srgbClr val="000000"/>
                </a:solidFill>
                <a:latin typeface="Calibri"/>
                <a:cs typeface="Calibri"/>
              </a:rPr>
              <a:t>kronifisering</a:t>
            </a:r>
            <a:r>
              <a:rPr lang="nb-NO" sz="3600" dirty="0">
                <a:solidFill>
                  <a:srgbClr val="000000"/>
                </a:solidFill>
                <a:latin typeface="Calibri"/>
                <a:cs typeface="Calibri"/>
              </a:rPr>
              <a:t> av redusert samlet </a:t>
            </a:r>
            <a:r>
              <a:rPr lang="nb-NO" sz="3600" dirty="0" err="1">
                <a:solidFill>
                  <a:srgbClr val="000000"/>
                </a:solidFill>
                <a:latin typeface="Calibri"/>
                <a:cs typeface="Calibri"/>
              </a:rPr>
              <a:t>tversnitt</a:t>
            </a:r>
            <a:r>
              <a:rPr lang="nb-NO" sz="3600" dirty="0">
                <a:solidFill>
                  <a:srgbClr val="000000"/>
                </a:solidFill>
                <a:latin typeface="Calibri"/>
                <a:cs typeface="Calibri"/>
              </a:rPr>
              <a:t> og økt perifer motstand. </a:t>
            </a:r>
            <a:endParaRPr lang="nb-NO" sz="3600">
              <a:solidFill>
                <a:srgbClr val="000000"/>
              </a:solidFill>
              <a:latin typeface="Calibri" panose="020F0502020204030204" pitchFamily="34" charset="0"/>
              <a:cs typeface="Calibri" panose="020F0502020204030204" pitchFamily="34" charset="0"/>
            </a:endParaRPr>
          </a:p>
          <a:p>
            <a:pPr eaLnBrk="1" hangingPunct="1">
              <a:spcBef>
                <a:spcPct val="50000"/>
              </a:spcBef>
            </a:pPr>
            <a:endParaRPr lang="en-US" altLang="nb-NO" sz="3600" dirty="0">
              <a:solidFill>
                <a:srgbClr val="000000"/>
              </a:solidFill>
              <a:latin typeface="Calibri" panose="020F0502020204030204" pitchFamily="34" charset="0"/>
              <a:cs typeface="Calibri" panose="020F0502020204030204" pitchFamily="34" charset="0"/>
            </a:endParaRPr>
          </a:p>
          <a:p>
            <a:pPr eaLnBrk="1" hangingPunct="1">
              <a:spcBef>
                <a:spcPct val="50000"/>
              </a:spcBef>
            </a:pPr>
            <a:endParaRPr lang="en-US" altLang="nb-NO" sz="3600" dirty="0">
              <a:solidFill>
                <a:schemeClr val="tx1">
                  <a:lumMod val="85000"/>
                  <a:lumOff val="15000"/>
                </a:schemeClr>
              </a:solidFill>
              <a:latin typeface="Calibri"/>
              <a:cs typeface="Calibri"/>
            </a:endParaRPr>
          </a:p>
        </p:txBody>
      </p:sp>
      <p:pic>
        <p:nvPicPr>
          <p:cNvPr id="2060" name="Example photo 2" descr="Eldre kvinne som fullfører etmaraton"/>
          <p:cNvPicPr>
            <a:picLocks noChangeAspect="1" noChangeArrowheads="1"/>
          </p:cNvPicPr>
          <p:nvPr/>
        </p:nvPicPr>
        <p:blipFill rotWithShape="1">
          <a:blip r:embed="rId4"/>
          <a:srcRect t="6472" b="6472"/>
          <a:stretch/>
        </p:blipFill>
        <p:spPr bwMode="auto">
          <a:xfrm>
            <a:off x="32152898" y="6220942"/>
            <a:ext cx="9899333" cy="574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 descr="Text field "/>
          <p:cNvSpPr txBox="1">
            <a:spLocks noChangeArrowheads="1"/>
          </p:cNvSpPr>
          <p:nvPr/>
        </p:nvSpPr>
        <p:spPr bwMode="auto">
          <a:xfrm>
            <a:off x="1242617" y="13378845"/>
            <a:ext cx="10324147" cy="839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defTabSz="914400" eaLnBrk="1" hangingPunct="1">
              <a:spcBef>
                <a:spcPts val="0"/>
              </a:spcBef>
              <a:spcAft>
                <a:spcPts val="1056"/>
              </a:spcAft>
              <a:defRPr/>
            </a:pPr>
            <a:r>
              <a:rPr lang="en-US" altLang="nb-NO" sz="4400" b="1" dirty="0" err="1">
                <a:solidFill>
                  <a:srgbClr val="000000"/>
                </a:solidFill>
                <a:latin typeface="Calibri"/>
                <a:cs typeface="Calibri"/>
              </a:rPr>
              <a:t>Snodige</a:t>
            </a:r>
            <a:r>
              <a:rPr lang="en-US" altLang="nb-NO" sz="4400" b="1" dirty="0">
                <a:solidFill>
                  <a:srgbClr val="000000"/>
                </a:solidFill>
                <a:latin typeface="Calibri"/>
                <a:cs typeface="Calibri"/>
              </a:rPr>
              <a:t> </a:t>
            </a:r>
            <a:r>
              <a:rPr lang="en-US" altLang="nb-NO" sz="4400" b="1" dirty="0" err="1">
                <a:solidFill>
                  <a:srgbClr val="000000"/>
                </a:solidFill>
                <a:latin typeface="Calibri"/>
                <a:cs typeface="Calibri"/>
              </a:rPr>
              <a:t>postulater</a:t>
            </a:r>
            <a:endParaRPr lang="en-US" altLang="nb-NO" sz="4400" b="1">
              <a:solidFill>
                <a:srgbClr val="000000"/>
              </a:solidFill>
              <a:latin typeface="Calibri"/>
              <a:cs typeface="Calibri"/>
            </a:endParaRPr>
          </a:p>
          <a:p>
            <a:pPr defTabSz="914400">
              <a:defRPr/>
            </a:pPr>
            <a:r>
              <a:rPr lang="nb-NO" sz="3600" dirty="0" err="1">
                <a:solidFill>
                  <a:srgbClr val="000000"/>
                </a:solidFill>
                <a:latin typeface="Calibri"/>
                <a:cs typeface="Calibri"/>
              </a:rPr>
              <a:t>Guyton</a:t>
            </a:r>
            <a:r>
              <a:rPr lang="nb-NO" sz="3600" dirty="0">
                <a:solidFill>
                  <a:srgbClr val="000000"/>
                </a:solidFill>
                <a:latin typeface="Calibri"/>
                <a:cs typeface="Calibri"/>
              </a:rPr>
              <a:t> postulerer at nyrene har en umenneskelig god evne til å regulere langtidsblodtrykk, bortsett fra;</a:t>
            </a:r>
            <a:endParaRPr lang="en-US" sz="3600" dirty="0">
              <a:solidFill>
                <a:srgbClr val="000000"/>
              </a:solidFill>
              <a:latin typeface="Calibri"/>
              <a:cs typeface="Calibri"/>
            </a:endParaRPr>
          </a:p>
          <a:p>
            <a:pPr defTabSz="914400">
              <a:defRPr/>
            </a:pPr>
            <a:endParaRPr lang="nb-NO" sz="3600" dirty="0">
              <a:solidFill>
                <a:srgbClr val="000000"/>
              </a:solidFill>
              <a:latin typeface="Calibri"/>
              <a:cs typeface="Calibri"/>
            </a:endParaRPr>
          </a:p>
          <a:p>
            <a:pPr marL="285750" indent="-285750" defTabSz="914400">
              <a:buFont typeface="Calibri"/>
              <a:buChar char="•"/>
              <a:defRPr/>
            </a:pPr>
            <a:r>
              <a:rPr lang="nb-NO" sz="3600" dirty="0">
                <a:solidFill>
                  <a:srgbClr val="000000"/>
                </a:solidFill>
                <a:latin typeface="Calibri"/>
                <a:cs typeface="Calibri"/>
              </a:rPr>
              <a:t>Når de ikke har det (avvikende </a:t>
            </a:r>
            <a:r>
              <a:rPr lang="nb-NO" sz="3600" dirty="0" err="1">
                <a:solidFill>
                  <a:srgbClr val="000000"/>
                </a:solidFill>
                <a:latin typeface="Calibri"/>
                <a:cs typeface="Calibri"/>
              </a:rPr>
              <a:t>set</a:t>
            </a:r>
            <a:r>
              <a:rPr lang="nb-NO" sz="3600" dirty="0">
                <a:solidFill>
                  <a:srgbClr val="000000"/>
                </a:solidFill>
                <a:latin typeface="Calibri"/>
                <a:cs typeface="Calibri"/>
              </a:rPr>
              <a:t>-punkt, svikt)</a:t>
            </a:r>
            <a:endParaRPr lang="en-US" sz="3600" dirty="0">
              <a:solidFill>
                <a:srgbClr val="000000"/>
              </a:solidFill>
              <a:latin typeface="Calibri"/>
              <a:cs typeface="Calibri"/>
            </a:endParaRPr>
          </a:p>
          <a:p>
            <a:pPr marL="285750" indent="-285750" defTabSz="914400">
              <a:buFont typeface="Calibri"/>
              <a:buChar char="•"/>
              <a:defRPr/>
            </a:pPr>
            <a:r>
              <a:rPr lang="nb-NO" sz="3600" dirty="0">
                <a:solidFill>
                  <a:srgbClr val="000000"/>
                </a:solidFill>
                <a:latin typeface="Calibri"/>
                <a:cs typeface="Calibri"/>
              </a:rPr>
              <a:t>Når saltinntak endres over tid</a:t>
            </a:r>
            <a:endParaRPr lang="en-US" sz="3600" dirty="0">
              <a:solidFill>
                <a:srgbClr val="000000"/>
              </a:solidFill>
              <a:latin typeface="Calibri"/>
              <a:cs typeface="Calibri"/>
            </a:endParaRPr>
          </a:p>
          <a:p>
            <a:pPr marL="285750" indent="-285750" defTabSz="914400">
              <a:buFont typeface="Calibri"/>
              <a:buChar char="•"/>
              <a:defRPr/>
            </a:pPr>
            <a:endParaRPr lang="en-US" sz="3600">
              <a:solidFill>
                <a:srgbClr val="000000"/>
              </a:solidFill>
              <a:latin typeface="Calibri"/>
              <a:cs typeface="Calibri"/>
            </a:endParaRPr>
          </a:p>
          <a:p>
            <a:pPr defTabSz="914400">
              <a:defRPr/>
            </a:pPr>
            <a:r>
              <a:rPr lang="nb-NO" sz="3600" dirty="0">
                <a:solidFill>
                  <a:srgbClr val="000000"/>
                </a:solidFill>
                <a:latin typeface="Calibri"/>
                <a:cs typeface="Calibri"/>
              </a:rPr>
              <a:t>Det første gjør hypotesen ullen og nærmest umulig å teste. Det andre har fått en hel verden til å fokusere på saltinntak for å styre unna våre farligste folkesykdommer. </a:t>
            </a:r>
            <a:endParaRPr lang="en-US" sz="3600" dirty="0">
              <a:solidFill>
                <a:srgbClr val="000000"/>
              </a:solidFill>
              <a:latin typeface="Calibri"/>
              <a:cs typeface="Calibri"/>
            </a:endParaRPr>
          </a:p>
          <a:p>
            <a:pPr defTabSz="914400">
              <a:spcBef>
                <a:spcPts val="0"/>
              </a:spcBef>
              <a:spcAft>
                <a:spcPts val="1056"/>
              </a:spcAft>
              <a:defRPr/>
            </a:pPr>
            <a:endParaRPr lang="en-US" altLang="nb-NO" sz="3600" dirty="0">
              <a:solidFill>
                <a:srgbClr val="000000"/>
              </a:solidFill>
              <a:latin typeface="Calibri"/>
              <a:cs typeface="Calibri"/>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lang="en-US" altLang="nb-NO" sz="3600" dirty="0">
              <a:solidFill>
                <a:srgbClr val="000000"/>
              </a:solidFill>
              <a:latin typeface="Calibri"/>
              <a:cs typeface="Calibri"/>
            </a:endParaRPr>
          </a:p>
          <a:p>
            <a:pPr defTabSz="914400" eaLnBrk="1" hangingPunct="1">
              <a:spcBef>
                <a:spcPts val="0"/>
              </a:spcBef>
              <a:spcAft>
                <a:spcPts val="1056"/>
              </a:spcAft>
              <a:defRPr/>
            </a:pPr>
            <a:endParaRPr lang="en-US" altLang="nb-NO" sz="3600">
              <a:solidFill>
                <a:srgbClr val="000000"/>
              </a:solidFill>
              <a:latin typeface="Calibri"/>
              <a:cs typeface="Calibri"/>
            </a:endParaRPr>
          </a:p>
        </p:txBody>
      </p:sp>
      <p:sp>
        <p:nvSpPr>
          <p:cNvPr id="2061" name="Text Box 4" descr="Text field "/>
          <p:cNvSpPr txBox="1">
            <a:spLocks noChangeArrowheads="1"/>
          </p:cNvSpPr>
          <p:nvPr/>
        </p:nvSpPr>
        <p:spPr bwMode="auto">
          <a:xfrm>
            <a:off x="21899476" y="6229350"/>
            <a:ext cx="10236200" cy="1268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defTabSz="914400" eaLnBrk="1" hangingPunct="1">
              <a:spcBef>
                <a:spcPts val="2000"/>
              </a:spcBef>
              <a:spcAft>
                <a:spcPts val="1000"/>
              </a:spcAft>
              <a:defRPr/>
            </a:pPr>
            <a:r>
              <a:rPr lang="en-US" altLang="nb-NO" sz="4400" b="1" err="1">
                <a:solidFill>
                  <a:schemeClr val="tx1">
                    <a:lumMod val="85000"/>
                    <a:lumOff val="15000"/>
                  </a:schemeClr>
                </a:solidFill>
                <a:latin typeface="Calibri"/>
                <a:cs typeface="Calibri"/>
              </a:rPr>
              <a:t>Disputt</a:t>
            </a:r>
            <a:endParaRPr lang="en-US" altLang="nb-NO" sz="4400" b="1">
              <a:solidFill>
                <a:schemeClr val="tx1">
                  <a:lumMod val="85000"/>
                  <a:lumOff val="15000"/>
                </a:schemeClr>
              </a:solidFill>
              <a:latin typeface="Calibri"/>
              <a:cs typeface="Calibri"/>
            </a:endParaRPr>
          </a:p>
          <a:p>
            <a:pPr defTabSz="914400">
              <a:spcBef>
                <a:spcPts val="0"/>
              </a:spcBef>
              <a:spcAft>
                <a:spcPts val="1000"/>
              </a:spcAft>
              <a:defRPr/>
            </a:pPr>
            <a:r>
              <a:rPr lang="nb-NO" sz="3600" dirty="0">
                <a:solidFill>
                  <a:srgbClr val="000000"/>
                </a:solidFill>
                <a:latin typeface="Calibri"/>
                <a:cs typeface="Calibri"/>
              </a:rPr>
              <a:t>De senere år har deler av det medisinske forskningsmiljøet satt spørsmålstegn ved hypotesen, også fordi utallige studier ikke har sannsynliggjort at saltinntak isolert sett bidrar vesentlig til etiologien ved essensiell hypertensjon.</a:t>
            </a:r>
            <a:endParaRPr lang="en-US" sz="3600" dirty="0">
              <a:solidFill>
                <a:srgbClr val="000000"/>
              </a:solidFill>
              <a:latin typeface="Calibri"/>
              <a:cs typeface="Calibri"/>
            </a:endParaRPr>
          </a:p>
          <a:p>
            <a:pPr defTabSz="914400" eaLnBrk="1" hangingPunct="1">
              <a:spcBef>
                <a:spcPts val="2000"/>
              </a:spcBef>
              <a:spcAft>
                <a:spcPts val="1000"/>
              </a:spcAft>
              <a:defRPr/>
            </a:pPr>
            <a:r>
              <a:rPr lang="en-US" altLang="nb-NO" sz="4400" b="1" dirty="0">
                <a:solidFill>
                  <a:schemeClr val="tx1">
                    <a:lumMod val="85000"/>
                    <a:lumOff val="15000"/>
                  </a:schemeClr>
                </a:solidFill>
                <a:latin typeface="Calibri"/>
                <a:cs typeface="Calibri"/>
              </a:rPr>
              <a:t>Nyere </a:t>
            </a:r>
            <a:r>
              <a:rPr lang="en-US" altLang="nb-NO" sz="4400" b="1" err="1">
                <a:solidFill>
                  <a:schemeClr val="tx1">
                    <a:lumMod val="85000"/>
                    <a:lumOff val="15000"/>
                  </a:schemeClr>
                </a:solidFill>
                <a:latin typeface="Calibri"/>
                <a:cs typeface="Calibri"/>
              </a:rPr>
              <a:t>forskning</a:t>
            </a:r>
            <a:endParaRPr lang="en-US" altLang="nb-NO" sz="4400" b="1">
              <a:solidFill>
                <a:schemeClr val="tx1">
                  <a:lumMod val="85000"/>
                  <a:lumOff val="15000"/>
                </a:schemeClr>
              </a:solidFill>
              <a:latin typeface="Calibri"/>
              <a:cs typeface="Calibri"/>
            </a:endParaRPr>
          </a:p>
          <a:p>
            <a:pPr defTabSz="914400">
              <a:spcBef>
                <a:spcPts val="0"/>
              </a:spcBef>
              <a:spcAft>
                <a:spcPts val="1000"/>
              </a:spcAft>
              <a:defRPr/>
            </a:pPr>
            <a:r>
              <a:rPr lang="nb-NO" sz="3600" dirty="0">
                <a:solidFill>
                  <a:srgbClr val="000000"/>
                </a:solidFill>
                <a:latin typeface="Calibri"/>
                <a:cs typeface="Calibri"/>
              </a:rPr>
              <a:t>En interessant hypotese som rokker ved en sentral forutsetning i </a:t>
            </a:r>
            <a:r>
              <a:rPr lang="nb-NO" sz="3600" dirty="0" err="1">
                <a:solidFill>
                  <a:srgbClr val="000000"/>
                </a:solidFill>
                <a:latin typeface="Calibri"/>
                <a:cs typeface="Calibri"/>
              </a:rPr>
              <a:t>Guytons</a:t>
            </a:r>
            <a:r>
              <a:rPr lang="nb-NO" sz="3600" dirty="0">
                <a:solidFill>
                  <a:srgbClr val="000000"/>
                </a:solidFill>
                <a:latin typeface="Calibri"/>
                <a:cs typeface="Calibri"/>
              </a:rPr>
              <a:t> </a:t>
            </a:r>
            <a:r>
              <a:rPr lang="nb-NO" sz="3600" dirty="0" err="1">
                <a:solidFill>
                  <a:srgbClr val="000000"/>
                </a:solidFill>
                <a:latin typeface="Calibri"/>
                <a:cs typeface="Calibri"/>
              </a:rPr>
              <a:t>trykknatriurese</a:t>
            </a:r>
            <a:r>
              <a:rPr lang="nb-NO" sz="3600" dirty="0">
                <a:solidFill>
                  <a:srgbClr val="000000"/>
                </a:solidFill>
                <a:latin typeface="Calibri"/>
                <a:cs typeface="Calibri"/>
              </a:rPr>
              <a:t>, nemlig det at </a:t>
            </a:r>
            <a:r>
              <a:rPr lang="nb-NO" sz="3600" dirty="0" err="1">
                <a:solidFill>
                  <a:srgbClr val="000000"/>
                </a:solidFill>
                <a:latin typeface="Calibri"/>
                <a:cs typeface="Calibri"/>
              </a:rPr>
              <a:t>saltutskillese</a:t>
            </a:r>
            <a:r>
              <a:rPr lang="nb-NO" sz="3600" dirty="0">
                <a:solidFill>
                  <a:srgbClr val="000000"/>
                </a:solidFill>
                <a:latin typeface="Calibri"/>
                <a:cs typeface="Calibri"/>
              </a:rPr>
              <a:t> tilsvarer, og er et godt mål på, saltinntak gjennom et døgn. Det faktum at natriuminntak må ut av sirkulasjonen for likevekt, er nemlig ikke ensbetydende med ut av kroppen. MR-bilder viser store saltlagre i underhuden og svært mye lengre intervaller for sammenheng saltinntak og utskillelse i urin.</a:t>
            </a:r>
            <a:endParaRPr lang="en-US" sz="3600" dirty="0">
              <a:solidFill>
                <a:srgbClr val="000000"/>
              </a:solidFill>
              <a:latin typeface="Calibri"/>
              <a:cs typeface="Calibri"/>
            </a:endParaRPr>
          </a:p>
          <a:p>
            <a:pPr defTabSz="914400" eaLnBrk="1" hangingPunct="1">
              <a:spcBef>
                <a:spcPts val="2000"/>
              </a:spcBef>
              <a:spcAft>
                <a:spcPts val="1000"/>
              </a:spcAft>
              <a:defRPr/>
            </a:pPr>
            <a:endParaRPr lang="en-US" altLang="nb-NO"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2000"/>
              </a:spcAft>
              <a:buClrTx/>
              <a:buSzTx/>
              <a:buFontTx/>
              <a:buNone/>
              <a:tabLst/>
              <a:defRPr/>
            </a:pPr>
            <a:endParaRPr lang="en-US" altLang="nb-NO"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eaLnBrk="1" hangingPunct="1">
              <a:spcBef>
                <a:spcPts val="2000"/>
              </a:spcBef>
              <a:spcAft>
                <a:spcPts val="1000"/>
              </a:spcAft>
            </a:pPr>
            <a:endParaRPr lang="en-US" altLang="nb-NO" sz="540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63" name="Text Box 5" descr="Text field "/>
          <p:cNvSpPr txBox="1">
            <a:spLocks noChangeArrowheads="1"/>
          </p:cNvSpPr>
          <p:nvPr/>
        </p:nvSpPr>
        <p:spPr bwMode="auto">
          <a:xfrm>
            <a:off x="21887246" y="16049506"/>
            <a:ext cx="10151110"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defTabSz="914400">
              <a:defRPr/>
            </a:pPr>
            <a:r>
              <a:rPr lang="nb-NO" sz="4400" b="1" dirty="0">
                <a:solidFill>
                  <a:schemeClr val="tx1">
                    <a:lumMod val="85000"/>
                    <a:lumOff val="15000"/>
                  </a:schemeClr>
                </a:solidFill>
                <a:latin typeface="Calibri"/>
                <a:cs typeface="Calibri"/>
              </a:rPr>
              <a:t>Lærdom;</a:t>
            </a:r>
            <a:r>
              <a:rPr lang="en-US" sz="4400" b="1" dirty="0">
                <a:solidFill>
                  <a:schemeClr val="tx1">
                    <a:lumMod val="85000"/>
                    <a:lumOff val="15000"/>
                  </a:schemeClr>
                </a:solidFill>
                <a:latin typeface="Calibri"/>
                <a:cs typeface="Calibri"/>
              </a:rPr>
              <a:t> </a:t>
            </a:r>
          </a:p>
          <a:p>
            <a:pPr defTabSz="914400">
              <a:defRPr/>
            </a:pPr>
            <a:endParaRPr lang="en-US" sz="4400" b="1" dirty="0">
              <a:solidFill>
                <a:schemeClr val="tx1">
                  <a:lumMod val="85000"/>
                  <a:lumOff val="15000"/>
                </a:schemeClr>
              </a:solidFill>
              <a:latin typeface="Calibri"/>
              <a:cs typeface="Calibri"/>
            </a:endParaRPr>
          </a:p>
          <a:p>
            <a:pPr marL="285750" indent="-285750" defTabSz="914400">
              <a:buFont typeface="Calibri"/>
              <a:buChar char="•"/>
              <a:defRPr/>
            </a:pPr>
            <a:r>
              <a:rPr lang="nb-NO" sz="3600" dirty="0">
                <a:solidFill>
                  <a:srgbClr val="000000"/>
                </a:solidFill>
                <a:latin typeface="Calibri"/>
                <a:cs typeface="Calibri"/>
              </a:rPr>
              <a:t>Forskning preges av personligheter</a:t>
            </a:r>
          </a:p>
          <a:p>
            <a:pPr marL="285750" indent="-285750" defTabSz="914400">
              <a:buFont typeface="Calibri"/>
              <a:buChar char="•"/>
              <a:defRPr/>
            </a:pPr>
            <a:r>
              <a:rPr lang="nb-NO" sz="3600" dirty="0">
                <a:solidFill>
                  <a:srgbClr val="000000"/>
                </a:solidFill>
                <a:latin typeface="Calibri"/>
                <a:cs typeface="Calibri"/>
              </a:rPr>
              <a:t>Uorganisk naturvitenskap inspirerer til reduksjonisme, absolutter.</a:t>
            </a:r>
            <a:endParaRPr lang="en-US" sz="3600" dirty="0">
              <a:solidFill>
                <a:srgbClr val="000000"/>
              </a:solidFill>
              <a:latin typeface="Calibri"/>
              <a:cs typeface="Calibri"/>
            </a:endParaRPr>
          </a:p>
          <a:p>
            <a:pPr marL="285750" indent="-285750" defTabSz="914400">
              <a:buFont typeface="Calibri"/>
              <a:buChar char="•"/>
              <a:defRPr/>
            </a:pPr>
            <a:r>
              <a:rPr lang="nb-NO" sz="3600" dirty="0">
                <a:solidFill>
                  <a:srgbClr val="000000"/>
                </a:solidFill>
                <a:latin typeface="Calibri"/>
                <a:cs typeface="Calibri"/>
              </a:rPr>
              <a:t>Konsensus disiplinerer, selvoppfyllende profetier</a:t>
            </a:r>
            <a:endParaRPr lang="en-US" sz="3600">
              <a:solidFill>
                <a:srgbClr val="000000"/>
              </a:solidFill>
              <a:latin typeface="Calibri"/>
              <a:cs typeface="Calibri"/>
            </a:endParaRPr>
          </a:p>
          <a:p>
            <a:pPr marL="285750" indent="-285750" defTabSz="914400">
              <a:buFont typeface="Calibri"/>
              <a:buChar char="•"/>
              <a:defRPr/>
            </a:pPr>
            <a:r>
              <a:rPr lang="nb-NO" sz="3600" dirty="0">
                <a:solidFill>
                  <a:srgbClr val="000000"/>
                </a:solidFill>
                <a:latin typeface="Calibri"/>
                <a:cs typeface="Calibri"/>
              </a:rPr>
              <a:t>Hypoteser med intuitiv appell adopteres fort og bredt i befolkningen </a:t>
            </a:r>
            <a:endParaRPr lang="en-US" sz="3600">
              <a:solidFill>
                <a:srgbClr val="000000"/>
              </a:solidFill>
              <a:latin typeface="Calibri"/>
              <a:cs typeface="Calibri"/>
            </a:endParaRPr>
          </a:p>
          <a:p>
            <a:pPr marL="285750" indent="-285750" defTabSz="914400">
              <a:buFont typeface="Calibri"/>
              <a:buChar char="•"/>
              <a:defRPr/>
            </a:pPr>
            <a:r>
              <a:rPr lang="nb-NO" sz="3600" dirty="0">
                <a:solidFill>
                  <a:srgbClr val="000000"/>
                </a:solidFill>
                <a:latin typeface="Calibri"/>
                <a:cs typeface="Calibri"/>
              </a:rPr>
              <a:t>Stor variasjon i hvordan resultater presenteres, herunder ordvalg.</a:t>
            </a:r>
          </a:p>
          <a:p>
            <a:pPr marL="285750" indent="-285750" defTabSz="914400">
              <a:buFont typeface="Calibri"/>
              <a:buChar char="•"/>
              <a:defRPr/>
            </a:pPr>
            <a:r>
              <a:rPr lang="nb-NO" sz="3600" dirty="0">
                <a:solidFill>
                  <a:srgbClr val="000000"/>
                </a:solidFill>
                <a:latin typeface="Calibri"/>
                <a:cs typeface="Calibri"/>
              </a:rPr>
              <a:t>Forskning er også politikk</a:t>
            </a:r>
            <a:endParaRPr lang="en-US" sz="3600">
              <a:solidFill>
                <a:srgbClr val="000000"/>
              </a:solidFill>
              <a:latin typeface="Calibri"/>
              <a:cs typeface="Calibri"/>
            </a:endParaRPr>
          </a:p>
          <a:p>
            <a:pPr marL="0" marR="0" lvl="0" indent="0" algn="l" defTabSz="914400">
              <a:lnSpc>
                <a:spcPct val="100000"/>
              </a:lnSpc>
              <a:spcBef>
                <a:spcPts val="0"/>
              </a:spcBef>
              <a:spcAft>
                <a:spcPts val="1000"/>
              </a:spcAft>
              <a:buClrTx/>
              <a:buSzTx/>
              <a:buFontTx/>
              <a:buNone/>
              <a:tabLst/>
              <a:defRPr/>
            </a:pPr>
            <a:endParaRPr lang="en-US" altLang="nb-NO" sz="4400" b="1" dirty="0">
              <a:solidFill>
                <a:srgbClr val="000000"/>
              </a:solidFill>
              <a:latin typeface="Calibri"/>
              <a:cs typeface="Calibri"/>
            </a:endParaRPr>
          </a:p>
        </p:txBody>
      </p:sp>
      <p:sp>
        <p:nvSpPr>
          <p:cNvPr id="2064" name="Text Box 6" descr="Text field "/>
          <p:cNvSpPr txBox="1">
            <a:spLocks noChangeArrowheads="1"/>
          </p:cNvSpPr>
          <p:nvPr/>
        </p:nvSpPr>
        <p:spPr bwMode="auto">
          <a:xfrm>
            <a:off x="32142857" y="12659009"/>
            <a:ext cx="10151110" cy="643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defTabSz="914400" eaLnBrk="1" hangingPunct="1">
              <a:spcBef>
                <a:spcPts val="0"/>
              </a:spcBef>
              <a:spcAft>
                <a:spcPts val="1000"/>
              </a:spcAft>
              <a:defRPr/>
            </a:pPr>
            <a:r>
              <a:rPr lang="nb-NO" sz="4400" b="1" dirty="0" err="1">
                <a:solidFill>
                  <a:srgbClr val="000000"/>
                </a:solidFill>
                <a:latin typeface="Calibri"/>
                <a:cs typeface="Calibri"/>
              </a:rPr>
              <a:t>Take</a:t>
            </a:r>
            <a:r>
              <a:rPr lang="nb-NO" sz="4400" b="1" dirty="0">
                <a:solidFill>
                  <a:srgbClr val="000000"/>
                </a:solidFill>
                <a:latin typeface="Calibri"/>
                <a:cs typeface="Calibri"/>
              </a:rPr>
              <a:t> </a:t>
            </a:r>
            <a:r>
              <a:rPr lang="nb-NO" sz="4400" b="1" dirty="0" err="1">
                <a:solidFill>
                  <a:srgbClr val="000000"/>
                </a:solidFill>
                <a:latin typeface="Calibri"/>
                <a:cs typeface="Calibri"/>
              </a:rPr>
              <a:t>home</a:t>
            </a:r>
            <a:r>
              <a:rPr lang="nb-NO" sz="4400" b="1" dirty="0">
                <a:solidFill>
                  <a:srgbClr val="000000"/>
                </a:solidFill>
                <a:latin typeface="Calibri"/>
                <a:cs typeface="Calibri"/>
              </a:rPr>
              <a:t> </a:t>
            </a:r>
            <a:r>
              <a:rPr lang="nb-NO" sz="4400" b="1" dirty="0" err="1">
                <a:solidFill>
                  <a:srgbClr val="000000"/>
                </a:solidFill>
                <a:latin typeface="Calibri"/>
                <a:cs typeface="Calibri"/>
              </a:rPr>
              <a:t>message</a:t>
            </a:r>
            <a:endParaRPr lang="nb-NO" sz="4400" b="1" dirty="0">
              <a:solidFill>
                <a:srgbClr val="000000"/>
              </a:solidFill>
              <a:latin typeface="Calibri"/>
              <a:cs typeface="Calibri"/>
            </a:endParaRPr>
          </a:p>
          <a:p>
            <a:pPr defTabSz="914400">
              <a:defRPr/>
            </a:pPr>
            <a:endParaRPr lang="nb-NO" sz="3600" dirty="0">
              <a:solidFill>
                <a:srgbClr val="000000"/>
              </a:solidFill>
              <a:latin typeface="Calibri"/>
              <a:cs typeface="Calibri"/>
            </a:endParaRPr>
          </a:p>
          <a:p>
            <a:pPr defTabSz="914400">
              <a:defRPr/>
            </a:pPr>
            <a:r>
              <a:rPr lang="nb-NO" sz="3600" dirty="0">
                <a:solidFill>
                  <a:srgbClr val="000000"/>
                </a:solidFill>
                <a:latin typeface="Calibri"/>
                <a:cs typeface="Calibri"/>
              </a:rPr>
              <a:t>Lite å finne av empirisk grunnlag for at salt, isolert sett, bidrar til utvikling av hypertensjon blant ellers friske kaukasiere. Justeres data for vekt, kilde til saltinntak, fysisk aktivitetsnivå og alkoholforbruk, renner det ut i sanden med hensyn til statistisk signifikans. Det er grunn til å tro at salt og hypertensjon representerer nok et eksempel på samvariasjon uten kausalitet. </a:t>
            </a:r>
          </a:p>
          <a:p>
            <a:pPr marL="0" marR="0" lvl="0" indent="0" algn="l" defTabSz="914400">
              <a:lnSpc>
                <a:spcPct val="100000"/>
              </a:lnSpc>
              <a:spcBef>
                <a:spcPts val="0"/>
              </a:spcBef>
              <a:spcAft>
                <a:spcPts val="2000"/>
              </a:spcAft>
              <a:buClrTx/>
              <a:buSzTx/>
              <a:buFontTx/>
              <a:buNone/>
              <a:tabLst/>
              <a:defRPr/>
            </a:pPr>
            <a:endParaRPr lang="en-US" altLang="nb-NO"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65" name="References" descr="Field for references"/>
          <p:cNvSpPr txBox="1">
            <a:spLocks noChangeArrowheads="1"/>
          </p:cNvSpPr>
          <p:nvPr/>
        </p:nvSpPr>
        <p:spPr bwMode="auto">
          <a:xfrm>
            <a:off x="32150551" y="19673755"/>
            <a:ext cx="1022064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b-NO" altLang="nb-NO" sz="2800" b="1" dirty="0">
                <a:solidFill>
                  <a:srgbClr val="000000"/>
                </a:solidFill>
                <a:latin typeface="Calibri"/>
                <a:cs typeface="Calibri"/>
              </a:rPr>
              <a:t>REFERANSER</a:t>
            </a:r>
            <a:endParaRPr lang="nb-NO" altLang="nb-NO" sz="2800" b="1" i="0" u="none" strike="noStrike" kern="1200" cap="none" spc="0" normalizeH="0" baseline="0" noProof="0">
              <a:ln>
                <a:noFill/>
              </a:ln>
              <a:solidFill>
                <a:srgbClr val="000000"/>
              </a:solidFill>
              <a:effectLst/>
              <a:uLnTx/>
              <a:uFillTx/>
              <a:latin typeface="Calibri"/>
              <a:cs typeface="Calibri"/>
            </a:endParaRPr>
          </a:p>
          <a:p>
            <a:pPr>
              <a:defRPr/>
            </a:pPr>
            <a:r>
              <a:rPr lang="en-US" sz="2000" dirty="0">
                <a:latin typeface="Calibri Light"/>
                <a:cs typeface="Calibri Light"/>
              </a:rPr>
              <a:t>Guyton, A. C. (1990). The surprising kidney-fluid mechanism for pressure control--its infinite gain! </a:t>
            </a:r>
            <a:r>
              <a:rPr lang="en-US" sz="2000" i="1" dirty="0">
                <a:latin typeface="Calibri Light"/>
                <a:cs typeface="Calibri Light"/>
              </a:rPr>
              <a:t>Hypertension</a:t>
            </a:r>
            <a:r>
              <a:rPr lang="en-US" sz="2000" dirty="0">
                <a:latin typeface="Calibri Light"/>
                <a:cs typeface="Calibri Light"/>
              </a:rPr>
              <a:t>,</a:t>
            </a:r>
            <a:r>
              <a:rPr lang="en-US" sz="2000" i="1" dirty="0">
                <a:latin typeface="Calibri Light"/>
                <a:cs typeface="Calibri Light"/>
              </a:rPr>
              <a:t> 16</a:t>
            </a:r>
            <a:r>
              <a:rPr lang="en-US" sz="2000" dirty="0">
                <a:latin typeface="Calibri Light"/>
                <a:cs typeface="Calibri Light"/>
              </a:rPr>
              <a:t>(6), 725-730. </a:t>
            </a:r>
            <a:r>
              <a:rPr lang="en-US" sz="2000" dirty="0">
                <a:latin typeface="Calibri Light"/>
                <a:cs typeface="Calibri Light"/>
                <a:hlinkClick r:id="rId5"/>
              </a:rPr>
              <a:t>https://doi.org/10.1161/01.hyp.16.6.725</a:t>
            </a:r>
            <a:r>
              <a:rPr lang="en-US" sz="2000" dirty="0">
                <a:latin typeface="Calibri Light"/>
                <a:cs typeface="Calibri Light"/>
              </a:rPr>
              <a:t> </a:t>
            </a:r>
            <a:endParaRPr lang="nb-NO" sz="2000">
              <a:cs typeface="Arial"/>
            </a:endParaRPr>
          </a:p>
          <a:p>
            <a:pPr>
              <a:defRPr/>
            </a:pPr>
            <a:r>
              <a:rPr lang="en-US" sz="2000" dirty="0">
                <a:latin typeface="Calibri Light"/>
                <a:cs typeface="Calibri Light"/>
              </a:rPr>
              <a:t>Guyton, A. C., Coleman, T. G., &amp; Granger, H. J. (1972). Circulation: overall regulation. </a:t>
            </a:r>
            <a:r>
              <a:rPr lang="en-US" sz="2000" i="1" dirty="0">
                <a:latin typeface="Calibri Light"/>
                <a:cs typeface="Calibri Light"/>
              </a:rPr>
              <a:t>Annu Rev </a:t>
            </a:r>
            <a:r>
              <a:rPr lang="en-US" sz="2000" i="1" err="1">
                <a:latin typeface="Calibri Light"/>
                <a:cs typeface="Calibri Light"/>
              </a:rPr>
              <a:t>Physiol</a:t>
            </a:r>
            <a:r>
              <a:rPr lang="en-US" sz="2000" dirty="0">
                <a:latin typeface="Calibri Light"/>
                <a:cs typeface="Calibri Light"/>
              </a:rPr>
              <a:t>,</a:t>
            </a:r>
            <a:r>
              <a:rPr lang="en-US" sz="2000" i="1" dirty="0">
                <a:latin typeface="Calibri Light"/>
                <a:cs typeface="Calibri Light"/>
              </a:rPr>
              <a:t> 34</a:t>
            </a:r>
            <a:r>
              <a:rPr lang="en-US" sz="2000" dirty="0">
                <a:latin typeface="Calibri Light"/>
                <a:cs typeface="Calibri Light"/>
              </a:rPr>
              <a:t>, 13-46. </a:t>
            </a:r>
            <a:r>
              <a:rPr lang="en-US" sz="2000" dirty="0">
                <a:latin typeface="Calibri Light"/>
                <a:cs typeface="Calibri Light"/>
                <a:hlinkClick r:id="rId6"/>
              </a:rPr>
              <a:t>https://doi.org/10.1146/</a:t>
            </a:r>
            <a:r>
              <a:rPr lang="en-US" sz="2000" dirty="0">
                <a:latin typeface="Calibri Light"/>
                <a:cs typeface="Calibri Light"/>
                <a:hlinkClick r:id="rId6">
                  <a:extLst>
                    <a:ext uri="{A12FA001-AC4F-418D-AE19-62706E023703}">
                      <ahyp:hlinkClr xmlns:ahyp="http://schemas.microsoft.com/office/drawing/2018/hyperlinkcolor" val="tx"/>
                    </a:ext>
                  </a:extLst>
                </a:hlinkClick>
              </a:rPr>
              <a:t>annurev</a:t>
            </a:r>
            <a:r>
              <a:rPr lang="en-US" sz="2000" dirty="0">
                <a:latin typeface="Calibri Light"/>
                <a:cs typeface="Calibri Light"/>
                <a:hlinkClick r:id="rId6"/>
              </a:rPr>
              <a:t>.ph.34.030172.000305</a:t>
            </a:r>
            <a:r>
              <a:rPr lang="en-US" sz="2000" dirty="0">
                <a:latin typeface="Calibri Light"/>
                <a:cs typeface="Calibri Light"/>
              </a:rPr>
              <a:t> </a:t>
            </a:r>
            <a:endParaRPr lang="nb-NO" sz="2000">
              <a:cs typeface="Arial"/>
            </a:endParaRPr>
          </a:p>
          <a:p>
            <a:pPr>
              <a:defRPr/>
            </a:pPr>
            <a:r>
              <a:rPr lang="en-US" sz="2000" dirty="0">
                <a:latin typeface="Calibri Light"/>
                <a:cs typeface="Calibri Light"/>
              </a:rPr>
              <a:t>Titze, J., &amp; Luft, F. C. (2017). Speculations on salt and the genesis of arterial hypertension. </a:t>
            </a:r>
            <a:r>
              <a:rPr lang="en-US" sz="2000" i="1" dirty="0">
                <a:latin typeface="Calibri Light"/>
                <a:cs typeface="Calibri Light"/>
              </a:rPr>
              <a:t>Kidney Int</a:t>
            </a:r>
            <a:r>
              <a:rPr lang="en-US" sz="2000" dirty="0">
                <a:latin typeface="Calibri Light"/>
                <a:cs typeface="Calibri Light"/>
              </a:rPr>
              <a:t>,</a:t>
            </a:r>
            <a:r>
              <a:rPr lang="en-US" sz="2000" i="1" dirty="0">
                <a:latin typeface="Calibri Light"/>
                <a:cs typeface="Calibri Light"/>
              </a:rPr>
              <a:t> 91</a:t>
            </a:r>
            <a:r>
              <a:rPr lang="en-US" sz="2000" dirty="0">
                <a:latin typeface="Calibri Light"/>
                <a:cs typeface="Calibri Light"/>
              </a:rPr>
              <a:t>(6), 1324-1335. </a:t>
            </a:r>
            <a:r>
              <a:rPr lang="en-US" sz="2000" dirty="0">
                <a:latin typeface="Calibri Light"/>
                <a:cs typeface="Calibri Light"/>
                <a:hlinkClick r:id="rId7"/>
              </a:rPr>
              <a:t>https://doi.org/10.1016/j.kint.2017.02.034</a:t>
            </a:r>
            <a:r>
              <a:rPr lang="en-US" sz="2000" dirty="0">
                <a:latin typeface="Calibri Light"/>
                <a:cs typeface="Calibri Light"/>
              </a:rPr>
              <a:t> </a:t>
            </a:r>
            <a:endParaRPr lang="nb-NO" sz="2000">
              <a:cs typeface="Arial"/>
            </a:endParaRPr>
          </a:p>
          <a:p>
            <a:pPr marL="0" marR="0" lvl="0" indent="0" algn="l" defTabSz="914400">
              <a:lnSpc>
                <a:spcPct val="100000"/>
              </a:lnSpc>
              <a:spcBef>
                <a:spcPct val="0"/>
              </a:spcBef>
              <a:spcAft>
                <a:spcPct val="0"/>
              </a:spcAft>
              <a:buClrTx/>
              <a:buSzTx/>
              <a:buFontTx/>
              <a:buNone/>
              <a:tabLst/>
              <a:defRPr/>
            </a:pPr>
            <a:endParaRPr lang="nb-NO" altLang="nb-NO"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66" name="Acknowledgements" descr="Field for acknowledgements"/>
          <p:cNvSpPr txBox="1">
            <a:spLocks noChangeArrowheads="1"/>
          </p:cNvSpPr>
          <p:nvPr/>
        </p:nvSpPr>
        <p:spPr bwMode="auto">
          <a:xfrm>
            <a:off x="32117538" y="23269369"/>
            <a:ext cx="1010983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360000" bIns="45720" anchor="t">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r>
              <a:rPr lang="nb-NO" altLang="nb-NO" sz="2800" b="1" dirty="0">
                <a:solidFill>
                  <a:srgbClr val="000000"/>
                </a:solidFill>
                <a:latin typeface="Calibri"/>
                <a:cs typeface="Calibri"/>
              </a:rPr>
              <a:t>Takk til</a:t>
            </a:r>
            <a:endParaRPr lang="nb-NO" altLang="nb-NO"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eaLnBrk="1" hangingPunct="1">
              <a:defRPr/>
            </a:pPr>
            <a:r>
              <a:rPr lang="en-GB" altLang="nb-NO" sz="2200" dirty="0" err="1">
                <a:solidFill>
                  <a:srgbClr val="000000"/>
                </a:solidFill>
                <a:latin typeface="Calibri"/>
                <a:cs typeface="Calibri"/>
              </a:rPr>
              <a:t>Veileder</a:t>
            </a:r>
            <a:r>
              <a:rPr lang="en-GB" altLang="nb-NO" sz="2200" dirty="0">
                <a:solidFill>
                  <a:srgbClr val="000000"/>
                </a:solidFill>
                <a:latin typeface="Calibri"/>
                <a:cs typeface="Calibri"/>
              </a:rPr>
              <a:t> Tore </a:t>
            </a:r>
            <a:r>
              <a:rPr lang="en-GB" altLang="nb-NO" sz="2200" dirty="0" err="1">
                <a:solidFill>
                  <a:srgbClr val="000000"/>
                </a:solidFill>
                <a:latin typeface="Calibri"/>
                <a:cs typeface="Calibri"/>
              </a:rPr>
              <a:t>Reikvam</a:t>
            </a:r>
            <a:r>
              <a:rPr lang="en-GB" altLang="nb-NO" sz="2200" dirty="0">
                <a:solidFill>
                  <a:srgbClr val="000000"/>
                </a:solidFill>
                <a:latin typeface="Calibri"/>
                <a:cs typeface="Calibri"/>
              </a:rPr>
              <a:t>, </a:t>
            </a:r>
            <a:r>
              <a:rPr lang="en-GB" altLang="nb-NO" sz="2200" dirty="0" err="1">
                <a:solidFill>
                  <a:srgbClr val="000000"/>
                </a:solidFill>
                <a:latin typeface="Calibri"/>
                <a:cs typeface="Calibri"/>
              </a:rPr>
              <a:t>overlege</a:t>
            </a:r>
            <a:r>
              <a:rPr lang="en-GB" altLang="nb-NO" sz="2200" dirty="0">
                <a:solidFill>
                  <a:srgbClr val="000000"/>
                </a:solidFill>
                <a:latin typeface="Calibri"/>
                <a:cs typeface="Calibri"/>
              </a:rPr>
              <a:t>, </a:t>
            </a:r>
            <a:r>
              <a:rPr lang="en-GB" altLang="nb-NO" sz="2200" dirty="0" err="1">
                <a:solidFill>
                  <a:srgbClr val="000000"/>
                </a:solidFill>
                <a:latin typeface="Calibri"/>
                <a:cs typeface="Calibri"/>
              </a:rPr>
              <a:t>Phd</a:t>
            </a:r>
            <a:r>
              <a:rPr lang="en-GB" altLang="nb-NO" sz="2200" dirty="0">
                <a:solidFill>
                  <a:srgbClr val="000000"/>
                </a:solidFill>
                <a:latin typeface="Calibri"/>
                <a:cs typeface="Calibri"/>
              </a:rPr>
              <a:t>.</a:t>
            </a:r>
            <a:endParaRPr lang="en-GB" altLang="nb-NO" sz="2200" b="0" i="0" u="none" strike="noStrike" kern="1200" cap="none" spc="0" normalizeH="0" baseline="0" noProof="0" dirty="0">
              <a:ln>
                <a:noFill/>
              </a:ln>
              <a:solidFill>
                <a:srgbClr val="000000"/>
              </a:solidFill>
              <a:effectLst/>
              <a:uLnTx/>
              <a:uFillTx/>
              <a:latin typeface="Calibri"/>
              <a:cs typeface="Calibri"/>
            </a:endParaRPr>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Egendefinert</PresentationFormat>
  <Slides>1</Slides>
  <Notes>1</Notes>
  <HiddenSlides>0</HiddenSlides>
  <ScaleCrop>false</ScaleCrop>
  <HeadingPairs>
    <vt:vector size="4" baseType="variant">
      <vt:variant>
        <vt:lpstr>Tema</vt:lpstr>
      </vt:variant>
      <vt:variant>
        <vt:i4>1</vt:i4>
      </vt:variant>
      <vt:variant>
        <vt:lpstr>Lysbildetitler</vt:lpstr>
      </vt:variant>
      <vt:variant>
        <vt:i4>1</vt:i4>
      </vt:variant>
    </vt:vector>
  </HeadingPairs>
  <TitlesOfParts>
    <vt:vector size="2" baseType="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revision>318</cp:revision>
  <cp:lastPrinted>2016-05-27T08:05:21Z</cp:lastPrinted>
  <dcterms:created xsi:type="dcterms:W3CDTF">2006-11-02T13:18:58Z</dcterms:created>
  <dcterms:modified xsi:type="dcterms:W3CDTF">2023-06-09T06:26:07Z</dcterms:modified>
</cp:coreProperties>
</file>