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67" autoAdjust="0"/>
    <p:restoredTop sz="90203" autoAdjust="0"/>
  </p:normalViewPr>
  <p:slideViewPr>
    <p:cSldViewPr snapToGrid="0">
      <p:cViewPr>
        <p:scale>
          <a:sx n="32" d="100"/>
          <a:sy n="32" d="100"/>
        </p:scale>
        <p:origin x="456" y="-1280"/>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7" y="478121"/>
            <a:ext cx="416258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r>
              <a:rPr lang="en-US" sz="9600" b="1" dirty="0">
                <a:solidFill>
                  <a:schemeClr val="bg1"/>
                </a:solidFill>
                <a:effectLst/>
                <a:latin typeface="+mj-lt"/>
                <a:ea typeface="Calibri" panose="020F0502020204030204" pitchFamily="34" charset="0"/>
                <a:cs typeface="Times New Roman" panose="02020603050405020304" pitchFamily="18" charset="0"/>
              </a:rPr>
              <a:t>Sex differences in clinical characteristics and return to work after mild traumatic brain injury </a:t>
            </a:r>
            <a:endParaRPr lang="nb-NO" sz="9600" dirty="0">
              <a:solidFill>
                <a:schemeClr val="bg1"/>
              </a:solidFill>
              <a:effectLst/>
              <a:latin typeface="+mj-lt"/>
              <a:ea typeface="Calibri" panose="020F0502020204030204" pitchFamily="34" charset="0"/>
              <a:cs typeface="Times New Roman" panose="02020603050405020304" pitchFamily="18" charset="0"/>
            </a:endParaRPr>
          </a:p>
        </p:txBody>
      </p:sp>
      <p:sp>
        <p:nvSpPr>
          <p:cNvPr id="2053" name="Name and info" descr="Field for name and email"/>
          <p:cNvSpPr txBox="1">
            <a:spLocks noChangeArrowheads="1"/>
          </p:cNvSpPr>
          <p:nvPr/>
        </p:nvSpPr>
        <p:spPr bwMode="auto">
          <a:xfrm>
            <a:off x="36044707" y="3422131"/>
            <a:ext cx="646106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Ane Bakke Øvrevik</a:t>
            </a:r>
            <a:br>
              <a:rPr lang="nb-NO" altLang="nb-NO" sz="4000" dirty="0">
                <a:solidFill>
                  <a:schemeClr val="bg1"/>
                </a:solidFill>
                <a:latin typeface="+mn-lt"/>
              </a:rPr>
            </a:br>
            <a:r>
              <a:rPr lang="nb-NO" altLang="nb-NO" sz="4000" dirty="0" err="1">
                <a:solidFill>
                  <a:schemeClr val="bg1"/>
                </a:solidFill>
                <a:latin typeface="+mn-lt"/>
              </a:rPr>
              <a:t>University</a:t>
            </a:r>
            <a:r>
              <a:rPr lang="nb-NO" altLang="nb-NO" sz="4000" dirty="0">
                <a:solidFill>
                  <a:schemeClr val="bg1"/>
                </a:solidFill>
                <a:latin typeface="+mn-lt"/>
              </a:rPr>
              <a:t> </a:t>
            </a:r>
            <a:r>
              <a:rPr lang="nb-NO" altLang="nb-NO" sz="4000" dirty="0" err="1">
                <a:solidFill>
                  <a:schemeClr val="bg1"/>
                </a:solidFill>
                <a:latin typeface="+mn-lt"/>
              </a:rPr>
              <a:t>of</a:t>
            </a:r>
            <a:r>
              <a:rPr lang="nb-NO" altLang="nb-NO" sz="4000" dirty="0">
                <a:solidFill>
                  <a:schemeClr val="bg1"/>
                </a:solidFill>
                <a:latin typeface="+mn-lt"/>
              </a:rPr>
              <a:t> Bergen</a:t>
            </a:r>
          </a:p>
          <a:p>
            <a:pPr algn="r" eaLnBrk="1" hangingPunct="1"/>
            <a:r>
              <a:rPr lang="nb-NO" altLang="nb-NO" sz="4000" dirty="0" err="1">
                <a:solidFill>
                  <a:schemeClr val="bg1"/>
                </a:solidFill>
                <a:latin typeface="+mn-lt"/>
              </a:rPr>
              <a:t>ane.ovrevik@student.uib.no</a:t>
            </a:r>
            <a:endParaRPr lang="nb-NO" altLang="nb-NO" sz="4000" dirty="0">
              <a:solidFill>
                <a:schemeClr val="bg1"/>
              </a:solidFill>
              <a:latin typeface="+mn-lt"/>
            </a:endParaRPr>
          </a:p>
        </p:txBody>
      </p:sp>
      <p:sp>
        <p:nvSpPr>
          <p:cNvPr id="2055" name="Text box 1" descr="Text field "/>
          <p:cNvSpPr txBox="1">
            <a:spLocks noChangeArrowheads="1"/>
          </p:cNvSpPr>
          <p:nvPr/>
        </p:nvSpPr>
        <p:spPr bwMode="auto">
          <a:xfrm>
            <a:off x="1182687" y="6229350"/>
            <a:ext cx="16606089"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4000" b="1" dirty="0">
                <a:solidFill>
                  <a:schemeClr val="tx1">
                    <a:lumMod val="85000"/>
                    <a:lumOff val="15000"/>
                  </a:schemeClr>
                </a:solidFill>
                <a:latin typeface="+mn-lt"/>
              </a:rPr>
              <a:t>ABSTRACT</a:t>
            </a:r>
          </a:p>
          <a:p>
            <a:pPr>
              <a:lnSpc>
                <a:spcPct val="150000"/>
              </a:lnSpc>
            </a:pPr>
            <a:r>
              <a:rPr lang="en-US" sz="3600" b="1" dirty="0">
                <a:effectLst/>
                <a:latin typeface="+mn-lt"/>
                <a:ea typeface="Calibri" panose="020F0502020204030204" pitchFamily="34" charset="0"/>
                <a:cs typeface="Times New Roman" panose="02020603050405020304" pitchFamily="18" charset="0"/>
              </a:rPr>
              <a:t>Objective: </a:t>
            </a:r>
            <a:r>
              <a:rPr lang="en-US" sz="3600" dirty="0">
                <a:effectLst/>
                <a:latin typeface="+mn-lt"/>
                <a:ea typeface="Calibri" panose="020F0502020204030204" pitchFamily="34" charset="0"/>
                <a:cs typeface="Times New Roman" panose="02020603050405020304" pitchFamily="18" charset="0"/>
              </a:rPr>
              <a:t>To</a:t>
            </a:r>
            <a:r>
              <a:rPr lang="en-US" sz="3600" b="1" dirty="0">
                <a:effectLst/>
                <a:latin typeface="+mn-lt"/>
                <a:ea typeface="Calibri" panose="020F0502020204030204" pitchFamily="34" charset="0"/>
                <a:cs typeface="Times New Roman" panose="02020603050405020304" pitchFamily="18" charset="0"/>
              </a:rPr>
              <a:t> </a:t>
            </a:r>
            <a:r>
              <a:rPr lang="en-US" sz="3600" dirty="0">
                <a:solidFill>
                  <a:srgbClr val="000000"/>
                </a:solidFill>
                <a:effectLst/>
                <a:latin typeface="+mn-lt"/>
                <a:ea typeface="Calibri" panose="020F0502020204030204" pitchFamily="34" charset="0"/>
                <a:cs typeface="Times New Roman" panose="02020603050405020304" pitchFamily="18" charset="0"/>
              </a:rPr>
              <a:t>identify if there were sex differences in return to work (RTW) after mild traumatic brain injury (MTBI) for patients who either were at risk of being sick-listed or sick-listed with persistent post-concussion symptoms (PCS). In addition, this study examined other sex differences for pre-injury-, injury- and post-injury clinical variables.</a:t>
            </a:r>
          </a:p>
          <a:p>
            <a:pPr eaLnBrk="1" hangingPunct="1">
              <a:spcAft>
                <a:spcPct val="20000"/>
              </a:spcAft>
            </a:pPr>
            <a:endParaRPr lang="en-GB" altLang="nb-NO" sz="4000" b="1"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96447" y="27460575"/>
            <a:ext cx="97409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ACKNOWLEDGEMENTS</a:t>
            </a:r>
          </a:p>
          <a:p>
            <a:pPr eaLnBrk="1" hangingPunct="1"/>
            <a:r>
              <a:rPr lang="nb-NO" altLang="nb-NO" sz="2800" dirty="0">
                <a:solidFill>
                  <a:schemeClr val="tx1">
                    <a:lumMod val="85000"/>
                    <a:lumOff val="15000"/>
                  </a:schemeClr>
                </a:solidFill>
                <a:latin typeface="+mn-lt"/>
              </a:rPr>
              <a:t>Eirik Vikane, </a:t>
            </a:r>
            <a:r>
              <a:rPr lang="nb-NO" sz="2800" b="0" i="0" u="none" strike="noStrike" dirty="0">
                <a:solidFill>
                  <a:srgbClr val="333333"/>
                </a:solidFill>
                <a:effectLst/>
                <a:latin typeface="+mn-lt"/>
              </a:rPr>
              <a:t>Department </a:t>
            </a:r>
            <a:r>
              <a:rPr lang="nb-NO" sz="2800" b="0" i="0" u="none" strike="noStrike" dirty="0" err="1">
                <a:solidFill>
                  <a:srgbClr val="333333"/>
                </a:solidFill>
                <a:effectLst/>
                <a:latin typeface="+mn-lt"/>
              </a:rPr>
              <a:t>of</a:t>
            </a:r>
            <a:r>
              <a:rPr lang="nb-NO" sz="2800" b="0" i="0" u="none" strike="noStrike" dirty="0">
                <a:solidFill>
                  <a:srgbClr val="333333"/>
                </a:solidFill>
                <a:effectLst/>
                <a:latin typeface="+mn-lt"/>
              </a:rPr>
              <a:t> </a:t>
            </a:r>
            <a:r>
              <a:rPr lang="nb-NO" sz="2800" b="0" i="0" u="none" strike="noStrike" dirty="0" err="1">
                <a:solidFill>
                  <a:srgbClr val="333333"/>
                </a:solidFill>
                <a:effectLst/>
                <a:latin typeface="+mn-lt"/>
              </a:rPr>
              <a:t>Physical</a:t>
            </a:r>
            <a:r>
              <a:rPr lang="nb-NO" sz="2800" b="0" i="0" u="none" strike="noStrike" dirty="0">
                <a:solidFill>
                  <a:srgbClr val="333333"/>
                </a:solidFill>
                <a:effectLst/>
                <a:latin typeface="+mn-lt"/>
              </a:rPr>
              <a:t> </a:t>
            </a:r>
            <a:r>
              <a:rPr lang="nb-NO" sz="2800" b="0" i="0" u="none" strike="noStrike" dirty="0" err="1">
                <a:solidFill>
                  <a:srgbClr val="333333"/>
                </a:solidFill>
                <a:effectLst/>
                <a:latin typeface="+mn-lt"/>
              </a:rPr>
              <a:t>Medicine</a:t>
            </a:r>
            <a:r>
              <a:rPr lang="nb-NO" sz="2800" b="0" i="0" u="none" strike="noStrike" dirty="0">
                <a:solidFill>
                  <a:srgbClr val="333333"/>
                </a:solidFill>
                <a:effectLst/>
                <a:latin typeface="+mn-lt"/>
              </a:rPr>
              <a:t> and </a:t>
            </a:r>
            <a:r>
              <a:rPr lang="nb-NO" sz="2800" b="0" i="0" u="none" strike="noStrike" dirty="0" err="1">
                <a:solidFill>
                  <a:srgbClr val="333333"/>
                </a:solidFill>
                <a:effectLst/>
                <a:latin typeface="+mn-lt"/>
              </a:rPr>
              <a:t>Rehabilitation</a:t>
            </a:r>
            <a:r>
              <a:rPr lang="nb-NO" sz="2800" b="0" i="0" u="none" strike="noStrike" dirty="0">
                <a:solidFill>
                  <a:srgbClr val="333333"/>
                </a:solidFill>
                <a:effectLst/>
                <a:latin typeface="+mn-lt"/>
              </a:rPr>
              <a:t>, Haukeland </a:t>
            </a:r>
            <a:r>
              <a:rPr lang="nb-NO" sz="2800" b="0" i="0" u="none" strike="noStrike" dirty="0" err="1">
                <a:solidFill>
                  <a:srgbClr val="333333"/>
                </a:solidFill>
                <a:effectLst/>
                <a:latin typeface="+mn-lt"/>
              </a:rPr>
              <a:t>University</a:t>
            </a:r>
            <a:r>
              <a:rPr lang="nb-NO" sz="2800" b="0" i="0" u="none" strike="noStrike" dirty="0">
                <a:solidFill>
                  <a:srgbClr val="333333"/>
                </a:solidFill>
                <a:effectLst/>
                <a:latin typeface="+mn-lt"/>
              </a:rPr>
              <a:t> Hospital</a:t>
            </a:r>
          </a:p>
          <a:p>
            <a:pPr eaLnBrk="1" hangingPunct="1"/>
            <a:r>
              <a:rPr lang="nb-NO" altLang="nb-NO" sz="2800" dirty="0">
                <a:solidFill>
                  <a:srgbClr val="333333"/>
                </a:solidFill>
                <a:latin typeface="+mn-lt"/>
              </a:rPr>
              <a:t>Tonje Wåle Flørenes, </a:t>
            </a:r>
            <a:r>
              <a:rPr lang="nb-NO" sz="2800" b="0" i="0" u="none" strike="noStrike" dirty="0">
                <a:solidFill>
                  <a:srgbClr val="333333"/>
                </a:solidFill>
                <a:effectLst/>
                <a:latin typeface="+mn-lt"/>
              </a:rPr>
              <a:t>Department </a:t>
            </a:r>
            <a:r>
              <a:rPr lang="nb-NO" sz="2800" b="0" i="0" u="none" strike="noStrike" dirty="0" err="1">
                <a:solidFill>
                  <a:srgbClr val="333333"/>
                </a:solidFill>
                <a:effectLst/>
                <a:latin typeface="+mn-lt"/>
              </a:rPr>
              <a:t>of</a:t>
            </a:r>
            <a:r>
              <a:rPr lang="nb-NO" sz="2800" b="0" i="0" u="none" strike="noStrike" dirty="0">
                <a:solidFill>
                  <a:srgbClr val="333333"/>
                </a:solidFill>
                <a:effectLst/>
                <a:latin typeface="+mn-lt"/>
              </a:rPr>
              <a:t> </a:t>
            </a:r>
            <a:r>
              <a:rPr lang="nb-NO" sz="2800" b="0" i="0" u="none" strike="noStrike" dirty="0" err="1">
                <a:solidFill>
                  <a:srgbClr val="333333"/>
                </a:solidFill>
                <a:effectLst/>
                <a:latin typeface="+mn-lt"/>
              </a:rPr>
              <a:t>Physical</a:t>
            </a:r>
            <a:r>
              <a:rPr lang="nb-NO" sz="2800" b="0" i="0" u="none" strike="noStrike" dirty="0">
                <a:solidFill>
                  <a:srgbClr val="333333"/>
                </a:solidFill>
                <a:effectLst/>
                <a:latin typeface="+mn-lt"/>
              </a:rPr>
              <a:t> </a:t>
            </a:r>
            <a:r>
              <a:rPr lang="nb-NO" sz="2800" b="0" i="0" u="none" strike="noStrike" dirty="0" err="1">
                <a:solidFill>
                  <a:srgbClr val="333333"/>
                </a:solidFill>
                <a:effectLst/>
                <a:latin typeface="+mn-lt"/>
              </a:rPr>
              <a:t>Medicine</a:t>
            </a:r>
            <a:r>
              <a:rPr lang="nb-NO" sz="2800" b="0" i="0" u="none" strike="noStrike" dirty="0">
                <a:solidFill>
                  <a:srgbClr val="333333"/>
                </a:solidFill>
                <a:effectLst/>
                <a:latin typeface="+mn-lt"/>
              </a:rPr>
              <a:t> and </a:t>
            </a:r>
            <a:r>
              <a:rPr lang="nb-NO" sz="2800" b="0" i="0" u="none" strike="noStrike" dirty="0" err="1">
                <a:solidFill>
                  <a:srgbClr val="333333"/>
                </a:solidFill>
                <a:effectLst/>
                <a:latin typeface="+mn-lt"/>
              </a:rPr>
              <a:t>Rehabilitation</a:t>
            </a:r>
            <a:r>
              <a:rPr lang="nb-NO" sz="2800" b="0" i="0" u="none" strike="noStrike" dirty="0">
                <a:solidFill>
                  <a:srgbClr val="333333"/>
                </a:solidFill>
                <a:effectLst/>
                <a:latin typeface="+mn-lt"/>
              </a:rPr>
              <a:t>, Haukeland </a:t>
            </a:r>
            <a:r>
              <a:rPr lang="nb-NO" sz="2800" b="0" i="0" u="none" strike="noStrike" dirty="0" err="1">
                <a:solidFill>
                  <a:srgbClr val="333333"/>
                </a:solidFill>
                <a:effectLst/>
                <a:latin typeface="+mn-lt"/>
              </a:rPr>
              <a:t>University</a:t>
            </a:r>
            <a:r>
              <a:rPr lang="nb-NO" sz="2800" b="0" i="0" u="none" strike="noStrike" dirty="0">
                <a:solidFill>
                  <a:srgbClr val="333333"/>
                </a:solidFill>
                <a:effectLst/>
                <a:latin typeface="+mn-lt"/>
              </a:rPr>
              <a:t> Hospital</a:t>
            </a:r>
            <a:endParaRPr lang="nb-NO" altLang="nb-NO" sz="2800" dirty="0">
              <a:solidFill>
                <a:schemeClr val="tx1">
                  <a:lumMod val="85000"/>
                  <a:lumOff val="15000"/>
                </a:schemeClr>
              </a:solidFill>
              <a:latin typeface="+mn-lt"/>
            </a:endParaRPr>
          </a:p>
        </p:txBody>
      </p:sp>
      <p:sp>
        <p:nvSpPr>
          <p:cNvPr id="10" name="TekstSylinder 9">
            <a:extLst>
              <a:ext uri="{FF2B5EF4-FFF2-40B4-BE49-F238E27FC236}">
                <a16:creationId xmlns:a16="http://schemas.microsoft.com/office/drawing/2014/main" id="{B06731E9-2B98-D737-46E4-BD2686DD9D84}"/>
              </a:ext>
            </a:extLst>
          </p:cNvPr>
          <p:cNvSpPr txBox="1"/>
          <p:nvPr/>
        </p:nvSpPr>
        <p:spPr>
          <a:xfrm>
            <a:off x="19202310" y="10452376"/>
            <a:ext cx="22685829" cy="6556731"/>
          </a:xfrm>
          <a:prstGeom prst="rect">
            <a:avLst/>
          </a:prstGeom>
          <a:noFill/>
        </p:spPr>
        <p:txBody>
          <a:bodyPr wrap="square" rtlCol="0">
            <a:spAutoFit/>
          </a:bodyPr>
          <a:lstStyle/>
          <a:p>
            <a:pPr>
              <a:lnSpc>
                <a:spcPct val="150000"/>
              </a:lnSpc>
            </a:pPr>
            <a:r>
              <a:rPr lang="en-US" sz="3600" b="1" dirty="0">
                <a:effectLst/>
                <a:latin typeface="+mn-lt"/>
                <a:ea typeface="Calibri" panose="020F0502020204030204" pitchFamily="34" charset="0"/>
                <a:cs typeface="Times New Roman" panose="02020603050405020304" pitchFamily="18" charset="0"/>
              </a:rPr>
              <a:t>Results: </a:t>
            </a:r>
            <a:r>
              <a:rPr lang="en-US" sz="3600" dirty="0">
                <a:effectLst/>
                <a:latin typeface="+mn-lt"/>
                <a:ea typeface="Calibri" panose="020F0502020204030204" pitchFamily="34" charset="0"/>
                <a:cs typeface="Times New Roman" panose="02020603050405020304" pitchFamily="18" charset="0"/>
              </a:rPr>
              <a:t>There was a significant difference in working status at 12 months (p = .03) between men and females. The data obtained from NAV, with all 151 participants, showed no significant difference in sick leave 12 months post-injury (p = .383), and neither did the variable fully recovered at 12 months post-injury (p = .051). The analyses on clinical variables showed that women had more subjective health complaints (p = .005), more fatigue 2 months post-injury (p = .034) and more widespread pain (p = .002). Analyses performed on injury-related variables showed that men had a higher occurrence of assault (p = .002), post-traumatic amnesia over an hour (p = .033), and they were more often affected by alcohol at the time of injury (p = .002).</a:t>
            </a:r>
            <a:endParaRPr lang="nb-NO" sz="3600" dirty="0">
              <a:effectLst/>
              <a:latin typeface="+mn-lt"/>
              <a:ea typeface="Calibri" panose="020F0502020204030204" pitchFamily="34" charset="0"/>
              <a:cs typeface="Times New Roman" panose="02020603050405020304" pitchFamily="18" charset="0"/>
            </a:endParaRPr>
          </a:p>
          <a:p>
            <a:pPr>
              <a:lnSpc>
                <a:spcPct val="150000"/>
              </a:lnSpc>
            </a:pPr>
            <a:endParaRPr lang="nb-NO" dirty="0">
              <a:latin typeface="+mn-lt"/>
            </a:endParaRPr>
          </a:p>
        </p:txBody>
      </p:sp>
      <p:sp>
        <p:nvSpPr>
          <p:cNvPr id="11" name="TekstSylinder 10">
            <a:extLst>
              <a:ext uri="{FF2B5EF4-FFF2-40B4-BE49-F238E27FC236}">
                <a16:creationId xmlns:a16="http://schemas.microsoft.com/office/drawing/2014/main" id="{4BAF8BF2-4FC7-9126-29B9-8CB0117BDC92}"/>
              </a:ext>
            </a:extLst>
          </p:cNvPr>
          <p:cNvSpPr txBox="1"/>
          <p:nvPr/>
        </p:nvSpPr>
        <p:spPr>
          <a:xfrm>
            <a:off x="19029214" y="5359930"/>
            <a:ext cx="23476557" cy="6217087"/>
          </a:xfrm>
          <a:prstGeom prst="rect">
            <a:avLst/>
          </a:prstGeom>
          <a:noFill/>
        </p:spPr>
        <p:txBody>
          <a:bodyPr wrap="square" rtlCol="0">
            <a:spAutoFit/>
          </a:bodyPr>
          <a:lstStyle/>
          <a:p>
            <a:pPr>
              <a:lnSpc>
                <a:spcPct val="150000"/>
              </a:lnSpc>
            </a:pPr>
            <a:endParaRPr lang="en-US" sz="3200" b="1" dirty="0">
              <a:effectLst/>
              <a:latin typeface="+mn-lt"/>
              <a:ea typeface="Calibri" panose="020F0502020204030204" pitchFamily="34" charset="0"/>
              <a:cs typeface="Times New Roman" panose="02020603050405020304" pitchFamily="18" charset="0"/>
            </a:endParaRPr>
          </a:p>
          <a:p>
            <a:pPr>
              <a:lnSpc>
                <a:spcPct val="150000"/>
              </a:lnSpc>
            </a:pPr>
            <a:r>
              <a:rPr lang="en-US" sz="3600" b="1" dirty="0">
                <a:effectLst/>
                <a:latin typeface="+mn-lt"/>
                <a:ea typeface="Calibri" panose="020F0502020204030204" pitchFamily="34" charset="0"/>
                <a:cs typeface="Times New Roman" panose="02020603050405020304" pitchFamily="18" charset="0"/>
              </a:rPr>
              <a:t>Method: </a:t>
            </a:r>
            <a:r>
              <a:rPr lang="en-US" sz="3600" dirty="0">
                <a:effectLst/>
                <a:latin typeface="+mn-lt"/>
                <a:ea typeface="Calibri" panose="020F0502020204030204" pitchFamily="34" charset="0"/>
                <a:cs typeface="Times New Roman" panose="02020603050405020304" pitchFamily="18" charset="0"/>
              </a:rPr>
              <a:t>A prospective cohort study of 151 patients with MTBI admitted to outpatient clinics 2 months after injury at two University Hospitals in Norway. Self-reported questionnaires were used to obtain demographic information, symptom profiles and information on RTW. Injury characteristics were obtained from hospital records. Sick leave data from one year before and one-year post-MTBI were obtained from The Norwegian </a:t>
            </a:r>
            <a:r>
              <a:rPr lang="en-US" sz="3600" dirty="0" err="1">
                <a:effectLst/>
                <a:latin typeface="+mn-lt"/>
                <a:ea typeface="Calibri" panose="020F0502020204030204" pitchFamily="34" charset="0"/>
                <a:cs typeface="Times New Roman" panose="02020603050405020304" pitchFamily="18" charset="0"/>
              </a:rPr>
              <a:t>Labour</a:t>
            </a:r>
            <a:r>
              <a:rPr lang="en-US" sz="3600" dirty="0">
                <a:effectLst/>
                <a:latin typeface="+mn-lt"/>
                <a:ea typeface="Calibri" panose="020F0502020204030204" pitchFamily="34" charset="0"/>
                <a:cs typeface="Times New Roman" panose="02020603050405020304" pitchFamily="18" charset="0"/>
              </a:rPr>
              <a:t> and Welfare Services (NAV). </a:t>
            </a:r>
            <a:endParaRPr lang="nb-NO" sz="3600" dirty="0">
              <a:effectLst/>
              <a:latin typeface="+mn-lt"/>
              <a:ea typeface="Calibri" panose="020F0502020204030204" pitchFamily="34" charset="0"/>
              <a:cs typeface="Times New Roman" panose="02020603050405020304" pitchFamily="18" charset="0"/>
            </a:endParaRPr>
          </a:p>
          <a:p>
            <a:pPr>
              <a:lnSpc>
                <a:spcPct val="150000"/>
              </a:lnSpc>
            </a:pPr>
            <a:endParaRPr lang="nb-NO" sz="3200" dirty="0">
              <a:effectLst/>
              <a:latin typeface="+mn-lt"/>
              <a:ea typeface="Calibri" panose="020F0502020204030204" pitchFamily="34" charset="0"/>
              <a:cs typeface="Times New Roman" panose="02020603050405020304" pitchFamily="18" charset="0"/>
            </a:endParaRPr>
          </a:p>
          <a:p>
            <a:endParaRPr lang="nb-NO" dirty="0"/>
          </a:p>
        </p:txBody>
      </p:sp>
      <p:sp>
        <p:nvSpPr>
          <p:cNvPr id="12" name="TekstSylinder 11">
            <a:extLst>
              <a:ext uri="{FF2B5EF4-FFF2-40B4-BE49-F238E27FC236}">
                <a16:creationId xmlns:a16="http://schemas.microsoft.com/office/drawing/2014/main" id="{03F256D4-5F2E-3219-8691-2AA35450E44D}"/>
              </a:ext>
            </a:extLst>
          </p:cNvPr>
          <p:cNvSpPr txBox="1"/>
          <p:nvPr/>
        </p:nvSpPr>
        <p:spPr>
          <a:xfrm>
            <a:off x="36503156" y="16417158"/>
            <a:ext cx="5842684" cy="11387733"/>
          </a:xfrm>
          <a:prstGeom prst="rect">
            <a:avLst/>
          </a:prstGeom>
          <a:noFill/>
        </p:spPr>
        <p:txBody>
          <a:bodyPr wrap="square" rtlCol="0">
            <a:spAutoFit/>
          </a:bodyPr>
          <a:lstStyle/>
          <a:p>
            <a:pPr>
              <a:lnSpc>
                <a:spcPct val="150000"/>
              </a:lnSpc>
            </a:pPr>
            <a:r>
              <a:rPr lang="en-US" sz="3600" b="1" dirty="0">
                <a:effectLst/>
                <a:latin typeface="+mn-lt"/>
                <a:ea typeface="Calibri" panose="020F0502020204030204" pitchFamily="34" charset="0"/>
                <a:cs typeface="Times New Roman" panose="02020603050405020304" pitchFamily="18" charset="0"/>
              </a:rPr>
              <a:t>Conclusion: </a:t>
            </a:r>
            <a:r>
              <a:rPr lang="en-US" sz="3600" dirty="0">
                <a:effectLst/>
                <a:latin typeface="+mn-lt"/>
                <a:ea typeface="Calibri" panose="020F0502020204030204" pitchFamily="34" charset="0"/>
                <a:cs typeface="Times New Roman" panose="02020603050405020304" pitchFamily="18" charset="0"/>
              </a:rPr>
              <a:t>The analyses executed in this study found that there may be a tendency for delayed RTW in women. Analyses performed on clinical variables found that women have different causes of injury, more widespread pain and subjective health complaint, which may have implications for follow-up and treatment after MTBI.</a:t>
            </a:r>
            <a:endParaRPr lang="nb-NO" sz="3600" dirty="0">
              <a:effectLst/>
              <a:latin typeface="+mn-lt"/>
              <a:ea typeface="Calibri" panose="020F0502020204030204" pitchFamily="34" charset="0"/>
              <a:cs typeface="Times New Roman" panose="02020603050405020304" pitchFamily="18" charset="0"/>
            </a:endParaRPr>
          </a:p>
          <a:p>
            <a:endParaRPr lang="nb-NO" dirty="0"/>
          </a:p>
        </p:txBody>
      </p:sp>
      <p:sp>
        <p:nvSpPr>
          <p:cNvPr id="13" name="TekstSylinder 12">
            <a:extLst>
              <a:ext uri="{FF2B5EF4-FFF2-40B4-BE49-F238E27FC236}">
                <a16:creationId xmlns:a16="http://schemas.microsoft.com/office/drawing/2014/main" id="{8E0542DA-6234-D967-592C-23EEA43FFA8D}"/>
              </a:ext>
            </a:extLst>
          </p:cNvPr>
          <p:cNvSpPr txBox="1"/>
          <p:nvPr/>
        </p:nvSpPr>
        <p:spPr>
          <a:xfrm>
            <a:off x="1182687" y="3657689"/>
            <a:ext cx="28942154" cy="1569660"/>
          </a:xfrm>
          <a:prstGeom prst="rect">
            <a:avLst/>
          </a:prstGeom>
          <a:noFill/>
        </p:spPr>
        <p:txBody>
          <a:bodyPr wrap="none" rtlCol="0">
            <a:spAutoFit/>
          </a:bodyPr>
          <a:lstStyle/>
          <a:p>
            <a:r>
              <a:rPr lang="en-US" sz="4800" b="1" dirty="0">
                <a:solidFill>
                  <a:schemeClr val="bg1"/>
                </a:solidFill>
                <a:latin typeface="+mj-lt"/>
                <a:ea typeface="Calibri" panose="020F0502020204030204" pitchFamily="34" charset="0"/>
              </a:rPr>
              <a:t>A</a:t>
            </a:r>
            <a:r>
              <a:rPr lang="en-US" sz="4800" b="1" dirty="0">
                <a:solidFill>
                  <a:schemeClr val="bg1"/>
                </a:solidFill>
                <a:effectLst/>
                <a:latin typeface="+mj-lt"/>
                <a:ea typeface="Calibri" panose="020F0502020204030204" pitchFamily="34" charset="0"/>
              </a:rPr>
              <a:t> prospective cohort study on </a:t>
            </a:r>
            <a:r>
              <a:rPr lang="en-US" sz="4800" b="1" dirty="0">
                <a:solidFill>
                  <a:schemeClr val="bg1"/>
                </a:solidFill>
                <a:latin typeface="+mj-lt"/>
                <a:ea typeface="Calibri" panose="020F0502020204030204" pitchFamily="34" charset="0"/>
              </a:rPr>
              <a:t>sex differences in RTW and clinical characteristics </a:t>
            </a:r>
            <a:r>
              <a:rPr lang="en-US" sz="4800" b="1" dirty="0">
                <a:solidFill>
                  <a:schemeClr val="bg1"/>
                </a:solidFill>
                <a:effectLst/>
                <a:latin typeface="+mj-lt"/>
                <a:ea typeface="Calibri" panose="020F0502020204030204" pitchFamily="34" charset="0"/>
              </a:rPr>
              <a:t>of patients with </a:t>
            </a:r>
            <a:br>
              <a:rPr lang="en-US" sz="4800" b="1" dirty="0">
                <a:solidFill>
                  <a:schemeClr val="bg1"/>
                </a:solidFill>
                <a:effectLst/>
                <a:latin typeface="+mj-lt"/>
                <a:ea typeface="Calibri" panose="020F0502020204030204" pitchFamily="34" charset="0"/>
              </a:rPr>
            </a:br>
            <a:r>
              <a:rPr lang="en-US" sz="4800" b="1" dirty="0">
                <a:solidFill>
                  <a:schemeClr val="bg1"/>
                </a:solidFill>
                <a:effectLst/>
                <a:latin typeface="+mj-lt"/>
                <a:ea typeface="Calibri" panose="020F0502020204030204" pitchFamily="34" charset="0"/>
              </a:rPr>
              <a:t>persistent symptoms after MTBI.</a:t>
            </a:r>
            <a:r>
              <a:rPr lang="nb-NO" sz="4800" b="1" dirty="0">
                <a:solidFill>
                  <a:schemeClr val="bg1"/>
                </a:solidFill>
                <a:effectLst/>
                <a:latin typeface="+mj-lt"/>
              </a:rPr>
              <a:t> </a:t>
            </a:r>
            <a:endParaRPr lang="nb-NO" sz="4800" b="1" dirty="0">
              <a:solidFill>
                <a:schemeClr val="bg1"/>
              </a:solidFill>
              <a:latin typeface="+mj-lt"/>
            </a:endParaRPr>
          </a:p>
        </p:txBody>
      </p:sp>
      <p:pic>
        <p:nvPicPr>
          <p:cNvPr id="15" name="Bilde 14" descr="Et bilde som inneholder tekst, skjermbilde, Font, nummer&#10;&#10;Automatisk generert beskrivelse">
            <a:extLst>
              <a:ext uri="{FF2B5EF4-FFF2-40B4-BE49-F238E27FC236}">
                <a16:creationId xmlns:a16="http://schemas.microsoft.com/office/drawing/2014/main" id="{B23BE8AE-AB69-4B48-0F8A-78799CBEC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29214" y="16669463"/>
            <a:ext cx="17068203" cy="9535119"/>
          </a:xfrm>
          <a:prstGeom prst="rect">
            <a:avLst/>
          </a:prstGeom>
        </p:spPr>
      </p:pic>
      <p:pic>
        <p:nvPicPr>
          <p:cNvPr id="17" name="Bilde 16" descr="Et bilde som inneholder tekst, skjermbilde, nummer, Parallell&#10;&#10;Automatisk generert beskrivelse">
            <a:extLst>
              <a:ext uri="{FF2B5EF4-FFF2-40B4-BE49-F238E27FC236}">
                <a16:creationId xmlns:a16="http://schemas.microsoft.com/office/drawing/2014/main" id="{928A61B3-98A6-BF9C-EBEF-6BAE4D95D9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385" y="11188141"/>
            <a:ext cx="16606089" cy="15791066"/>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426</Words>
  <Application>Microsoft Macintosh PowerPoint</Application>
  <PresentationFormat>Egendefinert</PresentationFormat>
  <Paragraphs>14</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ane bakke øvrevik</cp:lastModifiedBy>
  <cp:revision>142</cp:revision>
  <cp:lastPrinted>2023-05-24T11:14:35Z</cp:lastPrinted>
  <dcterms:created xsi:type="dcterms:W3CDTF">2006-11-02T13:18:58Z</dcterms:created>
  <dcterms:modified xsi:type="dcterms:W3CDTF">2023-05-24T11:44:15Z</dcterms:modified>
</cp:coreProperties>
</file>