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3" autoAdjust="0"/>
    <p:restoredTop sz="90218" autoAdjust="0"/>
  </p:normalViewPr>
  <p:slideViewPr>
    <p:cSldViewPr snapToGrid="0">
      <p:cViewPr varScale="1">
        <p:scale>
          <a:sx n="23" d="100"/>
          <a:sy n="23" d="100"/>
        </p:scale>
        <p:origin x="2244" y="120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 Bleskestad Ødegård" userId="cd9ceea4-d4d2-4f42-83e1-f2232824e1a4" providerId="ADAL" clId="{5AA610AB-8848-4305-9FE7-D62EA782A2F4}"/>
    <pc:docChg chg="modSld">
      <pc:chgData name="Karl Bleskestad Ødegård" userId="cd9ceea4-d4d2-4f42-83e1-f2232824e1a4" providerId="ADAL" clId="{5AA610AB-8848-4305-9FE7-D62EA782A2F4}" dt="2023-03-26T07:10:51.691" v="245" actId="20577"/>
      <pc:docMkLst>
        <pc:docMk/>
      </pc:docMkLst>
      <pc:sldChg chg="modSp mod">
        <pc:chgData name="Karl Bleskestad Ødegård" userId="cd9ceea4-d4d2-4f42-83e1-f2232824e1a4" providerId="ADAL" clId="{5AA610AB-8848-4305-9FE7-D62EA782A2F4}" dt="2023-03-26T07:10:51.691" v="245" actId="20577"/>
        <pc:sldMkLst>
          <pc:docMk/>
          <pc:sldMk cId="0" sldId="260"/>
        </pc:sldMkLst>
        <pc:spChg chg="mod">
          <ac:chgData name="Karl Bleskestad Ødegård" userId="cd9ceea4-d4d2-4f42-83e1-f2232824e1a4" providerId="ADAL" clId="{5AA610AB-8848-4305-9FE7-D62EA782A2F4}" dt="2023-03-26T07:06:32.702" v="6" actId="2711"/>
          <ac:spMkLst>
            <pc:docMk/>
            <pc:sldMk cId="0" sldId="260"/>
            <ac:spMk id="3" creationId="{690D8C16-50A6-1C29-D40E-120D24989CF3}"/>
          </ac:spMkLst>
        </pc:spChg>
        <pc:spChg chg="mod">
          <ac:chgData name="Karl Bleskestad Ødegård" userId="cd9ceea4-d4d2-4f42-83e1-f2232824e1a4" providerId="ADAL" clId="{5AA610AB-8848-4305-9FE7-D62EA782A2F4}" dt="2023-03-26T07:09:59.368" v="244" actId="207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Karl Bleskestad Ødegård" userId="cd9ceea4-d4d2-4f42-83e1-f2232824e1a4" providerId="ADAL" clId="{5AA610AB-8848-4305-9FE7-D62EA782A2F4}" dt="2023-03-26T07:10:51.691" v="245" actId="20577"/>
          <ac:spMkLst>
            <pc:docMk/>
            <pc:sldMk cId="0" sldId="260"/>
            <ac:spMk id="2054" creationId="{00000000-0000-0000-0000-000000000000}"/>
          </ac:spMkLst>
        </pc:spChg>
        <pc:spChg chg="mod">
          <ac:chgData name="Karl Bleskestad Ødegård" userId="cd9ceea4-d4d2-4f42-83e1-f2232824e1a4" providerId="ADAL" clId="{5AA610AB-8848-4305-9FE7-D62EA782A2F4}" dt="2023-03-26T07:08:54.265" v="240" actId="20577"/>
          <ac:spMkLst>
            <pc:docMk/>
            <pc:sldMk cId="0" sldId="260"/>
            <ac:spMk id="2055" creationId="{00000000-0000-0000-0000-000000000000}"/>
          </ac:spMkLst>
        </pc:spChg>
        <pc:picChg chg="mod">
          <ac:chgData name="Karl Bleskestad Ødegård" userId="cd9ceea4-d4d2-4f42-83e1-f2232824e1a4" providerId="ADAL" clId="{5AA610AB-8848-4305-9FE7-D62EA782A2F4}" dt="2023-03-26T07:08:03.500" v="239" actId="1076"/>
          <ac:picMkLst>
            <pc:docMk/>
            <pc:sldMk cId="0" sldId="260"/>
            <ac:picMk id="10" creationId="{782E666D-B115-414A-6494-29ED2D2D497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Hjertet på anabole steroider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En litteraturstudie om anabole androgene steroiders effekt på kardiovaskulær risiko.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969031" y="2843212"/>
            <a:ext cx="502637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nb-NO" sz="4800" b="1" dirty="0">
                <a:solidFill>
                  <a:schemeClr val="bg1"/>
                </a:solidFill>
                <a:latin typeface="+mn-lt"/>
              </a:rPr>
              <a:t>Karl B. Ødegård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</a:t>
            </a:r>
            <a:r>
              <a:rPr lang="en-US" altLang="nb-NO" sz="4000" dirty="0" err="1">
                <a:solidFill>
                  <a:schemeClr val="bg1"/>
                </a:solidFill>
                <a:latin typeface="+mn-lt"/>
              </a:rPr>
              <a:t>versitetet</a:t>
            </a:r>
            <a:r>
              <a:rPr lang="en-US" altLang="nb-NO" sz="4000" dirty="0">
                <a:solidFill>
                  <a:schemeClr val="bg1"/>
                </a:solidFill>
                <a:latin typeface="+mn-lt"/>
              </a:rPr>
              <a:t> I Bergen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r>
              <a:rPr lang="en-US" altLang="nb-NO" sz="4000" dirty="0" err="1">
                <a:solidFill>
                  <a:schemeClr val="bg1"/>
                </a:solidFill>
                <a:latin typeface="+mn-lt"/>
              </a:rPr>
              <a:t>jis010@uib.no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10033000" cy="1486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Sammendrag</a:t>
            </a: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0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Anabole androgene steroider har i løpet av de siste tre tiårene blitt mer utbredt blant kroppsbyggende amatører og andre treningsentusiaster, men de helsemessige konsekvensene av slikt misbruk er ikke godt klarlagt. Denne litterat</a:t>
            </a:r>
            <a:r>
              <a:rPr lang="nb-NO" sz="40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urgjennomgangen tar for seg anabole steroiders effekt på hjerte-</a:t>
            </a:r>
            <a:r>
              <a:rPr lang="nb-NO" sz="4000" dirty="0" err="1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karsystemtet</a:t>
            </a:r>
            <a:r>
              <a:rPr lang="nb-NO" sz="40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.</a:t>
            </a:r>
            <a:endParaRPr lang="nb-NO" sz="4000" dirty="0">
              <a:effectLst/>
              <a:latin typeface="+mn-lt"/>
              <a:ea typeface="Times New Roman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</a:pPr>
            <a:endParaRPr lang="nb-NO" sz="4000" dirty="0">
              <a:effectLst/>
              <a:latin typeface="+mn-lt"/>
              <a:ea typeface="Times New Roman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0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I hovedsak ser anabole steroider ut til å medføre ugunstige endringer i hjertets struktur og funksjon og i flere risikofaktorer for kardiovaskulær sykdom. Følgelig st</a:t>
            </a:r>
            <a:r>
              <a:rPr lang="nb-NO" sz="40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yrker litteraturgjennomgangen mistanken om at anabole steroider kan medføre økt kardiovaskulær morbiditet og mortalitet.</a:t>
            </a:r>
          </a:p>
          <a:p>
            <a:pPr eaLnBrk="1" hangingPunct="1">
              <a:spcAft>
                <a:spcPct val="20000"/>
              </a:spcAft>
            </a:pPr>
            <a:endParaRPr lang="nb-NO" sz="4000" dirty="0">
              <a:effectLst/>
              <a:latin typeface="+mn-lt"/>
              <a:ea typeface="Times New Roman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nb-NO" sz="40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Etiske og juridiske hensyn begrenser derimot studiedesign som kan etablere kausale årsakssammenhenger, og det er derfor vanskelig å trekke sikre konklusjoner om kausalitet.</a:t>
            </a:r>
            <a:r>
              <a:rPr lang="en-NO" sz="4000" dirty="0">
                <a:effectLst/>
                <a:latin typeface="+mn-lt"/>
                <a:cs typeface="Arial" panose="020B0604020202020204" pitchFamily="34" charset="0"/>
              </a:rPr>
              <a:t> </a:t>
            </a:r>
            <a:endParaRPr lang="en-GB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3888896" y="6229350"/>
            <a:ext cx="10033000" cy="185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Bakgrunn</a:t>
            </a: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latin typeface="+mn-lt"/>
                <a:cs typeface="Arial" panose="020B0604020202020204" pitchFamily="34" charset="0"/>
              </a:rPr>
              <a:t>De siste tre tiårene har misbruket av anabole androgene steroider økt blant </a:t>
            </a:r>
            <a:r>
              <a:rPr lang="nb-NO" altLang="nb-NO" sz="3600" dirty="0" err="1">
                <a:latin typeface="+mn-lt"/>
                <a:cs typeface="Arial" panose="020B0604020202020204" pitchFamily="34" charset="0"/>
              </a:rPr>
              <a:t>kroppsbyggende</a:t>
            </a:r>
            <a:r>
              <a:rPr lang="nb-NO" altLang="nb-NO" sz="3600" dirty="0">
                <a:latin typeface="+mn-lt"/>
                <a:cs typeface="Arial" panose="020B0604020202020204" pitchFamily="34" charset="0"/>
              </a:rPr>
              <a:t> amatører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og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andre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treningsentusiaster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. I </a:t>
            </a:r>
            <a:r>
              <a:rPr lang="nb-NO" altLang="nb-NO" sz="3600" dirty="0">
                <a:latin typeface="+mn-lt"/>
                <a:cs typeface="Arial" panose="020B0604020202020204" pitchFamily="34" charset="0"/>
              </a:rPr>
              <a:t>dag 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er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bruken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nb-NO" altLang="nb-NO" sz="3600" dirty="0">
                <a:latin typeface="+mn-lt"/>
                <a:cs typeface="Arial" panose="020B0604020202020204" pitchFamily="34" charset="0"/>
              </a:rPr>
              <a:t>relativt utbredt også 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på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norske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treningssentre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, men de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helsemessige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konsekvensene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er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ikke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godt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nb-NO" sz="3600" dirty="0" err="1">
                <a:latin typeface="+mn-lt"/>
                <a:cs typeface="Arial" panose="020B0604020202020204" pitchFamily="34" charset="0"/>
              </a:rPr>
              <a:t>klarlagt</a:t>
            </a:r>
            <a:r>
              <a:rPr lang="en-US" altLang="nb-NO" sz="3600" dirty="0">
                <a:latin typeface="+mn-lt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Metode</a:t>
            </a:r>
            <a:endParaRPr lang="nb-NO" sz="3600" dirty="0">
              <a:effectLst/>
              <a:latin typeface="+mj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Et litteratursøk ble utført i databasen Ovid Medline(R) den 11.01.2022 og resulterte i 173 treff. Humane studier ble så identifisert ved manuell gjennomgang av alle titler og abstrakter. I alt ble 33 studier identifisert og lest i fulltekst. </a:t>
            </a:r>
            <a:r>
              <a:rPr lang="nb-NO" sz="36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En tidligere publisert sammenfatning av Vanberg P. og Atar D. </a:t>
            </a:r>
            <a:r>
              <a:rPr lang="en-US" sz="36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a</a:t>
            </a:r>
            <a:r>
              <a:rPr lang="nb-NO" sz="3600" dirty="0"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v OUS ble brukt som utgangspunkt og sammenlikning. </a:t>
            </a:r>
            <a:endParaRPr lang="en-US" sz="3600" dirty="0">
              <a:latin typeface="+mn-lt"/>
              <a:ea typeface="Times New Roman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Resultater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S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udiene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bestod av én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journalgjennomgang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, fire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autopsiserier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, tre prospektive kohort-studier og 25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tversnittstudier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. Samlet forsøkte </a:t>
            </a:r>
            <a:r>
              <a:rPr lang="en-US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de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å avdekke kardiovaskulær sykdom og risikofaktorer som kan oppstå ved misbruk av anabole steroider. Flesteparten </a:t>
            </a:r>
            <a:r>
              <a:rPr lang="en-US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så</a:t>
            </a:r>
            <a:r>
              <a:rPr lang="en-US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på aspekter av hjertets funksjon som kan vurderes ved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ekkokardiografi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eller magnetisk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resonanstomografi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, mens andre vurderte risikofaktorer som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lipidstatus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, hypertensjon,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koronarsykdom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,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arytmogene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Arial" panose="020B0604020202020204" pitchFamily="34" charset="0"/>
              </a:rPr>
              <a:t> faktorer og vaskulær funksjon.</a:t>
            </a:r>
            <a:endParaRPr lang="nb-NO" sz="3600" dirty="0"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5"/>
            <a:ext cx="957675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 marL="342900" indent="-342900" eaLnBrk="1" hangingPunct="1">
              <a:buAutoNum type="arabicPeriod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Vanberg P, Atar D.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Androgenic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anabolic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steroid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cardiovascular system.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Handbook of Experimental Pharmacology. 2010(195):411-57.</a:t>
            </a:r>
            <a:r>
              <a:rPr lang="en-NO" sz="1200" dirty="0">
                <a:effectLst/>
              </a:rPr>
              <a:t> </a:t>
            </a:r>
            <a:endParaRPr lang="nb-NO" sz="1200" dirty="0"/>
          </a:p>
          <a:p>
            <a:pPr marL="342900" indent="-342900" eaLnBrk="1" hangingPunct="1">
              <a:buAutoNum type="arabicPeriod"/>
            </a:pP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Handelsman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DJ. Androgen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Misuse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Rev. 2021;42(4):457-501.</a:t>
            </a:r>
            <a:r>
              <a:rPr lang="en-NO" sz="1200" dirty="0">
                <a:effectLst/>
              </a:rPr>
              <a:t> </a:t>
            </a:r>
            <a:endParaRPr lang="nb-NO" sz="1200" dirty="0"/>
          </a:p>
          <a:p>
            <a:pPr marL="342900" indent="-342900" eaLnBrk="1" hangingPunct="1"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Pope HG, Jr., Wood RI,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Rogol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Nyberg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F, Bowers L,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Bhasin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S. Adverse health consequences of performance-enhancing drugs: an Endocrine Society scientific statement. Endocrine Reviews. 2014;35(3):341-75.</a:t>
            </a:r>
            <a:r>
              <a:rPr lang="en-NO" sz="1200" dirty="0">
                <a:effectLst/>
              </a:rPr>
              <a:t> </a:t>
            </a:r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ACKNOWLEDGEMENTS</a:t>
            </a:r>
          </a:p>
          <a:p>
            <a:pPr eaLnBrk="1" hangingPunct="1"/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Jeg vil takke min veileder Kåre I. Birkeland fra OUS/UiO for gode, raske og fortløpende tilbakemeldinger. </a:t>
            </a:r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2E666D-B115-414A-6494-29ED2D2D49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0" b="25167"/>
          <a:stretch/>
        </p:blipFill>
        <p:spPr>
          <a:xfrm>
            <a:off x="1182688" y="20789965"/>
            <a:ext cx="11027557" cy="6245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CDA96C-2A46-728F-B595-64A86528E8AD}"/>
              </a:ext>
            </a:extLst>
          </p:cNvPr>
          <p:cNvSpPr txBox="1"/>
          <p:nvPr/>
        </p:nvSpPr>
        <p:spPr>
          <a:xfrm>
            <a:off x="20507512" y="1423221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NO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0D8C16-50A6-1C29-D40E-120D24989CF3}"/>
              </a:ext>
            </a:extLst>
          </p:cNvPr>
          <p:cNvSpPr txBox="1"/>
          <p:nvPr/>
        </p:nvSpPr>
        <p:spPr>
          <a:xfrm>
            <a:off x="25600547" y="22234505"/>
            <a:ext cx="15002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Fortolkning og konklusjon</a:t>
            </a:r>
          </a:p>
          <a:p>
            <a:pPr eaLnBrk="1" hangingPunct="1">
              <a:spcBef>
                <a:spcPct val="50000"/>
              </a:spcBef>
            </a:pP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Times New Roman" panose="020F0502020204030204" pitchFamily="34" charset="0"/>
              </a:rPr>
              <a:t>I hovedsak ser anabole steroider ut til å medføre ugunstige endringer i hjertets struktur og funksjon og i flere risikofaktorer for kardiovaskulær sykdom. Etiske og juridiske hensyn begrenser derimot studiedesign som kan etablere kausale årsakssammenhenger, og det er derfor vanskelig å trekke sikre konklusjoner om kausalitet. </a:t>
            </a:r>
            <a:r>
              <a:rPr lang="nb-NO" sz="3600" dirty="0" err="1">
                <a:effectLst/>
                <a:latin typeface="+mn-lt"/>
                <a:ea typeface="Times New Roman" panose="020F0502020204030204" pitchFamily="34" charset="0"/>
                <a:cs typeface="Times New Roman" panose="020F0502020204030204" pitchFamily="34" charset="0"/>
              </a:rPr>
              <a:t>Litteraturgjennomgangen</a:t>
            </a:r>
            <a:r>
              <a:rPr lang="nb-NO" sz="3600" dirty="0">
                <a:effectLst/>
                <a:latin typeface="+mn-lt"/>
                <a:ea typeface="Times New Roman" panose="020F0502020204030204" pitchFamily="34" charset="0"/>
                <a:cs typeface="Times New Roman" panose="020F0502020204030204" pitchFamily="34" charset="0"/>
              </a:rPr>
              <a:t> styrker imidlertid mistanken om at anabole steroider kan medføre økt risiko for både kardiovaskulær morbiditet og mortalitet. </a:t>
            </a:r>
            <a:endParaRPr lang="en-NO" sz="36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F1C2C3-0EA2-D444-8CB2-83AC2C5EA7A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2286" r="17817"/>
          <a:stretch/>
        </p:blipFill>
        <p:spPr bwMode="auto">
          <a:xfrm>
            <a:off x="25600547" y="6633744"/>
            <a:ext cx="15002100" cy="153936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488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 Presentation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Karl Bleskestad Ødegård</cp:lastModifiedBy>
  <cp:revision>144</cp:revision>
  <cp:lastPrinted>2016-05-27T08:05:21Z</cp:lastPrinted>
  <dcterms:created xsi:type="dcterms:W3CDTF">2006-11-02T13:18:58Z</dcterms:created>
  <dcterms:modified xsi:type="dcterms:W3CDTF">2023-03-26T07:11:00Z</dcterms:modified>
</cp:coreProperties>
</file>