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2" r:id="rId2"/>
  </p:sldIdLst>
  <p:sldSz cx="42808525" cy="30279975"/>
  <p:notesSz cx="7099300" cy="10234613"/>
  <p:defaultTextStyle>
    <a:defPPr>
      <a:defRPr lang="nb-NO"/>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778">
          <p15:clr>
            <a:srgbClr val="A4A3A4"/>
          </p15:clr>
        </p15:guide>
        <p15:guide id="2" orient="horz" pos="18586">
          <p15:clr>
            <a:srgbClr val="A4A3A4"/>
          </p15:clr>
        </p15:guide>
        <p15:guide id="3" orient="horz" pos="17074">
          <p15:clr>
            <a:srgbClr val="A4A3A4"/>
          </p15:clr>
        </p15:guide>
        <p15:guide id="4" pos="745">
          <p15:clr>
            <a:srgbClr val="A4A3A4"/>
          </p15:clr>
        </p15:guide>
        <p15:guide id="5" pos="19961">
          <p15:clr>
            <a:srgbClr val="A4A3A4"/>
          </p15:clr>
        </p15:guide>
        <p15:guide id="6" pos="26361">
          <p15:clr>
            <a:srgbClr val="A4A3A4"/>
          </p15:clr>
        </p15:guide>
        <p15:guide id="7" pos="13513">
          <p15:clr>
            <a:srgbClr val="A4A3A4"/>
          </p15:clr>
        </p15:guide>
        <p15:guide id="8" pos="70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4F3"/>
    <a:srgbClr val="E8574E"/>
    <a:srgbClr val="34332B"/>
    <a:srgbClr val="0054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684" autoAdjust="0"/>
    <p:restoredTop sz="90220" autoAdjust="0"/>
  </p:normalViewPr>
  <p:slideViewPr>
    <p:cSldViewPr snapToGrid="0">
      <p:cViewPr>
        <p:scale>
          <a:sx n="21" d="100"/>
          <a:sy n="21" d="100"/>
        </p:scale>
        <p:origin x="1304" y="48"/>
      </p:cViewPr>
      <p:guideLst>
        <p:guide orient="horz" pos="2778"/>
        <p:guide orient="horz" pos="18586"/>
        <p:guide orient="horz" pos="17074"/>
        <p:guide pos="745"/>
        <p:guide pos="19961"/>
        <p:guide pos="26361"/>
        <p:guide pos="13513"/>
        <p:guide pos="7025"/>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_rels/data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image" Target="../media/image2.png"/></Relationships>
</file>

<file path=ppt/diagrams/_rels/drawing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161420-2DD1-4A89-8A27-1A05C8E82E26}"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nb-NO"/>
        </a:p>
      </dgm:t>
    </dgm:pt>
    <dgm:pt modelId="{B284EA66-E907-478C-8095-581BE1761F72}">
      <dgm:prSet phldrT="[Tekst]"/>
      <dgm:spPr>
        <a:solidFill>
          <a:srgbClr val="E8574E"/>
        </a:solidFill>
      </dgm:spPr>
      <dgm:t>
        <a:bodyPr/>
        <a:lstStyle/>
        <a:p>
          <a:r>
            <a:rPr lang="nb-NO" dirty="0"/>
            <a:t>Personal </a:t>
          </a:r>
          <a:r>
            <a:rPr lang="nb-NO" dirty="0" err="1"/>
            <a:t>socioeconomic</a:t>
          </a:r>
          <a:endParaRPr lang="nb-NO" dirty="0"/>
        </a:p>
      </dgm:t>
    </dgm:pt>
    <dgm:pt modelId="{AD796692-0929-4BAC-981E-603ADDE4775B}" type="parTrans" cxnId="{F2322519-CA70-4DD7-9418-E0554A59C818}">
      <dgm:prSet/>
      <dgm:spPr/>
      <dgm:t>
        <a:bodyPr/>
        <a:lstStyle/>
        <a:p>
          <a:endParaRPr lang="nb-NO"/>
        </a:p>
      </dgm:t>
    </dgm:pt>
    <dgm:pt modelId="{BBA7F5DD-99CB-4EC3-80E4-4CEDF8A561CA}" type="sibTrans" cxnId="{F2322519-CA70-4DD7-9418-E0554A59C818}">
      <dgm:prSet/>
      <dgm:spPr/>
      <dgm:t>
        <a:bodyPr/>
        <a:lstStyle/>
        <a:p>
          <a:endParaRPr lang="nb-NO"/>
        </a:p>
      </dgm:t>
    </dgm:pt>
    <dgm:pt modelId="{5D9113E1-7DF0-48D4-980F-D57184B115D9}">
      <dgm:prSet phldrT="[Tekst]"/>
      <dgm:spPr>
        <a:ln>
          <a:solidFill>
            <a:srgbClr val="E8574E"/>
          </a:solidFill>
        </a:ln>
      </dgm:spPr>
      <dgm:t>
        <a:bodyPr/>
        <a:lstStyle/>
        <a:p>
          <a:r>
            <a:rPr lang="nb-NO" dirty="0" err="1"/>
            <a:t>Education</a:t>
          </a:r>
          <a:endParaRPr lang="nb-NO" dirty="0"/>
        </a:p>
      </dgm:t>
    </dgm:pt>
    <dgm:pt modelId="{EED8CAB2-2C7C-4EAA-B5FF-ED5CAAB5523F}" type="parTrans" cxnId="{6B609E2F-CFDA-4C63-8FBD-42D357F82BD5}">
      <dgm:prSet/>
      <dgm:spPr/>
      <dgm:t>
        <a:bodyPr/>
        <a:lstStyle/>
        <a:p>
          <a:endParaRPr lang="nb-NO"/>
        </a:p>
      </dgm:t>
    </dgm:pt>
    <dgm:pt modelId="{4D17942C-7E12-41DC-B3F2-3C81860A393E}" type="sibTrans" cxnId="{6B609E2F-CFDA-4C63-8FBD-42D357F82BD5}">
      <dgm:prSet/>
      <dgm:spPr/>
      <dgm:t>
        <a:bodyPr/>
        <a:lstStyle/>
        <a:p>
          <a:endParaRPr lang="nb-NO"/>
        </a:p>
      </dgm:t>
    </dgm:pt>
    <dgm:pt modelId="{07582E27-FD7E-46B6-9DD7-8C21F3C16664}">
      <dgm:prSet phldrT="[Tekst]"/>
      <dgm:spPr>
        <a:solidFill>
          <a:srgbClr val="E8574E"/>
        </a:solidFill>
      </dgm:spPr>
      <dgm:t>
        <a:bodyPr/>
        <a:lstStyle/>
        <a:p>
          <a:r>
            <a:rPr lang="nb-NO" dirty="0"/>
            <a:t>Cultural</a:t>
          </a:r>
        </a:p>
      </dgm:t>
    </dgm:pt>
    <dgm:pt modelId="{3386A038-574A-4B06-97DA-1CEB6C7E03CB}" type="parTrans" cxnId="{1F6280B1-E285-452F-95D3-DE6A88905090}">
      <dgm:prSet/>
      <dgm:spPr/>
      <dgm:t>
        <a:bodyPr/>
        <a:lstStyle/>
        <a:p>
          <a:endParaRPr lang="nb-NO"/>
        </a:p>
      </dgm:t>
    </dgm:pt>
    <dgm:pt modelId="{7F75DB45-B221-4729-8F14-2A80C40BD491}" type="sibTrans" cxnId="{1F6280B1-E285-452F-95D3-DE6A88905090}">
      <dgm:prSet/>
      <dgm:spPr/>
      <dgm:t>
        <a:bodyPr/>
        <a:lstStyle/>
        <a:p>
          <a:endParaRPr lang="nb-NO"/>
        </a:p>
      </dgm:t>
    </dgm:pt>
    <dgm:pt modelId="{4BFF5A9E-DBE2-4164-B717-FAF8612052E5}">
      <dgm:prSet phldrT="[Tekst]"/>
      <dgm:spPr/>
      <dgm:t>
        <a:bodyPr/>
        <a:lstStyle/>
        <a:p>
          <a:r>
            <a:rPr lang="nb-NO" dirty="0" err="1"/>
            <a:t>Social</a:t>
          </a:r>
          <a:r>
            <a:rPr lang="nb-NO" dirty="0"/>
            <a:t> </a:t>
          </a:r>
          <a:r>
            <a:rPr lang="nb-NO" dirty="0" err="1"/>
            <a:t>habits</a:t>
          </a:r>
          <a:endParaRPr lang="nb-NO" dirty="0"/>
        </a:p>
      </dgm:t>
    </dgm:pt>
    <dgm:pt modelId="{203F67F0-DD1B-421A-80C3-E8219300BC2A}" type="parTrans" cxnId="{00CB0260-0D71-40FE-A088-2174285E40C8}">
      <dgm:prSet/>
      <dgm:spPr/>
      <dgm:t>
        <a:bodyPr/>
        <a:lstStyle/>
        <a:p>
          <a:endParaRPr lang="nb-NO"/>
        </a:p>
      </dgm:t>
    </dgm:pt>
    <dgm:pt modelId="{4C1453C0-0442-432D-91EA-193704807D1A}" type="sibTrans" cxnId="{00CB0260-0D71-40FE-A088-2174285E40C8}">
      <dgm:prSet/>
      <dgm:spPr/>
      <dgm:t>
        <a:bodyPr/>
        <a:lstStyle/>
        <a:p>
          <a:endParaRPr lang="nb-NO"/>
        </a:p>
      </dgm:t>
    </dgm:pt>
    <dgm:pt modelId="{CE1A2EC3-80E1-4430-AA73-4858FFDFD335}">
      <dgm:prSet phldrT="[Tekst]"/>
      <dgm:spPr>
        <a:solidFill>
          <a:srgbClr val="E8574E"/>
        </a:solidFill>
      </dgm:spPr>
      <dgm:t>
        <a:bodyPr/>
        <a:lstStyle/>
        <a:p>
          <a:r>
            <a:rPr lang="nb-NO" dirty="0" err="1"/>
            <a:t>Transcultural</a:t>
          </a:r>
          <a:endParaRPr lang="nb-NO" dirty="0"/>
        </a:p>
      </dgm:t>
    </dgm:pt>
    <dgm:pt modelId="{A1F1E5F5-760F-4D22-9343-68EBFFAC1BFD}" type="parTrans" cxnId="{270B6C22-560E-4253-B110-B774A7A7B6D8}">
      <dgm:prSet/>
      <dgm:spPr/>
      <dgm:t>
        <a:bodyPr/>
        <a:lstStyle/>
        <a:p>
          <a:endParaRPr lang="nb-NO"/>
        </a:p>
      </dgm:t>
    </dgm:pt>
    <dgm:pt modelId="{14594626-260F-4BAA-BF46-A141090D1229}" type="sibTrans" cxnId="{270B6C22-560E-4253-B110-B774A7A7B6D8}">
      <dgm:prSet/>
      <dgm:spPr/>
      <dgm:t>
        <a:bodyPr/>
        <a:lstStyle/>
        <a:p>
          <a:endParaRPr lang="nb-NO"/>
        </a:p>
      </dgm:t>
    </dgm:pt>
    <dgm:pt modelId="{24D32863-4EF0-47C6-BDEF-985E87A555BC}">
      <dgm:prSet phldrT="[Tekst]"/>
      <dgm:spPr>
        <a:ln>
          <a:solidFill>
            <a:srgbClr val="E8574E"/>
          </a:solidFill>
        </a:ln>
      </dgm:spPr>
      <dgm:t>
        <a:bodyPr/>
        <a:lstStyle/>
        <a:p>
          <a:r>
            <a:rPr lang="nb-NO" dirty="0"/>
            <a:t>Information from </a:t>
          </a:r>
          <a:r>
            <a:rPr lang="nb-NO" dirty="0" err="1"/>
            <a:t>two</a:t>
          </a:r>
          <a:r>
            <a:rPr lang="nb-NO" dirty="0"/>
            <a:t> </a:t>
          </a:r>
          <a:r>
            <a:rPr lang="nb-NO" dirty="0" err="1"/>
            <a:t>countries</a:t>
          </a:r>
          <a:endParaRPr lang="nb-NO" dirty="0"/>
        </a:p>
      </dgm:t>
    </dgm:pt>
    <dgm:pt modelId="{FCF1CB80-ACA8-44E8-AC6B-0DEAB3D894FD}" type="parTrans" cxnId="{A075A6BB-75D8-4CE9-83A2-77860D7B8482}">
      <dgm:prSet/>
      <dgm:spPr/>
      <dgm:t>
        <a:bodyPr/>
        <a:lstStyle/>
        <a:p>
          <a:endParaRPr lang="nb-NO"/>
        </a:p>
      </dgm:t>
    </dgm:pt>
    <dgm:pt modelId="{1BF62CE2-20BB-45AD-9E0C-3042CCFCFA71}" type="sibTrans" cxnId="{A075A6BB-75D8-4CE9-83A2-77860D7B8482}">
      <dgm:prSet/>
      <dgm:spPr/>
      <dgm:t>
        <a:bodyPr/>
        <a:lstStyle/>
        <a:p>
          <a:endParaRPr lang="nb-NO"/>
        </a:p>
      </dgm:t>
    </dgm:pt>
    <dgm:pt modelId="{ADA92694-6ACB-41E2-A14B-3B4EF7961548}">
      <dgm:prSet/>
      <dgm:spPr>
        <a:ln>
          <a:solidFill>
            <a:srgbClr val="E8574E"/>
          </a:solidFill>
        </a:ln>
      </dgm:spPr>
      <dgm:t>
        <a:bodyPr/>
        <a:lstStyle/>
        <a:p>
          <a:r>
            <a:rPr lang="nb-NO" dirty="0"/>
            <a:t>Language </a:t>
          </a:r>
          <a:r>
            <a:rPr lang="nb-NO" dirty="0" err="1"/>
            <a:t>courses</a:t>
          </a:r>
          <a:endParaRPr lang="nb-NO" dirty="0"/>
        </a:p>
      </dgm:t>
    </dgm:pt>
    <dgm:pt modelId="{91C0FD34-5993-48A5-B0E9-99AA69600C87}" type="parTrans" cxnId="{BB85D77F-24C2-4664-8AEE-4CB07FB494DD}">
      <dgm:prSet/>
      <dgm:spPr/>
      <dgm:t>
        <a:bodyPr/>
        <a:lstStyle/>
        <a:p>
          <a:endParaRPr lang="nb-NO"/>
        </a:p>
      </dgm:t>
    </dgm:pt>
    <dgm:pt modelId="{42429AC8-9519-4F12-9E1E-9EF30AEFB94B}" type="sibTrans" cxnId="{BB85D77F-24C2-4664-8AEE-4CB07FB494DD}">
      <dgm:prSet/>
      <dgm:spPr/>
      <dgm:t>
        <a:bodyPr/>
        <a:lstStyle/>
        <a:p>
          <a:endParaRPr lang="nb-NO"/>
        </a:p>
      </dgm:t>
    </dgm:pt>
    <dgm:pt modelId="{DED7349D-CCFD-44EE-8A65-77390AC982FC}">
      <dgm:prSet/>
      <dgm:spPr>
        <a:solidFill>
          <a:srgbClr val="E8574E"/>
        </a:solidFill>
      </dgm:spPr>
      <dgm:t>
        <a:bodyPr/>
        <a:lstStyle/>
        <a:p>
          <a:r>
            <a:rPr lang="nb-NO" dirty="0"/>
            <a:t>System </a:t>
          </a:r>
          <a:r>
            <a:rPr lang="nb-NO" dirty="0" err="1"/>
            <a:t>related</a:t>
          </a:r>
          <a:endParaRPr lang="nb-NO" dirty="0"/>
        </a:p>
      </dgm:t>
    </dgm:pt>
    <dgm:pt modelId="{61EFE797-DF6B-4F26-AAB1-4473C0883BD2}" type="parTrans" cxnId="{3C2BE6EA-B83C-4B76-AA4E-4E137B934573}">
      <dgm:prSet/>
      <dgm:spPr/>
      <dgm:t>
        <a:bodyPr/>
        <a:lstStyle/>
        <a:p>
          <a:endParaRPr lang="nb-NO"/>
        </a:p>
      </dgm:t>
    </dgm:pt>
    <dgm:pt modelId="{E53BDA74-7591-4521-B6F7-78A4844E9816}" type="sibTrans" cxnId="{3C2BE6EA-B83C-4B76-AA4E-4E137B934573}">
      <dgm:prSet/>
      <dgm:spPr/>
      <dgm:t>
        <a:bodyPr/>
        <a:lstStyle/>
        <a:p>
          <a:endParaRPr lang="nb-NO"/>
        </a:p>
      </dgm:t>
    </dgm:pt>
    <dgm:pt modelId="{02356A96-532F-4330-8189-CC88770909F6}">
      <dgm:prSet/>
      <dgm:spPr>
        <a:ln>
          <a:solidFill>
            <a:srgbClr val="E8574E"/>
          </a:solidFill>
        </a:ln>
      </dgm:spPr>
      <dgm:t>
        <a:bodyPr/>
        <a:lstStyle/>
        <a:p>
          <a:r>
            <a:rPr lang="nb-NO"/>
            <a:t>Work</a:t>
          </a:r>
          <a:endParaRPr lang="nb-NO" dirty="0"/>
        </a:p>
      </dgm:t>
    </dgm:pt>
    <dgm:pt modelId="{0A5BDB1D-8F3F-47DC-9D18-325FB2DF55DB}" type="parTrans" cxnId="{FCE1F537-3414-442A-AB7E-62D82DCCD097}">
      <dgm:prSet/>
      <dgm:spPr/>
      <dgm:t>
        <a:bodyPr/>
        <a:lstStyle/>
        <a:p>
          <a:endParaRPr lang="nb-NO"/>
        </a:p>
      </dgm:t>
    </dgm:pt>
    <dgm:pt modelId="{A1CF580D-EDAE-42A9-843F-A497575739A0}" type="sibTrans" cxnId="{FCE1F537-3414-442A-AB7E-62D82DCCD097}">
      <dgm:prSet/>
      <dgm:spPr/>
      <dgm:t>
        <a:bodyPr/>
        <a:lstStyle/>
        <a:p>
          <a:endParaRPr lang="nb-NO"/>
        </a:p>
      </dgm:t>
    </dgm:pt>
    <dgm:pt modelId="{E7B1C491-CA57-41CA-B36A-0DC7905E49B4}">
      <dgm:prSet/>
      <dgm:spPr/>
      <dgm:t>
        <a:bodyPr/>
        <a:lstStyle/>
        <a:p>
          <a:r>
            <a:rPr lang="nb-NO"/>
            <a:t>Religion</a:t>
          </a:r>
          <a:endParaRPr lang="nb-NO" dirty="0"/>
        </a:p>
      </dgm:t>
    </dgm:pt>
    <dgm:pt modelId="{F57D5C2E-845A-486C-8F2C-778460DA81BB}" type="parTrans" cxnId="{61AE4B05-7E50-4A63-B34D-BBAD77AE52C4}">
      <dgm:prSet/>
      <dgm:spPr/>
      <dgm:t>
        <a:bodyPr/>
        <a:lstStyle/>
        <a:p>
          <a:endParaRPr lang="nb-NO"/>
        </a:p>
      </dgm:t>
    </dgm:pt>
    <dgm:pt modelId="{D78ED1DC-AB40-4EA2-A9F7-C48766CD4967}" type="sibTrans" cxnId="{61AE4B05-7E50-4A63-B34D-BBAD77AE52C4}">
      <dgm:prSet/>
      <dgm:spPr/>
      <dgm:t>
        <a:bodyPr/>
        <a:lstStyle/>
        <a:p>
          <a:endParaRPr lang="nb-NO"/>
        </a:p>
      </dgm:t>
    </dgm:pt>
    <dgm:pt modelId="{6E0E2E3D-CE2A-4873-8EB2-F5A9218BF5B6}">
      <dgm:prSet/>
      <dgm:spPr/>
      <dgm:t>
        <a:bodyPr/>
        <a:lstStyle/>
        <a:p>
          <a:r>
            <a:rPr lang="nb-NO"/>
            <a:t>Sense of community</a:t>
          </a:r>
          <a:endParaRPr lang="nb-NO" dirty="0"/>
        </a:p>
      </dgm:t>
    </dgm:pt>
    <dgm:pt modelId="{220616AD-5A25-463B-ABF5-3AAD11E384CD}" type="parTrans" cxnId="{0165029B-8499-4772-8464-E4D73F15B4BD}">
      <dgm:prSet/>
      <dgm:spPr/>
      <dgm:t>
        <a:bodyPr/>
        <a:lstStyle/>
        <a:p>
          <a:endParaRPr lang="nb-NO"/>
        </a:p>
      </dgm:t>
    </dgm:pt>
    <dgm:pt modelId="{5AA5D5AC-ACC9-44C1-9E78-BFCD7291EE05}" type="sibTrans" cxnId="{0165029B-8499-4772-8464-E4D73F15B4BD}">
      <dgm:prSet/>
      <dgm:spPr/>
      <dgm:t>
        <a:bodyPr/>
        <a:lstStyle/>
        <a:p>
          <a:endParaRPr lang="nb-NO"/>
        </a:p>
      </dgm:t>
    </dgm:pt>
    <dgm:pt modelId="{B5936C7C-1E8B-497C-971A-EDF39F3BF31A}">
      <dgm:prSet/>
      <dgm:spPr/>
      <dgm:t>
        <a:bodyPr/>
        <a:lstStyle/>
        <a:p>
          <a:r>
            <a:rPr lang="nb-NO"/>
            <a:t>Societal responsibility</a:t>
          </a:r>
          <a:endParaRPr lang="nb-NO" dirty="0"/>
        </a:p>
      </dgm:t>
    </dgm:pt>
    <dgm:pt modelId="{32EB42FD-B7D8-489C-AED2-83C67A95165A}" type="parTrans" cxnId="{EA3C8F8E-87B2-4A6C-8837-88A54A49CAC2}">
      <dgm:prSet/>
      <dgm:spPr/>
      <dgm:t>
        <a:bodyPr/>
        <a:lstStyle/>
        <a:p>
          <a:endParaRPr lang="nb-NO"/>
        </a:p>
      </dgm:t>
    </dgm:pt>
    <dgm:pt modelId="{8B1127FA-DCD4-49CF-90E9-A139343ADFBA}" type="sibTrans" cxnId="{EA3C8F8E-87B2-4A6C-8837-88A54A49CAC2}">
      <dgm:prSet/>
      <dgm:spPr/>
      <dgm:t>
        <a:bodyPr/>
        <a:lstStyle/>
        <a:p>
          <a:endParaRPr lang="nb-NO"/>
        </a:p>
      </dgm:t>
    </dgm:pt>
    <dgm:pt modelId="{C37FEF18-87B8-47CA-8FA4-9AFC9F203756}">
      <dgm:prSet/>
      <dgm:spPr/>
      <dgm:t>
        <a:bodyPr/>
        <a:lstStyle/>
        <a:p>
          <a:r>
            <a:rPr lang="nb-NO"/>
            <a:t>Tradiditional medicine</a:t>
          </a:r>
          <a:endParaRPr lang="nb-NO" dirty="0"/>
        </a:p>
      </dgm:t>
    </dgm:pt>
    <dgm:pt modelId="{235F94A9-766D-4CD6-BF51-05A87D9BAF9B}" type="parTrans" cxnId="{EF1089D1-2B54-4BC5-BD55-773E4217B9BC}">
      <dgm:prSet/>
      <dgm:spPr/>
      <dgm:t>
        <a:bodyPr/>
        <a:lstStyle/>
        <a:p>
          <a:endParaRPr lang="nb-NO"/>
        </a:p>
      </dgm:t>
    </dgm:pt>
    <dgm:pt modelId="{537A377F-6536-4E68-83E3-6E85D774CFC7}" type="sibTrans" cxnId="{EF1089D1-2B54-4BC5-BD55-773E4217B9BC}">
      <dgm:prSet/>
      <dgm:spPr/>
      <dgm:t>
        <a:bodyPr/>
        <a:lstStyle/>
        <a:p>
          <a:endParaRPr lang="nb-NO"/>
        </a:p>
      </dgm:t>
    </dgm:pt>
    <dgm:pt modelId="{0F5420EE-253F-4EB4-AA6C-FE26FB01E1BC}">
      <dgm:prSet/>
      <dgm:spPr/>
      <dgm:t>
        <a:bodyPr/>
        <a:lstStyle/>
        <a:p>
          <a:r>
            <a:rPr lang="nb-NO" dirty="0" err="1"/>
            <a:t>Attitudes</a:t>
          </a:r>
          <a:r>
            <a:rPr lang="nb-NO" dirty="0"/>
            <a:t> to </a:t>
          </a:r>
          <a:r>
            <a:rPr lang="nb-NO" dirty="0" err="1"/>
            <a:t>healthcare</a:t>
          </a:r>
          <a:r>
            <a:rPr lang="nb-NO" dirty="0"/>
            <a:t> </a:t>
          </a:r>
        </a:p>
      </dgm:t>
    </dgm:pt>
    <dgm:pt modelId="{45AD1BB8-FE34-40E4-AF3E-0EEF9411E8BC}" type="parTrans" cxnId="{8CA1655B-025A-435E-81C5-E797E1B4BF7A}">
      <dgm:prSet/>
      <dgm:spPr/>
      <dgm:t>
        <a:bodyPr/>
        <a:lstStyle/>
        <a:p>
          <a:endParaRPr lang="nb-NO"/>
        </a:p>
      </dgm:t>
    </dgm:pt>
    <dgm:pt modelId="{27EA28ED-3EB3-40FF-8395-43DD64FDE368}" type="sibTrans" cxnId="{8CA1655B-025A-435E-81C5-E797E1B4BF7A}">
      <dgm:prSet/>
      <dgm:spPr/>
      <dgm:t>
        <a:bodyPr/>
        <a:lstStyle/>
        <a:p>
          <a:endParaRPr lang="nb-NO"/>
        </a:p>
      </dgm:t>
    </dgm:pt>
    <dgm:pt modelId="{C6541524-51AD-4E2E-A733-AE0970E29339}">
      <dgm:prSet/>
      <dgm:spPr>
        <a:ln>
          <a:solidFill>
            <a:srgbClr val="E8574E"/>
          </a:solidFill>
        </a:ln>
      </dgm:spPr>
      <dgm:t>
        <a:bodyPr/>
        <a:lstStyle/>
        <a:p>
          <a:r>
            <a:rPr lang="nb-NO"/>
            <a:t>Mistrust &amp; conspiracy</a:t>
          </a:r>
          <a:endParaRPr lang="nb-NO" dirty="0"/>
        </a:p>
      </dgm:t>
    </dgm:pt>
    <dgm:pt modelId="{E29ABDBE-B72C-4CE9-8237-202DC96EE252}" type="parTrans" cxnId="{376039D5-76FE-455A-A09E-D93E1D2EACDA}">
      <dgm:prSet/>
      <dgm:spPr/>
      <dgm:t>
        <a:bodyPr/>
        <a:lstStyle/>
        <a:p>
          <a:endParaRPr lang="nb-NO"/>
        </a:p>
      </dgm:t>
    </dgm:pt>
    <dgm:pt modelId="{DD1B1408-6FA3-470E-B2A4-1666CB121E7A}" type="sibTrans" cxnId="{376039D5-76FE-455A-A09E-D93E1D2EACDA}">
      <dgm:prSet/>
      <dgm:spPr/>
      <dgm:t>
        <a:bodyPr/>
        <a:lstStyle/>
        <a:p>
          <a:endParaRPr lang="nb-NO"/>
        </a:p>
      </dgm:t>
    </dgm:pt>
    <dgm:pt modelId="{597C226E-842B-4148-A7DB-10630198C872}">
      <dgm:prSet/>
      <dgm:spPr>
        <a:ln>
          <a:solidFill>
            <a:srgbClr val="E8574E"/>
          </a:solidFill>
        </a:ln>
      </dgm:spPr>
      <dgm:t>
        <a:bodyPr/>
        <a:lstStyle/>
        <a:p>
          <a:r>
            <a:rPr lang="nb-NO" dirty="0"/>
            <a:t>Integration </a:t>
          </a:r>
          <a:r>
            <a:rPr lang="nb-NO" dirty="0" err="1"/>
            <a:t>level</a:t>
          </a:r>
          <a:endParaRPr lang="nb-NO" dirty="0"/>
        </a:p>
      </dgm:t>
    </dgm:pt>
    <dgm:pt modelId="{3C877AC7-6CE2-45BB-91E5-7690391368F6}" type="parTrans" cxnId="{99D1F4C3-030D-4CDA-9352-8591B72D431C}">
      <dgm:prSet/>
      <dgm:spPr/>
      <dgm:t>
        <a:bodyPr/>
        <a:lstStyle/>
        <a:p>
          <a:endParaRPr lang="nb-NO"/>
        </a:p>
      </dgm:t>
    </dgm:pt>
    <dgm:pt modelId="{DA04E679-BDA3-495F-8C05-16ABE6B117D5}" type="sibTrans" cxnId="{99D1F4C3-030D-4CDA-9352-8591B72D431C}">
      <dgm:prSet/>
      <dgm:spPr/>
      <dgm:t>
        <a:bodyPr/>
        <a:lstStyle/>
        <a:p>
          <a:endParaRPr lang="nb-NO"/>
        </a:p>
      </dgm:t>
    </dgm:pt>
    <dgm:pt modelId="{FC0DBED0-801B-4048-9557-3FF85E8BCB93}">
      <dgm:prSet/>
      <dgm:spPr>
        <a:ln>
          <a:solidFill>
            <a:srgbClr val="E8574E"/>
          </a:solidFill>
        </a:ln>
      </dgm:spPr>
      <dgm:t>
        <a:bodyPr/>
        <a:lstStyle/>
        <a:p>
          <a:r>
            <a:rPr lang="nb-NO" dirty="0" err="1"/>
            <a:t>Appropriateness</a:t>
          </a:r>
          <a:r>
            <a:rPr lang="nb-NO" dirty="0"/>
            <a:t> </a:t>
          </a:r>
          <a:r>
            <a:rPr lang="nb-NO" dirty="0" err="1"/>
            <a:t>of</a:t>
          </a:r>
          <a:r>
            <a:rPr lang="nb-NO" dirty="0"/>
            <a:t> </a:t>
          </a:r>
          <a:r>
            <a:rPr lang="nb-NO" dirty="0" err="1"/>
            <a:t>information</a:t>
          </a:r>
          <a:endParaRPr lang="nb-NO" dirty="0"/>
        </a:p>
      </dgm:t>
    </dgm:pt>
    <dgm:pt modelId="{99046079-9253-4165-B02B-F1ADE1668F7E}" type="parTrans" cxnId="{A34FD3CD-1D1A-4BFC-AE16-AF4B88468866}">
      <dgm:prSet/>
      <dgm:spPr/>
      <dgm:t>
        <a:bodyPr/>
        <a:lstStyle/>
        <a:p>
          <a:endParaRPr lang="nb-NO"/>
        </a:p>
      </dgm:t>
    </dgm:pt>
    <dgm:pt modelId="{7F1B42C1-C285-4485-9CC1-F27130F7E32A}" type="sibTrans" cxnId="{A34FD3CD-1D1A-4BFC-AE16-AF4B88468866}">
      <dgm:prSet/>
      <dgm:spPr/>
      <dgm:t>
        <a:bodyPr/>
        <a:lstStyle/>
        <a:p>
          <a:endParaRPr lang="nb-NO"/>
        </a:p>
      </dgm:t>
    </dgm:pt>
    <dgm:pt modelId="{8FF8B04A-FF8C-4249-AF0C-472E73F741B0}">
      <dgm:prSet/>
      <dgm:spPr>
        <a:ln>
          <a:solidFill>
            <a:srgbClr val="E8574E"/>
          </a:solidFill>
        </a:ln>
      </dgm:spPr>
      <dgm:t>
        <a:bodyPr/>
        <a:lstStyle/>
        <a:p>
          <a:r>
            <a:rPr lang="nb-NO"/>
            <a:t>Discrimination</a:t>
          </a:r>
          <a:endParaRPr lang="nb-NO" dirty="0"/>
        </a:p>
      </dgm:t>
    </dgm:pt>
    <dgm:pt modelId="{64DC8240-E12D-40D5-BB10-FCC35A1C5CC5}" type="parTrans" cxnId="{42DAA3C5-2F3B-4A8D-9522-4982501CA2A5}">
      <dgm:prSet/>
      <dgm:spPr/>
      <dgm:t>
        <a:bodyPr/>
        <a:lstStyle/>
        <a:p>
          <a:endParaRPr lang="nb-NO"/>
        </a:p>
      </dgm:t>
    </dgm:pt>
    <dgm:pt modelId="{2901E483-0342-4D9D-A56B-A638CCFD5BAB}" type="sibTrans" cxnId="{42DAA3C5-2F3B-4A8D-9522-4982501CA2A5}">
      <dgm:prSet/>
      <dgm:spPr/>
      <dgm:t>
        <a:bodyPr/>
        <a:lstStyle/>
        <a:p>
          <a:endParaRPr lang="nb-NO"/>
        </a:p>
      </dgm:t>
    </dgm:pt>
    <dgm:pt modelId="{8E8BB82A-26EC-46FC-8A95-06FD64D322BE}">
      <dgm:prSet/>
      <dgm:spPr>
        <a:ln>
          <a:solidFill>
            <a:srgbClr val="E8574E"/>
          </a:solidFill>
        </a:ln>
      </dgm:spPr>
      <dgm:t>
        <a:bodyPr/>
        <a:lstStyle/>
        <a:p>
          <a:r>
            <a:rPr lang="nb-NO"/>
            <a:t>Access to health services</a:t>
          </a:r>
          <a:endParaRPr lang="nb-NO" dirty="0"/>
        </a:p>
      </dgm:t>
    </dgm:pt>
    <dgm:pt modelId="{EC36E2E8-7CCA-4C90-B7E5-805B70DD1B53}" type="parTrans" cxnId="{074372A2-7912-4F58-BBE6-F09A45610409}">
      <dgm:prSet/>
      <dgm:spPr/>
      <dgm:t>
        <a:bodyPr/>
        <a:lstStyle/>
        <a:p>
          <a:endParaRPr lang="nb-NO"/>
        </a:p>
      </dgm:t>
    </dgm:pt>
    <dgm:pt modelId="{FCA733C6-4E45-4339-93CF-6902187EAE14}" type="sibTrans" cxnId="{074372A2-7912-4F58-BBE6-F09A45610409}">
      <dgm:prSet/>
      <dgm:spPr/>
      <dgm:t>
        <a:bodyPr/>
        <a:lstStyle/>
        <a:p>
          <a:endParaRPr lang="nb-NO"/>
        </a:p>
      </dgm:t>
    </dgm:pt>
    <dgm:pt modelId="{565A0D3A-BFD0-409C-9455-22D7A08F2CF0}" type="pres">
      <dgm:prSet presAssocID="{7B161420-2DD1-4A89-8A27-1A05C8E82E26}" presName="Name0" presStyleCnt="0">
        <dgm:presLayoutVars>
          <dgm:chMax val="5"/>
          <dgm:chPref val="5"/>
          <dgm:dir/>
          <dgm:animLvl val="lvl"/>
        </dgm:presLayoutVars>
      </dgm:prSet>
      <dgm:spPr/>
    </dgm:pt>
    <dgm:pt modelId="{70D2188C-DE25-4624-82F0-3736CACC7F3F}" type="pres">
      <dgm:prSet presAssocID="{B284EA66-E907-478C-8095-581BE1761F72}" presName="parentText1" presStyleLbl="node1" presStyleIdx="0" presStyleCnt="4" custLinFactNeighborY="-581">
        <dgm:presLayoutVars>
          <dgm:chMax/>
          <dgm:chPref val="3"/>
          <dgm:bulletEnabled val="1"/>
        </dgm:presLayoutVars>
      </dgm:prSet>
      <dgm:spPr/>
    </dgm:pt>
    <dgm:pt modelId="{634E8213-C980-4D34-87D6-57E8AED8EAFF}" type="pres">
      <dgm:prSet presAssocID="{B284EA66-E907-478C-8095-581BE1761F72}" presName="childText1" presStyleLbl="solidAlignAcc1" presStyleIdx="0" presStyleCnt="4" custLinFactNeighborY="-794">
        <dgm:presLayoutVars>
          <dgm:chMax val="0"/>
          <dgm:chPref val="0"/>
          <dgm:bulletEnabled val="1"/>
        </dgm:presLayoutVars>
      </dgm:prSet>
      <dgm:spPr/>
    </dgm:pt>
    <dgm:pt modelId="{B94B1562-FD59-402C-8741-AA8F5697A1FC}" type="pres">
      <dgm:prSet presAssocID="{07582E27-FD7E-46B6-9DD7-8C21F3C16664}" presName="parentText2" presStyleLbl="node1" presStyleIdx="1" presStyleCnt="4" custLinFactNeighborX="0" custLinFactNeighborY="1759">
        <dgm:presLayoutVars>
          <dgm:chMax/>
          <dgm:chPref val="3"/>
          <dgm:bulletEnabled val="1"/>
        </dgm:presLayoutVars>
      </dgm:prSet>
      <dgm:spPr/>
    </dgm:pt>
    <dgm:pt modelId="{11326274-FFB3-4830-A187-B446B4C120B4}" type="pres">
      <dgm:prSet presAssocID="{07582E27-FD7E-46B6-9DD7-8C21F3C16664}" presName="childText2" presStyleLbl="solidAlignAcc1" presStyleIdx="1" presStyleCnt="4" custLinFactNeighborY="-814">
        <dgm:presLayoutVars>
          <dgm:chMax val="0"/>
          <dgm:chPref val="0"/>
          <dgm:bulletEnabled val="1"/>
        </dgm:presLayoutVars>
      </dgm:prSet>
      <dgm:spPr/>
    </dgm:pt>
    <dgm:pt modelId="{5A2DF434-5C90-43ED-8387-BB879D452327}" type="pres">
      <dgm:prSet presAssocID="{CE1A2EC3-80E1-4430-AA73-4858FFDFD335}" presName="parentText3" presStyleLbl="node1" presStyleIdx="2" presStyleCnt="4">
        <dgm:presLayoutVars>
          <dgm:chMax/>
          <dgm:chPref val="3"/>
          <dgm:bulletEnabled val="1"/>
        </dgm:presLayoutVars>
      </dgm:prSet>
      <dgm:spPr/>
    </dgm:pt>
    <dgm:pt modelId="{1CD56F85-4176-493D-920C-32EF72526602}" type="pres">
      <dgm:prSet presAssocID="{CE1A2EC3-80E1-4430-AA73-4858FFDFD335}" presName="childText3" presStyleLbl="solidAlignAcc1" presStyleIdx="2" presStyleCnt="4" custLinFactNeighborY="-808">
        <dgm:presLayoutVars>
          <dgm:chMax val="0"/>
          <dgm:chPref val="0"/>
          <dgm:bulletEnabled val="1"/>
        </dgm:presLayoutVars>
      </dgm:prSet>
      <dgm:spPr/>
    </dgm:pt>
    <dgm:pt modelId="{552DD4D6-0178-4763-9766-186AAFCD0312}" type="pres">
      <dgm:prSet presAssocID="{DED7349D-CCFD-44EE-8A65-77390AC982FC}" presName="parentText4" presStyleLbl="node1" presStyleIdx="3" presStyleCnt="4">
        <dgm:presLayoutVars>
          <dgm:chMax/>
          <dgm:chPref val="3"/>
          <dgm:bulletEnabled val="1"/>
        </dgm:presLayoutVars>
      </dgm:prSet>
      <dgm:spPr/>
    </dgm:pt>
    <dgm:pt modelId="{CC05F6D9-DE39-4B5C-9B0F-E1335565F14E}" type="pres">
      <dgm:prSet presAssocID="{DED7349D-CCFD-44EE-8A65-77390AC982FC}" presName="childText4" presStyleLbl="solidAlignAcc1" presStyleIdx="3" presStyleCnt="4" custLinFactNeighborX="-96" custLinFactNeighborY="-4431">
        <dgm:presLayoutVars>
          <dgm:chMax val="0"/>
          <dgm:chPref val="0"/>
          <dgm:bulletEnabled val="1"/>
        </dgm:presLayoutVars>
      </dgm:prSet>
      <dgm:spPr/>
    </dgm:pt>
  </dgm:ptLst>
  <dgm:cxnLst>
    <dgm:cxn modelId="{61AE4B05-7E50-4A63-B34D-BBAD77AE52C4}" srcId="{07582E27-FD7E-46B6-9DD7-8C21F3C16664}" destId="{E7B1C491-CA57-41CA-B36A-0DC7905E49B4}" srcOrd="1" destOrd="0" parTransId="{F57D5C2E-845A-486C-8F2C-778460DA81BB}" sibTransId="{D78ED1DC-AB40-4EA2-A9F7-C48766CD4967}"/>
    <dgm:cxn modelId="{568C160A-B90C-4BC9-A967-EFDB82030FDB}" type="presOf" srcId="{B284EA66-E907-478C-8095-581BE1761F72}" destId="{70D2188C-DE25-4624-82F0-3736CACC7F3F}" srcOrd="0" destOrd="0" presId="urn:microsoft.com/office/officeart/2009/3/layout/IncreasingArrowsProcess"/>
    <dgm:cxn modelId="{E949CD0A-7BF0-4490-9C7D-2301CB585439}" type="presOf" srcId="{5D9113E1-7DF0-48D4-980F-D57184B115D9}" destId="{634E8213-C980-4D34-87D6-57E8AED8EAFF}" srcOrd="0" destOrd="0" presId="urn:microsoft.com/office/officeart/2009/3/layout/IncreasingArrowsProcess"/>
    <dgm:cxn modelId="{12CC010C-C159-4957-851A-179AF585CD9B}" type="presOf" srcId="{C37FEF18-87B8-47CA-8FA4-9AFC9F203756}" destId="{11326274-FFB3-4830-A187-B446B4C120B4}" srcOrd="0" destOrd="4" presId="urn:microsoft.com/office/officeart/2009/3/layout/IncreasingArrowsProcess"/>
    <dgm:cxn modelId="{F2322519-CA70-4DD7-9418-E0554A59C818}" srcId="{7B161420-2DD1-4A89-8A27-1A05C8E82E26}" destId="{B284EA66-E907-478C-8095-581BE1761F72}" srcOrd="0" destOrd="0" parTransId="{AD796692-0929-4BAC-981E-603ADDE4775B}" sibTransId="{BBA7F5DD-99CB-4EC3-80E4-4CEDF8A561CA}"/>
    <dgm:cxn modelId="{270B6C22-560E-4253-B110-B774A7A7B6D8}" srcId="{7B161420-2DD1-4A89-8A27-1A05C8E82E26}" destId="{CE1A2EC3-80E1-4430-AA73-4858FFDFD335}" srcOrd="2" destOrd="0" parTransId="{A1F1E5F5-760F-4D22-9343-68EBFFAC1BFD}" sibTransId="{14594626-260F-4BAA-BF46-A141090D1229}"/>
    <dgm:cxn modelId="{1F317C27-D501-4263-87D1-4C3848FB0B3A}" type="presOf" srcId="{DED7349D-CCFD-44EE-8A65-77390AC982FC}" destId="{552DD4D6-0178-4763-9766-186AAFCD0312}" srcOrd="0" destOrd="0" presId="urn:microsoft.com/office/officeart/2009/3/layout/IncreasingArrowsProcess"/>
    <dgm:cxn modelId="{5190502A-046E-47E3-AE1C-B3972FCF817D}" type="presOf" srcId="{ADA92694-6ACB-41E2-A14B-3B4EF7961548}" destId="{CC05F6D9-DE39-4B5C-9B0F-E1335565F14E}" srcOrd="0" destOrd="0" presId="urn:microsoft.com/office/officeart/2009/3/layout/IncreasingArrowsProcess"/>
    <dgm:cxn modelId="{6B609E2F-CFDA-4C63-8FBD-42D357F82BD5}" srcId="{B284EA66-E907-478C-8095-581BE1761F72}" destId="{5D9113E1-7DF0-48D4-980F-D57184B115D9}" srcOrd="0" destOrd="0" parTransId="{EED8CAB2-2C7C-4EAA-B5FF-ED5CAAB5523F}" sibTransId="{4D17942C-7E12-41DC-B3F2-3C81860A393E}"/>
    <dgm:cxn modelId="{CE45E537-AE7B-48F3-ADDE-BF0B2113F7B7}" type="presOf" srcId="{02356A96-532F-4330-8189-CC88770909F6}" destId="{634E8213-C980-4D34-87D6-57E8AED8EAFF}" srcOrd="0" destOrd="1" presId="urn:microsoft.com/office/officeart/2009/3/layout/IncreasingArrowsProcess"/>
    <dgm:cxn modelId="{FCE1F537-3414-442A-AB7E-62D82DCCD097}" srcId="{B284EA66-E907-478C-8095-581BE1761F72}" destId="{02356A96-532F-4330-8189-CC88770909F6}" srcOrd="1" destOrd="0" parTransId="{0A5BDB1D-8F3F-47DC-9D18-325FB2DF55DB}" sibTransId="{A1CF580D-EDAE-42A9-843F-A497575739A0}"/>
    <dgm:cxn modelId="{7CFF5838-39B0-4162-9312-585EAB57545C}" type="presOf" srcId="{7B161420-2DD1-4A89-8A27-1A05C8E82E26}" destId="{565A0D3A-BFD0-409C-9455-22D7A08F2CF0}" srcOrd="0" destOrd="0" presId="urn:microsoft.com/office/officeart/2009/3/layout/IncreasingArrowsProcess"/>
    <dgm:cxn modelId="{8CA1655B-025A-435E-81C5-E797E1B4BF7A}" srcId="{07582E27-FD7E-46B6-9DD7-8C21F3C16664}" destId="{0F5420EE-253F-4EB4-AA6C-FE26FB01E1BC}" srcOrd="5" destOrd="0" parTransId="{45AD1BB8-FE34-40E4-AF3E-0EEF9411E8BC}" sibTransId="{27EA28ED-3EB3-40FF-8395-43DD64FDE368}"/>
    <dgm:cxn modelId="{00CB0260-0D71-40FE-A088-2174285E40C8}" srcId="{07582E27-FD7E-46B6-9DD7-8C21F3C16664}" destId="{4BFF5A9E-DBE2-4164-B717-FAF8612052E5}" srcOrd="0" destOrd="0" parTransId="{203F67F0-DD1B-421A-80C3-E8219300BC2A}" sibTransId="{4C1453C0-0442-432D-91EA-193704807D1A}"/>
    <dgm:cxn modelId="{87DA2D67-FB66-4F5E-81FF-3C969191E9DB}" type="presOf" srcId="{597C226E-842B-4148-A7DB-10630198C872}" destId="{1CD56F85-4176-493D-920C-32EF72526602}" srcOrd="0" destOrd="2" presId="urn:microsoft.com/office/officeart/2009/3/layout/IncreasingArrowsProcess"/>
    <dgm:cxn modelId="{1F217469-35B7-4FFF-9736-1BCB410FB5BD}" type="presOf" srcId="{8E8BB82A-26EC-46FC-8A95-06FD64D322BE}" destId="{CC05F6D9-DE39-4B5C-9B0F-E1335565F14E}" srcOrd="0" destOrd="3" presId="urn:microsoft.com/office/officeart/2009/3/layout/IncreasingArrowsProcess"/>
    <dgm:cxn modelId="{7BB16650-AD8C-4440-8ABB-9EBB5615F897}" type="presOf" srcId="{8FF8B04A-FF8C-4249-AF0C-472E73F741B0}" destId="{CC05F6D9-DE39-4B5C-9B0F-E1335565F14E}" srcOrd="0" destOrd="2" presId="urn:microsoft.com/office/officeart/2009/3/layout/IncreasingArrowsProcess"/>
    <dgm:cxn modelId="{82DE1B71-A75A-40D7-BAC9-9B39E94E04B9}" type="presOf" srcId="{CE1A2EC3-80E1-4430-AA73-4858FFDFD335}" destId="{5A2DF434-5C90-43ED-8387-BB879D452327}" srcOrd="0" destOrd="0" presId="urn:microsoft.com/office/officeart/2009/3/layout/IncreasingArrowsProcess"/>
    <dgm:cxn modelId="{79AEAF71-942A-491C-B6A0-0891CA2E8218}" type="presOf" srcId="{4BFF5A9E-DBE2-4164-B717-FAF8612052E5}" destId="{11326274-FFB3-4830-A187-B446B4C120B4}" srcOrd="0" destOrd="0" presId="urn:microsoft.com/office/officeart/2009/3/layout/IncreasingArrowsProcess"/>
    <dgm:cxn modelId="{BB85D77F-24C2-4664-8AEE-4CB07FB494DD}" srcId="{DED7349D-CCFD-44EE-8A65-77390AC982FC}" destId="{ADA92694-6ACB-41E2-A14B-3B4EF7961548}" srcOrd="0" destOrd="0" parTransId="{91C0FD34-5993-48A5-B0E9-99AA69600C87}" sibTransId="{42429AC8-9519-4F12-9E1E-9EF30AEFB94B}"/>
    <dgm:cxn modelId="{027A0086-D625-47D5-99DF-C75E262A3C18}" type="presOf" srcId="{E7B1C491-CA57-41CA-B36A-0DC7905E49B4}" destId="{11326274-FFB3-4830-A187-B446B4C120B4}" srcOrd="0" destOrd="1" presId="urn:microsoft.com/office/officeart/2009/3/layout/IncreasingArrowsProcess"/>
    <dgm:cxn modelId="{EA3C8F8E-87B2-4A6C-8837-88A54A49CAC2}" srcId="{07582E27-FD7E-46B6-9DD7-8C21F3C16664}" destId="{B5936C7C-1E8B-497C-971A-EDF39F3BF31A}" srcOrd="3" destOrd="0" parTransId="{32EB42FD-B7D8-489C-AED2-83C67A95165A}" sibTransId="{8B1127FA-DCD4-49CF-90E9-A139343ADFBA}"/>
    <dgm:cxn modelId="{7E640E91-5BA9-4900-AEF0-B776CB0971E3}" type="presOf" srcId="{C6541524-51AD-4E2E-A733-AE0970E29339}" destId="{1CD56F85-4176-493D-920C-32EF72526602}" srcOrd="0" destOrd="1" presId="urn:microsoft.com/office/officeart/2009/3/layout/IncreasingArrowsProcess"/>
    <dgm:cxn modelId="{0165029B-8499-4772-8464-E4D73F15B4BD}" srcId="{07582E27-FD7E-46B6-9DD7-8C21F3C16664}" destId="{6E0E2E3D-CE2A-4873-8EB2-F5A9218BF5B6}" srcOrd="2" destOrd="0" parTransId="{220616AD-5A25-463B-ABF5-3AAD11E384CD}" sibTransId="{5AA5D5AC-ACC9-44C1-9E78-BFCD7291EE05}"/>
    <dgm:cxn modelId="{074372A2-7912-4F58-BBE6-F09A45610409}" srcId="{DED7349D-CCFD-44EE-8A65-77390AC982FC}" destId="{8E8BB82A-26EC-46FC-8A95-06FD64D322BE}" srcOrd="3" destOrd="0" parTransId="{EC36E2E8-7CCA-4C90-B7E5-805B70DD1B53}" sibTransId="{FCA733C6-4E45-4339-93CF-6902187EAE14}"/>
    <dgm:cxn modelId="{1F6280B1-E285-452F-95D3-DE6A88905090}" srcId="{7B161420-2DD1-4A89-8A27-1A05C8E82E26}" destId="{07582E27-FD7E-46B6-9DD7-8C21F3C16664}" srcOrd="1" destOrd="0" parTransId="{3386A038-574A-4B06-97DA-1CEB6C7E03CB}" sibTransId="{7F75DB45-B221-4729-8F14-2A80C40BD491}"/>
    <dgm:cxn modelId="{A075A6BB-75D8-4CE9-83A2-77860D7B8482}" srcId="{CE1A2EC3-80E1-4430-AA73-4858FFDFD335}" destId="{24D32863-4EF0-47C6-BDEF-985E87A555BC}" srcOrd="0" destOrd="0" parTransId="{FCF1CB80-ACA8-44E8-AC6B-0DEAB3D894FD}" sibTransId="{1BF62CE2-20BB-45AD-9E0C-3042CCFCFA71}"/>
    <dgm:cxn modelId="{99D1F4C3-030D-4CDA-9352-8591B72D431C}" srcId="{CE1A2EC3-80E1-4430-AA73-4858FFDFD335}" destId="{597C226E-842B-4148-A7DB-10630198C872}" srcOrd="2" destOrd="0" parTransId="{3C877AC7-6CE2-45BB-91E5-7690391368F6}" sibTransId="{DA04E679-BDA3-495F-8C05-16ABE6B117D5}"/>
    <dgm:cxn modelId="{42DAA3C5-2F3B-4A8D-9522-4982501CA2A5}" srcId="{DED7349D-CCFD-44EE-8A65-77390AC982FC}" destId="{8FF8B04A-FF8C-4249-AF0C-472E73F741B0}" srcOrd="2" destOrd="0" parTransId="{64DC8240-E12D-40D5-BB10-FCC35A1C5CC5}" sibTransId="{2901E483-0342-4D9D-A56B-A638CCFD5BAB}"/>
    <dgm:cxn modelId="{A34FD3CD-1D1A-4BFC-AE16-AF4B88468866}" srcId="{DED7349D-CCFD-44EE-8A65-77390AC982FC}" destId="{FC0DBED0-801B-4048-9557-3FF85E8BCB93}" srcOrd="1" destOrd="0" parTransId="{99046079-9253-4165-B02B-F1ADE1668F7E}" sibTransId="{7F1B42C1-C285-4485-9CC1-F27130F7E32A}"/>
    <dgm:cxn modelId="{EF1089D1-2B54-4BC5-BD55-773E4217B9BC}" srcId="{07582E27-FD7E-46B6-9DD7-8C21F3C16664}" destId="{C37FEF18-87B8-47CA-8FA4-9AFC9F203756}" srcOrd="4" destOrd="0" parTransId="{235F94A9-766D-4CD6-BF51-05A87D9BAF9B}" sibTransId="{537A377F-6536-4E68-83E3-6E85D774CFC7}"/>
    <dgm:cxn modelId="{465D9AD2-B1F6-49FE-A967-1F59A2F692A2}" type="presOf" srcId="{B5936C7C-1E8B-497C-971A-EDF39F3BF31A}" destId="{11326274-FFB3-4830-A187-B446B4C120B4}" srcOrd="0" destOrd="3" presId="urn:microsoft.com/office/officeart/2009/3/layout/IncreasingArrowsProcess"/>
    <dgm:cxn modelId="{376039D5-76FE-455A-A09E-D93E1D2EACDA}" srcId="{CE1A2EC3-80E1-4430-AA73-4858FFDFD335}" destId="{C6541524-51AD-4E2E-A733-AE0970E29339}" srcOrd="1" destOrd="0" parTransId="{E29ABDBE-B72C-4CE9-8237-202DC96EE252}" sibTransId="{DD1B1408-6FA3-470E-B2A4-1666CB121E7A}"/>
    <dgm:cxn modelId="{3C2BE6EA-B83C-4B76-AA4E-4E137B934573}" srcId="{7B161420-2DD1-4A89-8A27-1A05C8E82E26}" destId="{DED7349D-CCFD-44EE-8A65-77390AC982FC}" srcOrd="3" destOrd="0" parTransId="{61EFE797-DF6B-4F26-AAB1-4473C0883BD2}" sibTransId="{E53BDA74-7591-4521-B6F7-78A4844E9816}"/>
    <dgm:cxn modelId="{DE1867EB-CAF0-4D5D-9DDF-8D491060B16F}" type="presOf" srcId="{0F5420EE-253F-4EB4-AA6C-FE26FB01E1BC}" destId="{11326274-FFB3-4830-A187-B446B4C120B4}" srcOrd="0" destOrd="5" presId="urn:microsoft.com/office/officeart/2009/3/layout/IncreasingArrowsProcess"/>
    <dgm:cxn modelId="{4E00BFEC-49D3-480E-A102-06D23EC9E2DD}" type="presOf" srcId="{FC0DBED0-801B-4048-9557-3FF85E8BCB93}" destId="{CC05F6D9-DE39-4B5C-9B0F-E1335565F14E}" srcOrd="0" destOrd="1" presId="urn:microsoft.com/office/officeart/2009/3/layout/IncreasingArrowsProcess"/>
    <dgm:cxn modelId="{D6BCE0EE-36B6-4D3C-BBF0-3E07B78EEA18}" type="presOf" srcId="{07582E27-FD7E-46B6-9DD7-8C21F3C16664}" destId="{B94B1562-FD59-402C-8741-AA8F5697A1FC}" srcOrd="0" destOrd="0" presId="urn:microsoft.com/office/officeart/2009/3/layout/IncreasingArrowsProcess"/>
    <dgm:cxn modelId="{422712F3-194A-43EF-8E80-A2918C865A59}" type="presOf" srcId="{6E0E2E3D-CE2A-4873-8EB2-F5A9218BF5B6}" destId="{11326274-FFB3-4830-A187-B446B4C120B4}" srcOrd="0" destOrd="2" presId="urn:microsoft.com/office/officeart/2009/3/layout/IncreasingArrowsProcess"/>
    <dgm:cxn modelId="{FF502EF9-EBE6-41BC-AABC-FABE119281BA}" type="presOf" srcId="{24D32863-4EF0-47C6-BDEF-985E87A555BC}" destId="{1CD56F85-4176-493D-920C-32EF72526602}" srcOrd="0" destOrd="0" presId="urn:microsoft.com/office/officeart/2009/3/layout/IncreasingArrowsProcess"/>
    <dgm:cxn modelId="{29B7F5E1-7EA3-4EF7-B9A7-A0FC35EF82E2}" type="presParOf" srcId="{565A0D3A-BFD0-409C-9455-22D7A08F2CF0}" destId="{70D2188C-DE25-4624-82F0-3736CACC7F3F}" srcOrd="0" destOrd="0" presId="urn:microsoft.com/office/officeart/2009/3/layout/IncreasingArrowsProcess"/>
    <dgm:cxn modelId="{1A289946-CE9F-492D-AAF3-6B84725428DB}" type="presParOf" srcId="{565A0D3A-BFD0-409C-9455-22D7A08F2CF0}" destId="{634E8213-C980-4D34-87D6-57E8AED8EAFF}" srcOrd="1" destOrd="0" presId="urn:microsoft.com/office/officeart/2009/3/layout/IncreasingArrowsProcess"/>
    <dgm:cxn modelId="{83F74974-1CD1-4CB6-96E5-A85C6B2002F6}" type="presParOf" srcId="{565A0D3A-BFD0-409C-9455-22D7A08F2CF0}" destId="{B94B1562-FD59-402C-8741-AA8F5697A1FC}" srcOrd="2" destOrd="0" presId="urn:microsoft.com/office/officeart/2009/3/layout/IncreasingArrowsProcess"/>
    <dgm:cxn modelId="{20F87710-2B77-4997-9B52-A2CE239CD015}" type="presParOf" srcId="{565A0D3A-BFD0-409C-9455-22D7A08F2CF0}" destId="{11326274-FFB3-4830-A187-B446B4C120B4}" srcOrd="3" destOrd="0" presId="urn:microsoft.com/office/officeart/2009/3/layout/IncreasingArrowsProcess"/>
    <dgm:cxn modelId="{30AF4EB9-37C3-4E36-B520-5740C25FE5B1}" type="presParOf" srcId="{565A0D3A-BFD0-409C-9455-22D7A08F2CF0}" destId="{5A2DF434-5C90-43ED-8387-BB879D452327}" srcOrd="4" destOrd="0" presId="urn:microsoft.com/office/officeart/2009/3/layout/IncreasingArrowsProcess"/>
    <dgm:cxn modelId="{095D3A3C-A759-4573-834D-A186C905DE78}" type="presParOf" srcId="{565A0D3A-BFD0-409C-9455-22D7A08F2CF0}" destId="{1CD56F85-4176-493D-920C-32EF72526602}" srcOrd="5" destOrd="0" presId="urn:microsoft.com/office/officeart/2009/3/layout/IncreasingArrowsProcess"/>
    <dgm:cxn modelId="{D51F3274-726A-4370-B15E-11009526A89A}" type="presParOf" srcId="{565A0D3A-BFD0-409C-9455-22D7A08F2CF0}" destId="{552DD4D6-0178-4763-9766-186AAFCD0312}" srcOrd="6" destOrd="0" presId="urn:microsoft.com/office/officeart/2009/3/layout/IncreasingArrowsProcess"/>
    <dgm:cxn modelId="{F7153585-4664-45B2-8AA1-46EDE3476D6E}" type="presParOf" srcId="{565A0D3A-BFD0-409C-9455-22D7A08F2CF0}" destId="{CC05F6D9-DE39-4B5C-9B0F-E1335565F14E}" srcOrd="7" destOrd="0" presId="urn:microsoft.com/office/officeart/2009/3/layout/IncreasingArrows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D5B0900-A0D8-4667-AA1E-E68AC31EE218}" type="doc">
      <dgm:prSet loTypeId="urn:microsoft.com/office/officeart/2005/8/layout/vList3" loCatId="picture" qsTypeId="urn:microsoft.com/office/officeart/2005/8/quickstyle/simple1" qsCatId="simple" csTypeId="urn:microsoft.com/office/officeart/2005/8/colors/accent1_2" csCatId="accent1" phldr="1"/>
      <dgm:spPr/>
    </dgm:pt>
    <dgm:pt modelId="{068C9482-A0E5-4FB3-AF11-FD02FFAD1555}">
      <dgm:prSet phldrT="[Tekst]"/>
      <dgm:spPr>
        <a:solidFill>
          <a:srgbClr val="E8574E"/>
        </a:solidFill>
      </dgm:spPr>
      <dgm:t>
        <a:bodyPr/>
        <a:lstStyle/>
        <a:p>
          <a:r>
            <a:rPr lang="nb-NO" dirty="0" err="1"/>
            <a:t>Poland</a:t>
          </a:r>
          <a:r>
            <a:rPr lang="nb-NO" dirty="0"/>
            <a:t> – 7 </a:t>
          </a:r>
          <a:r>
            <a:rPr lang="nb-NO" dirty="0" err="1"/>
            <a:t>participants</a:t>
          </a:r>
          <a:endParaRPr lang="nb-NO" dirty="0"/>
        </a:p>
        <a:p>
          <a:r>
            <a:rPr lang="nb-NO" dirty="0"/>
            <a:t>5 </a:t>
          </a:r>
          <a:r>
            <a:rPr lang="nb-NO" dirty="0" err="1"/>
            <a:t>women</a:t>
          </a:r>
          <a:r>
            <a:rPr lang="nb-NO" dirty="0"/>
            <a:t> + 2 men, ages 40-72</a:t>
          </a:r>
        </a:p>
        <a:p>
          <a:r>
            <a:rPr lang="nb-NO" dirty="0"/>
            <a:t>3 </a:t>
          </a:r>
          <a:r>
            <a:rPr lang="nb-NO" dirty="0" err="1"/>
            <a:t>individual</a:t>
          </a:r>
          <a:r>
            <a:rPr lang="nb-NO" dirty="0"/>
            <a:t> and 1 </a:t>
          </a:r>
          <a:r>
            <a:rPr lang="nb-NO" dirty="0" err="1"/>
            <a:t>group</a:t>
          </a:r>
          <a:r>
            <a:rPr lang="nb-NO" dirty="0"/>
            <a:t> </a:t>
          </a:r>
          <a:r>
            <a:rPr lang="nb-NO" dirty="0" err="1"/>
            <a:t>interviews</a:t>
          </a:r>
          <a:endParaRPr lang="nb-NO" dirty="0"/>
        </a:p>
      </dgm:t>
    </dgm:pt>
    <dgm:pt modelId="{83094FDC-9288-4CAE-B0DF-6EF8047D2CCC}" type="parTrans" cxnId="{72160A73-0EEC-4D7F-91B7-15E794206164}">
      <dgm:prSet/>
      <dgm:spPr/>
      <dgm:t>
        <a:bodyPr/>
        <a:lstStyle/>
        <a:p>
          <a:endParaRPr lang="nb-NO"/>
        </a:p>
      </dgm:t>
    </dgm:pt>
    <dgm:pt modelId="{BC6EFF1A-A75D-4953-8321-A373400CD273}" type="sibTrans" cxnId="{72160A73-0EEC-4D7F-91B7-15E794206164}">
      <dgm:prSet/>
      <dgm:spPr/>
      <dgm:t>
        <a:bodyPr/>
        <a:lstStyle/>
        <a:p>
          <a:endParaRPr lang="nb-NO"/>
        </a:p>
      </dgm:t>
    </dgm:pt>
    <dgm:pt modelId="{52F10883-D42F-4FE1-9A68-370ABAD12DFB}">
      <dgm:prSet phldrT="[Tekst]"/>
      <dgm:spPr>
        <a:solidFill>
          <a:srgbClr val="00B0F0"/>
        </a:solidFill>
      </dgm:spPr>
      <dgm:t>
        <a:bodyPr/>
        <a:lstStyle/>
        <a:p>
          <a:r>
            <a:rPr lang="nb-NO" dirty="0"/>
            <a:t>Somalia – 6 </a:t>
          </a:r>
          <a:r>
            <a:rPr lang="nb-NO" dirty="0" err="1"/>
            <a:t>participants</a:t>
          </a:r>
          <a:endParaRPr lang="nb-NO" dirty="0"/>
        </a:p>
        <a:p>
          <a:r>
            <a:rPr lang="nb-NO" dirty="0"/>
            <a:t>5 </a:t>
          </a:r>
          <a:r>
            <a:rPr lang="nb-NO" dirty="0" err="1"/>
            <a:t>women</a:t>
          </a:r>
          <a:r>
            <a:rPr lang="nb-NO" dirty="0"/>
            <a:t> + 1 man, ages 22-53</a:t>
          </a:r>
        </a:p>
        <a:p>
          <a:r>
            <a:rPr lang="nb-NO" dirty="0"/>
            <a:t>1 </a:t>
          </a:r>
          <a:r>
            <a:rPr lang="nb-NO" dirty="0" err="1"/>
            <a:t>individual</a:t>
          </a:r>
          <a:r>
            <a:rPr lang="nb-NO" dirty="0"/>
            <a:t> and 1 </a:t>
          </a:r>
          <a:r>
            <a:rPr lang="nb-NO" dirty="0" err="1"/>
            <a:t>group</a:t>
          </a:r>
          <a:r>
            <a:rPr lang="nb-NO" dirty="0"/>
            <a:t> </a:t>
          </a:r>
          <a:r>
            <a:rPr lang="nb-NO" dirty="0" err="1"/>
            <a:t>interview</a:t>
          </a:r>
          <a:endParaRPr lang="nb-NO" dirty="0"/>
        </a:p>
      </dgm:t>
    </dgm:pt>
    <dgm:pt modelId="{9816E524-0FBD-4FE7-93AB-793EE162FB6E}" type="parTrans" cxnId="{CE133312-0EF3-4756-96A8-9083B5502401}">
      <dgm:prSet/>
      <dgm:spPr/>
      <dgm:t>
        <a:bodyPr/>
        <a:lstStyle/>
        <a:p>
          <a:endParaRPr lang="nb-NO"/>
        </a:p>
      </dgm:t>
    </dgm:pt>
    <dgm:pt modelId="{72F85786-E40F-4527-9611-CB62FCAF5AFC}" type="sibTrans" cxnId="{CE133312-0EF3-4756-96A8-9083B5502401}">
      <dgm:prSet/>
      <dgm:spPr/>
      <dgm:t>
        <a:bodyPr/>
        <a:lstStyle/>
        <a:p>
          <a:endParaRPr lang="nb-NO"/>
        </a:p>
      </dgm:t>
    </dgm:pt>
    <dgm:pt modelId="{CB482005-CF56-446C-845F-B66CF80F8040}">
      <dgm:prSet phldrT="[Tekst]"/>
      <dgm:spPr>
        <a:solidFill>
          <a:srgbClr val="FFC000"/>
        </a:solidFill>
      </dgm:spPr>
      <dgm:t>
        <a:bodyPr/>
        <a:lstStyle/>
        <a:p>
          <a:r>
            <a:rPr lang="nb-NO" dirty="0"/>
            <a:t>Sri Lanka – 5 </a:t>
          </a:r>
          <a:r>
            <a:rPr lang="nb-NO" dirty="0" err="1"/>
            <a:t>participants</a:t>
          </a:r>
          <a:endParaRPr lang="nb-NO" dirty="0"/>
        </a:p>
        <a:p>
          <a:r>
            <a:rPr lang="nb-NO" dirty="0"/>
            <a:t>1 </a:t>
          </a:r>
          <a:r>
            <a:rPr lang="nb-NO" dirty="0" err="1"/>
            <a:t>woman</a:t>
          </a:r>
          <a:r>
            <a:rPr lang="nb-NO" dirty="0"/>
            <a:t> + 4 men, ages 40-53 </a:t>
          </a:r>
        </a:p>
        <a:p>
          <a:r>
            <a:rPr lang="nb-NO" dirty="0"/>
            <a:t>1 </a:t>
          </a:r>
          <a:r>
            <a:rPr lang="nb-NO" dirty="0" err="1"/>
            <a:t>group</a:t>
          </a:r>
          <a:r>
            <a:rPr lang="nb-NO" dirty="0"/>
            <a:t> </a:t>
          </a:r>
          <a:r>
            <a:rPr lang="nb-NO" dirty="0" err="1"/>
            <a:t>interview</a:t>
          </a:r>
          <a:endParaRPr lang="nb-NO" dirty="0"/>
        </a:p>
      </dgm:t>
    </dgm:pt>
    <dgm:pt modelId="{DB5481CE-7C85-468F-BDFE-E5DBDB027C6E}" type="parTrans" cxnId="{66019CC9-A158-4F66-89B8-032291FC4A97}">
      <dgm:prSet/>
      <dgm:spPr/>
      <dgm:t>
        <a:bodyPr/>
        <a:lstStyle/>
        <a:p>
          <a:endParaRPr lang="nb-NO"/>
        </a:p>
      </dgm:t>
    </dgm:pt>
    <dgm:pt modelId="{B36A01C3-A5E9-46B1-889D-8B29BB9698AD}" type="sibTrans" cxnId="{66019CC9-A158-4F66-89B8-032291FC4A97}">
      <dgm:prSet/>
      <dgm:spPr/>
      <dgm:t>
        <a:bodyPr/>
        <a:lstStyle/>
        <a:p>
          <a:endParaRPr lang="nb-NO"/>
        </a:p>
      </dgm:t>
    </dgm:pt>
    <dgm:pt modelId="{0E2719DE-1914-4810-A48B-FAADEC30D5FE}" type="pres">
      <dgm:prSet presAssocID="{ED5B0900-A0D8-4667-AA1E-E68AC31EE218}" presName="linearFlow" presStyleCnt="0">
        <dgm:presLayoutVars>
          <dgm:dir/>
          <dgm:resizeHandles val="exact"/>
        </dgm:presLayoutVars>
      </dgm:prSet>
      <dgm:spPr/>
    </dgm:pt>
    <dgm:pt modelId="{8E88C0C0-BE5E-4EEE-A9F7-998591E7D9B4}" type="pres">
      <dgm:prSet presAssocID="{068C9482-A0E5-4FB3-AF11-FD02FFAD1555}" presName="composite" presStyleCnt="0"/>
      <dgm:spPr/>
    </dgm:pt>
    <dgm:pt modelId="{9EFFC569-A31A-4388-96DA-72534816E7A5}" type="pres">
      <dgm:prSet presAssocID="{068C9482-A0E5-4FB3-AF11-FD02FFAD1555}" presName="imgShp" presStyleLbl="fgImgPlace1" presStyleIdx="0" presStyleCnt="3" custLinFactNeighborY="-3302"/>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30000" r="-30000"/>
          </a:stretch>
        </a:blipFill>
      </dgm:spPr>
    </dgm:pt>
    <dgm:pt modelId="{A5F3EB52-4D91-43D4-8272-C35AB0C49315}" type="pres">
      <dgm:prSet presAssocID="{068C9482-A0E5-4FB3-AF11-FD02FFAD1555}" presName="txShp" presStyleLbl="node1" presStyleIdx="0" presStyleCnt="3">
        <dgm:presLayoutVars>
          <dgm:bulletEnabled val="1"/>
        </dgm:presLayoutVars>
      </dgm:prSet>
      <dgm:spPr/>
    </dgm:pt>
    <dgm:pt modelId="{B7861765-AC75-4660-86FB-630F3AA743D3}" type="pres">
      <dgm:prSet presAssocID="{BC6EFF1A-A75D-4953-8321-A373400CD273}" presName="spacing" presStyleCnt="0"/>
      <dgm:spPr/>
    </dgm:pt>
    <dgm:pt modelId="{1760C29A-A028-46B3-9CEE-42E88A1EF998}" type="pres">
      <dgm:prSet presAssocID="{52F10883-D42F-4FE1-9A68-370ABAD12DFB}" presName="composite" presStyleCnt="0"/>
      <dgm:spPr/>
    </dgm:pt>
    <dgm:pt modelId="{BA5D2291-D040-421E-8D7E-8F2EDEC935C0}" type="pres">
      <dgm:prSet presAssocID="{52F10883-D42F-4FE1-9A68-370ABAD12DFB}" presName="imgShp"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dgm:spPr>
    </dgm:pt>
    <dgm:pt modelId="{3FDF62E9-7AE1-476D-A01B-CC2D82641A33}" type="pres">
      <dgm:prSet presAssocID="{52F10883-D42F-4FE1-9A68-370ABAD12DFB}" presName="txShp" presStyleLbl="node1" presStyleIdx="1" presStyleCnt="3" custLinFactNeighborX="-970" custLinFactNeighborY="794">
        <dgm:presLayoutVars>
          <dgm:bulletEnabled val="1"/>
        </dgm:presLayoutVars>
      </dgm:prSet>
      <dgm:spPr/>
    </dgm:pt>
    <dgm:pt modelId="{3D455558-9926-47CC-9CC3-023B9D5268E7}" type="pres">
      <dgm:prSet presAssocID="{72F85786-E40F-4527-9611-CB62FCAF5AFC}" presName="spacing" presStyleCnt="0"/>
      <dgm:spPr/>
    </dgm:pt>
    <dgm:pt modelId="{B8464B05-86DD-4263-9C75-6CFFC01F8820}" type="pres">
      <dgm:prSet presAssocID="{CB482005-CF56-446C-845F-B66CF80F8040}" presName="composite" presStyleCnt="0"/>
      <dgm:spPr/>
    </dgm:pt>
    <dgm:pt modelId="{7C1C967A-C743-4150-93EE-943FFF96D4BA}" type="pres">
      <dgm:prSet presAssocID="{CB482005-CF56-446C-845F-B66CF80F8040}" presName="imgShp"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l="-25000" r="-25000"/>
          </a:stretch>
        </a:blipFill>
      </dgm:spPr>
    </dgm:pt>
    <dgm:pt modelId="{AA5C51CB-2D5F-4177-94EE-D5A3423CEC3F}" type="pres">
      <dgm:prSet presAssocID="{CB482005-CF56-446C-845F-B66CF80F8040}" presName="txShp" presStyleLbl="node1" presStyleIdx="2" presStyleCnt="3">
        <dgm:presLayoutVars>
          <dgm:bulletEnabled val="1"/>
        </dgm:presLayoutVars>
      </dgm:prSet>
      <dgm:spPr/>
    </dgm:pt>
  </dgm:ptLst>
  <dgm:cxnLst>
    <dgm:cxn modelId="{CE133312-0EF3-4756-96A8-9083B5502401}" srcId="{ED5B0900-A0D8-4667-AA1E-E68AC31EE218}" destId="{52F10883-D42F-4FE1-9A68-370ABAD12DFB}" srcOrd="1" destOrd="0" parTransId="{9816E524-0FBD-4FE7-93AB-793EE162FB6E}" sibTransId="{72F85786-E40F-4527-9611-CB62FCAF5AFC}"/>
    <dgm:cxn modelId="{95930366-9017-4D37-B94F-3DCBB634C718}" type="presOf" srcId="{CB482005-CF56-446C-845F-B66CF80F8040}" destId="{AA5C51CB-2D5F-4177-94EE-D5A3423CEC3F}" srcOrd="0" destOrd="0" presId="urn:microsoft.com/office/officeart/2005/8/layout/vList3"/>
    <dgm:cxn modelId="{72160A73-0EEC-4D7F-91B7-15E794206164}" srcId="{ED5B0900-A0D8-4667-AA1E-E68AC31EE218}" destId="{068C9482-A0E5-4FB3-AF11-FD02FFAD1555}" srcOrd="0" destOrd="0" parTransId="{83094FDC-9288-4CAE-B0DF-6EF8047D2CCC}" sibTransId="{BC6EFF1A-A75D-4953-8321-A373400CD273}"/>
    <dgm:cxn modelId="{53C3F89A-3F2B-4BD0-AF1B-202402D7CD62}" type="presOf" srcId="{068C9482-A0E5-4FB3-AF11-FD02FFAD1555}" destId="{A5F3EB52-4D91-43D4-8272-C35AB0C49315}" srcOrd="0" destOrd="0" presId="urn:microsoft.com/office/officeart/2005/8/layout/vList3"/>
    <dgm:cxn modelId="{CD73F1C3-BBB4-4F5A-BA8D-8C85F979BD71}" type="presOf" srcId="{ED5B0900-A0D8-4667-AA1E-E68AC31EE218}" destId="{0E2719DE-1914-4810-A48B-FAADEC30D5FE}" srcOrd="0" destOrd="0" presId="urn:microsoft.com/office/officeart/2005/8/layout/vList3"/>
    <dgm:cxn modelId="{66019CC9-A158-4F66-89B8-032291FC4A97}" srcId="{ED5B0900-A0D8-4667-AA1E-E68AC31EE218}" destId="{CB482005-CF56-446C-845F-B66CF80F8040}" srcOrd="2" destOrd="0" parTransId="{DB5481CE-7C85-468F-BDFE-E5DBDB027C6E}" sibTransId="{B36A01C3-A5E9-46B1-889D-8B29BB9698AD}"/>
    <dgm:cxn modelId="{CFDA52E6-FF81-45AF-8079-1996A61BA9D9}" type="presOf" srcId="{52F10883-D42F-4FE1-9A68-370ABAD12DFB}" destId="{3FDF62E9-7AE1-476D-A01B-CC2D82641A33}" srcOrd="0" destOrd="0" presId="urn:microsoft.com/office/officeart/2005/8/layout/vList3"/>
    <dgm:cxn modelId="{9AC0C592-CC0A-4337-AC0C-E71DC712B690}" type="presParOf" srcId="{0E2719DE-1914-4810-A48B-FAADEC30D5FE}" destId="{8E88C0C0-BE5E-4EEE-A9F7-998591E7D9B4}" srcOrd="0" destOrd="0" presId="urn:microsoft.com/office/officeart/2005/8/layout/vList3"/>
    <dgm:cxn modelId="{B5D65FDC-CB9F-4FD0-AB88-00F34193424D}" type="presParOf" srcId="{8E88C0C0-BE5E-4EEE-A9F7-998591E7D9B4}" destId="{9EFFC569-A31A-4388-96DA-72534816E7A5}" srcOrd="0" destOrd="0" presId="urn:microsoft.com/office/officeart/2005/8/layout/vList3"/>
    <dgm:cxn modelId="{71EDC54B-0D6B-4C37-8273-B7A2C520F7FC}" type="presParOf" srcId="{8E88C0C0-BE5E-4EEE-A9F7-998591E7D9B4}" destId="{A5F3EB52-4D91-43D4-8272-C35AB0C49315}" srcOrd="1" destOrd="0" presId="urn:microsoft.com/office/officeart/2005/8/layout/vList3"/>
    <dgm:cxn modelId="{8A7D9A9E-8664-42A5-AC36-190903D14478}" type="presParOf" srcId="{0E2719DE-1914-4810-A48B-FAADEC30D5FE}" destId="{B7861765-AC75-4660-86FB-630F3AA743D3}" srcOrd="1" destOrd="0" presId="urn:microsoft.com/office/officeart/2005/8/layout/vList3"/>
    <dgm:cxn modelId="{615D4EB6-6FCC-4B52-B59D-57F094178E3A}" type="presParOf" srcId="{0E2719DE-1914-4810-A48B-FAADEC30D5FE}" destId="{1760C29A-A028-46B3-9CEE-42E88A1EF998}" srcOrd="2" destOrd="0" presId="urn:microsoft.com/office/officeart/2005/8/layout/vList3"/>
    <dgm:cxn modelId="{80515F47-25E0-4D11-92B2-B0729590FDA6}" type="presParOf" srcId="{1760C29A-A028-46B3-9CEE-42E88A1EF998}" destId="{BA5D2291-D040-421E-8D7E-8F2EDEC935C0}" srcOrd="0" destOrd="0" presId="urn:microsoft.com/office/officeart/2005/8/layout/vList3"/>
    <dgm:cxn modelId="{E066F582-2457-4369-BA3F-B14C8F693B5F}" type="presParOf" srcId="{1760C29A-A028-46B3-9CEE-42E88A1EF998}" destId="{3FDF62E9-7AE1-476D-A01B-CC2D82641A33}" srcOrd="1" destOrd="0" presId="urn:microsoft.com/office/officeart/2005/8/layout/vList3"/>
    <dgm:cxn modelId="{D0AC04FB-B2C0-4D31-B68D-7212D2BACA8F}" type="presParOf" srcId="{0E2719DE-1914-4810-A48B-FAADEC30D5FE}" destId="{3D455558-9926-47CC-9CC3-023B9D5268E7}" srcOrd="3" destOrd="0" presId="urn:microsoft.com/office/officeart/2005/8/layout/vList3"/>
    <dgm:cxn modelId="{16E4275C-9848-447C-9279-73878254F249}" type="presParOf" srcId="{0E2719DE-1914-4810-A48B-FAADEC30D5FE}" destId="{B8464B05-86DD-4263-9C75-6CFFC01F8820}" srcOrd="4" destOrd="0" presId="urn:microsoft.com/office/officeart/2005/8/layout/vList3"/>
    <dgm:cxn modelId="{83720C56-A418-4DF7-9F16-74B49180AD82}" type="presParOf" srcId="{B8464B05-86DD-4263-9C75-6CFFC01F8820}" destId="{7C1C967A-C743-4150-93EE-943FFF96D4BA}" srcOrd="0" destOrd="0" presId="urn:microsoft.com/office/officeart/2005/8/layout/vList3"/>
    <dgm:cxn modelId="{95F16465-F419-4D64-8B4A-F45C3777407F}" type="presParOf" srcId="{B8464B05-86DD-4263-9C75-6CFFC01F8820}" destId="{AA5C51CB-2D5F-4177-94EE-D5A3423CEC3F}" srcOrd="1" destOrd="0" presId="urn:microsoft.com/office/officeart/2005/8/layout/vList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D2188C-DE25-4624-82F0-3736CACC7F3F}">
      <dsp:nvSpPr>
        <dsp:cNvPr id="0" name=""/>
        <dsp:cNvSpPr/>
      </dsp:nvSpPr>
      <dsp:spPr>
        <a:xfrm>
          <a:off x="0" y="735923"/>
          <a:ext cx="20255022" cy="2948826"/>
        </a:xfrm>
        <a:prstGeom prst="rightArrow">
          <a:avLst>
            <a:gd name="adj1" fmla="val 50000"/>
            <a:gd name="adj2" fmla="val 50000"/>
          </a:avLst>
        </a:prstGeom>
        <a:solidFill>
          <a:srgbClr val="E8574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224790" rIns="254000" bIns="468126" numCol="1" spcCol="1270" anchor="ctr" anchorCtr="0">
          <a:noAutofit/>
        </a:bodyPr>
        <a:lstStyle/>
        <a:p>
          <a:pPr marL="0" lvl="0" indent="0" algn="l" defTabSz="2622550">
            <a:lnSpc>
              <a:spcPct val="90000"/>
            </a:lnSpc>
            <a:spcBef>
              <a:spcPct val="0"/>
            </a:spcBef>
            <a:spcAft>
              <a:spcPct val="35000"/>
            </a:spcAft>
            <a:buNone/>
          </a:pPr>
          <a:r>
            <a:rPr lang="nb-NO" sz="5900" kern="1200" dirty="0"/>
            <a:t>Personal </a:t>
          </a:r>
          <a:r>
            <a:rPr lang="nb-NO" sz="5900" kern="1200" dirty="0" err="1"/>
            <a:t>socioeconomic</a:t>
          </a:r>
          <a:endParaRPr lang="nb-NO" sz="5900" kern="1200" dirty="0"/>
        </a:p>
      </dsp:txBody>
      <dsp:txXfrm>
        <a:off x="0" y="1473130"/>
        <a:ext cx="19517816" cy="1474413"/>
      </dsp:txXfrm>
    </dsp:sp>
    <dsp:sp modelId="{634E8213-C980-4D34-87D6-57E8AED8EAFF}">
      <dsp:nvSpPr>
        <dsp:cNvPr id="0" name=""/>
        <dsp:cNvSpPr/>
      </dsp:nvSpPr>
      <dsp:spPr>
        <a:xfrm>
          <a:off x="0" y="2988529"/>
          <a:ext cx="4668782" cy="5454441"/>
        </a:xfrm>
        <a:prstGeom prst="rect">
          <a:avLst/>
        </a:prstGeom>
        <a:solidFill>
          <a:schemeClr val="lt1">
            <a:hueOff val="0"/>
            <a:satOff val="0"/>
            <a:lumOff val="0"/>
            <a:alphaOff val="0"/>
          </a:schemeClr>
        </a:solidFill>
        <a:ln w="25400" cap="flat" cmpd="sng" algn="ctr">
          <a:solidFill>
            <a:srgbClr val="E8574E"/>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nb-NO" sz="3500" kern="1200" dirty="0" err="1"/>
            <a:t>Education</a:t>
          </a:r>
          <a:endParaRPr lang="nb-NO" sz="3500" kern="1200" dirty="0"/>
        </a:p>
        <a:p>
          <a:pPr marL="0" lvl="0" indent="0" algn="l" defTabSz="1555750">
            <a:lnSpc>
              <a:spcPct val="90000"/>
            </a:lnSpc>
            <a:spcBef>
              <a:spcPct val="0"/>
            </a:spcBef>
            <a:spcAft>
              <a:spcPct val="35000"/>
            </a:spcAft>
            <a:buNone/>
          </a:pPr>
          <a:r>
            <a:rPr lang="nb-NO" sz="3500" kern="1200"/>
            <a:t>Work</a:t>
          </a:r>
          <a:endParaRPr lang="nb-NO" sz="3500" kern="1200" dirty="0"/>
        </a:p>
      </dsp:txBody>
      <dsp:txXfrm>
        <a:off x="0" y="2988529"/>
        <a:ext cx="4668782" cy="5454441"/>
      </dsp:txXfrm>
    </dsp:sp>
    <dsp:sp modelId="{B94B1562-FD59-402C-8741-AA8F5697A1FC}">
      <dsp:nvSpPr>
        <dsp:cNvPr id="0" name=""/>
        <dsp:cNvSpPr/>
      </dsp:nvSpPr>
      <dsp:spPr>
        <a:xfrm>
          <a:off x="4668782" y="1787520"/>
          <a:ext cx="15586239" cy="2948826"/>
        </a:xfrm>
        <a:prstGeom prst="rightArrow">
          <a:avLst>
            <a:gd name="adj1" fmla="val 50000"/>
            <a:gd name="adj2" fmla="val 50000"/>
          </a:avLst>
        </a:prstGeom>
        <a:solidFill>
          <a:srgbClr val="E8574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224790" rIns="254000" bIns="468126" numCol="1" spcCol="1270" anchor="ctr" anchorCtr="0">
          <a:noAutofit/>
        </a:bodyPr>
        <a:lstStyle/>
        <a:p>
          <a:pPr marL="0" lvl="0" indent="0" algn="l" defTabSz="2622550">
            <a:lnSpc>
              <a:spcPct val="90000"/>
            </a:lnSpc>
            <a:spcBef>
              <a:spcPct val="0"/>
            </a:spcBef>
            <a:spcAft>
              <a:spcPct val="35000"/>
            </a:spcAft>
            <a:buNone/>
          </a:pPr>
          <a:r>
            <a:rPr lang="nb-NO" sz="5900" kern="1200" dirty="0"/>
            <a:t>Cultural</a:t>
          </a:r>
        </a:p>
      </dsp:txBody>
      <dsp:txXfrm>
        <a:off x="4668782" y="2524727"/>
        <a:ext cx="14849033" cy="1474413"/>
      </dsp:txXfrm>
    </dsp:sp>
    <dsp:sp modelId="{11326274-FFB3-4830-A187-B446B4C120B4}">
      <dsp:nvSpPr>
        <dsp:cNvPr id="0" name=""/>
        <dsp:cNvSpPr/>
      </dsp:nvSpPr>
      <dsp:spPr>
        <a:xfrm>
          <a:off x="4668782" y="3971164"/>
          <a:ext cx="4668782" cy="5315414"/>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nb-NO" sz="3500" kern="1200" dirty="0" err="1"/>
            <a:t>Social</a:t>
          </a:r>
          <a:r>
            <a:rPr lang="nb-NO" sz="3500" kern="1200" dirty="0"/>
            <a:t> </a:t>
          </a:r>
          <a:r>
            <a:rPr lang="nb-NO" sz="3500" kern="1200" dirty="0" err="1"/>
            <a:t>habits</a:t>
          </a:r>
          <a:endParaRPr lang="nb-NO" sz="3500" kern="1200" dirty="0"/>
        </a:p>
        <a:p>
          <a:pPr marL="0" lvl="0" indent="0" algn="l" defTabSz="1555750">
            <a:lnSpc>
              <a:spcPct val="90000"/>
            </a:lnSpc>
            <a:spcBef>
              <a:spcPct val="0"/>
            </a:spcBef>
            <a:spcAft>
              <a:spcPct val="35000"/>
            </a:spcAft>
            <a:buNone/>
          </a:pPr>
          <a:r>
            <a:rPr lang="nb-NO" sz="3500" kern="1200"/>
            <a:t>Religion</a:t>
          </a:r>
          <a:endParaRPr lang="nb-NO" sz="3500" kern="1200" dirty="0"/>
        </a:p>
        <a:p>
          <a:pPr marL="0" lvl="0" indent="0" algn="l" defTabSz="1555750">
            <a:lnSpc>
              <a:spcPct val="90000"/>
            </a:lnSpc>
            <a:spcBef>
              <a:spcPct val="0"/>
            </a:spcBef>
            <a:spcAft>
              <a:spcPct val="35000"/>
            </a:spcAft>
            <a:buNone/>
          </a:pPr>
          <a:r>
            <a:rPr lang="nb-NO" sz="3500" kern="1200"/>
            <a:t>Sense of community</a:t>
          </a:r>
          <a:endParaRPr lang="nb-NO" sz="3500" kern="1200" dirty="0"/>
        </a:p>
        <a:p>
          <a:pPr marL="0" lvl="0" indent="0" algn="l" defTabSz="1555750">
            <a:lnSpc>
              <a:spcPct val="90000"/>
            </a:lnSpc>
            <a:spcBef>
              <a:spcPct val="0"/>
            </a:spcBef>
            <a:spcAft>
              <a:spcPct val="35000"/>
            </a:spcAft>
            <a:buNone/>
          </a:pPr>
          <a:r>
            <a:rPr lang="nb-NO" sz="3500" kern="1200"/>
            <a:t>Societal responsibility</a:t>
          </a:r>
          <a:endParaRPr lang="nb-NO" sz="3500" kern="1200" dirty="0"/>
        </a:p>
        <a:p>
          <a:pPr marL="0" lvl="0" indent="0" algn="l" defTabSz="1555750">
            <a:lnSpc>
              <a:spcPct val="90000"/>
            </a:lnSpc>
            <a:spcBef>
              <a:spcPct val="0"/>
            </a:spcBef>
            <a:spcAft>
              <a:spcPct val="35000"/>
            </a:spcAft>
            <a:buNone/>
          </a:pPr>
          <a:r>
            <a:rPr lang="nb-NO" sz="3500" kern="1200"/>
            <a:t>Tradiditional medicine</a:t>
          </a:r>
          <a:endParaRPr lang="nb-NO" sz="3500" kern="1200" dirty="0"/>
        </a:p>
        <a:p>
          <a:pPr marL="0" lvl="0" indent="0" algn="l" defTabSz="1555750">
            <a:lnSpc>
              <a:spcPct val="90000"/>
            </a:lnSpc>
            <a:spcBef>
              <a:spcPct val="0"/>
            </a:spcBef>
            <a:spcAft>
              <a:spcPct val="35000"/>
            </a:spcAft>
            <a:buNone/>
          </a:pPr>
          <a:r>
            <a:rPr lang="nb-NO" sz="3500" kern="1200" dirty="0" err="1"/>
            <a:t>Attitudes</a:t>
          </a:r>
          <a:r>
            <a:rPr lang="nb-NO" sz="3500" kern="1200" dirty="0"/>
            <a:t> to </a:t>
          </a:r>
          <a:r>
            <a:rPr lang="nb-NO" sz="3500" kern="1200" dirty="0" err="1"/>
            <a:t>healthcare</a:t>
          </a:r>
          <a:r>
            <a:rPr lang="nb-NO" sz="3500" kern="1200" dirty="0"/>
            <a:t> </a:t>
          </a:r>
        </a:p>
      </dsp:txBody>
      <dsp:txXfrm>
        <a:off x="4668782" y="3971164"/>
        <a:ext cx="4668782" cy="5315414"/>
      </dsp:txXfrm>
    </dsp:sp>
    <dsp:sp modelId="{5A2DF434-5C90-43ED-8387-BB879D452327}">
      <dsp:nvSpPr>
        <dsp:cNvPr id="0" name=""/>
        <dsp:cNvSpPr/>
      </dsp:nvSpPr>
      <dsp:spPr>
        <a:xfrm>
          <a:off x="9337565" y="2718244"/>
          <a:ext cx="10917456" cy="2948826"/>
        </a:xfrm>
        <a:prstGeom prst="rightArrow">
          <a:avLst>
            <a:gd name="adj1" fmla="val 50000"/>
            <a:gd name="adj2" fmla="val 50000"/>
          </a:avLst>
        </a:prstGeom>
        <a:solidFill>
          <a:srgbClr val="E8574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224790" rIns="254000" bIns="468126" numCol="1" spcCol="1270" anchor="ctr" anchorCtr="0">
          <a:noAutofit/>
        </a:bodyPr>
        <a:lstStyle/>
        <a:p>
          <a:pPr marL="0" lvl="0" indent="0" algn="l" defTabSz="2622550">
            <a:lnSpc>
              <a:spcPct val="90000"/>
            </a:lnSpc>
            <a:spcBef>
              <a:spcPct val="0"/>
            </a:spcBef>
            <a:spcAft>
              <a:spcPct val="35000"/>
            </a:spcAft>
            <a:buNone/>
          </a:pPr>
          <a:r>
            <a:rPr lang="nb-NO" sz="5900" kern="1200" dirty="0" err="1"/>
            <a:t>Transcultural</a:t>
          </a:r>
          <a:endParaRPr lang="nb-NO" sz="5900" kern="1200" dirty="0"/>
        </a:p>
      </dsp:txBody>
      <dsp:txXfrm>
        <a:off x="9337565" y="3455451"/>
        <a:ext cx="10180250" cy="1474413"/>
      </dsp:txXfrm>
    </dsp:sp>
    <dsp:sp modelId="{1CD56F85-4176-493D-920C-32EF72526602}">
      <dsp:nvSpPr>
        <dsp:cNvPr id="0" name=""/>
        <dsp:cNvSpPr/>
      </dsp:nvSpPr>
      <dsp:spPr>
        <a:xfrm>
          <a:off x="9337565" y="4953789"/>
          <a:ext cx="4668782" cy="5350955"/>
        </a:xfrm>
        <a:prstGeom prst="rect">
          <a:avLst/>
        </a:prstGeom>
        <a:solidFill>
          <a:schemeClr val="lt1">
            <a:hueOff val="0"/>
            <a:satOff val="0"/>
            <a:lumOff val="0"/>
            <a:alphaOff val="0"/>
          </a:schemeClr>
        </a:solidFill>
        <a:ln w="25400" cap="flat" cmpd="sng" algn="ctr">
          <a:solidFill>
            <a:srgbClr val="E8574E"/>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nb-NO" sz="3500" kern="1200" dirty="0"/>
            <a:t>Information from </a:t>
          </a:r>
          <a:r>
            <a:rPr lang="nb-NO" sz="3500" kern="1200" dirty="0" err="1"/>
            <a:t>two</a:t>
          </a:r>
          <a:r>
            <a:rPr lang="nb-NO" sz="3500" kern="1200" dirty="0"/>
            <a:t> </a:t>
          </a:r>
          <a:r>
            <a:rPr lang="nb-NO" sz="3500" kern="1200" dirty="0" err="1"/>
            <a:t>countries</a:t>
          </a:r>
          <a:endParaRPr lang="nb-NO" sz="3500" kern="1200" dirty="0"/>
        </a:p>
        <a:p>
          <a:pPr marL="0" lvl="0" indent="0" algn="l" defTabSz="1555750">
            <a:lnSpc>
              <a:spcPct val="90000"/>
            </a:lnSpc>
            <a:spcBef>
              <a:spcPct val="0"/>
            </a:spcBef>
            <a:spcAft>
              <a:spcPct val="35000"/>
            </a:spcAft>
            <a:buNone/>
          </a:pPr>
          <a:r>
            <a:rPr lang="nb-NO" sz="3500" kern="1200"/>
            <a:t>Mistrust &amp; conspiracy</a:t>
          </a:r>
          <a:endParaRPr lang="nb-NO" sz="3500" kern="1200" dirty="0"/>
        </a:p>
        <a:p>
          <a:pPr marL="0" lvl="0" indent="0" algn="l" defTabSz="1555750">
            <a:lnSpc>
              <a:spcPct val="90000"/>
            </a:lnSpc>
            <a:spcBef>
              <a:spcPct val="0"/>
            </a:spcBef>
            <a:spcAft>
              <a:spcPct val="35000"/>
            </a:spcAft>
            <a:buNone/>
          </a:pPr>
          <a:r>
            <a:rPr lang="nb-NO" sz="3500" kern="1200" dirty="0"/>
            <a:t>Integration </a:t>
          </a:r>
          <a:r>
            <a:rPr lang="nb-NO" sz="3500" kern="1200" dirty="0" err="1"/>
            <a:t>level</a:t>
          </a:r>
          <a:endParaRPr lang="nb-NO" sz="3500" kern="1200" dirty="0"/>
        </a:p>
      </dsp:txBody>
      <dsp:txXfrm>
        <a:off x="9337565" y="4953789"/>
        <a:ext cx="4668782" cy="5350955"/>
      </dsp:txXfrm>
    </dsp:sp>
    <dsp:sp modelId="{552DD4D6-0178-4763-9766-186AAFCD0312}">
      <dsp:nvSpPr>
        <dsp:cNvPr id="0" name=""/>
        <dsp:cNvSpPr/>
      </dsp:nvSpPr>
      <dsp:spPr>
        <a:xfrm>
          <a:off x="14006347" y="3700838"/>
          <a:ext cx="6248674" cy="2948826"/>
        </a:xfrm>
        <a:prstGeom prst="rightArrow">
          <a:avLst>
            <a:gd name="adj1" fmla="val 50000"/>
            <a:gd name="adj2" fmla="val 50000"/>
          </a:avLst>
        </a:prstGeom>
        <a:solidFill>
          <a:srgbClr val="E8574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224790" rIns="254000" bIns="468126" numCol="1" spcCol="1270" anchor="ctr" anchorCtr="0">
          <a:noAutofit/>
        </a:bodyPr>
        <a:lstStyle/>
        <a:p>
          <a:pPr marL="0" lvl="0" indent="0" algn="l" defTabSz="2622550">
            <a:lnSpc>
              <a:spcPct val="90000"/>
            </a:lnSpc>
            <a:spcBef>
              <a:spcPct val="0"/>
            </a:spcBef>
            <a:spcAft>
              <a:spcPct val="35000"/>
            </a:spcAft>
            <a:buNone/>
          </a:pPr>
          <a:r>
            <a:rPr lang="nb-NO" sz="5900" kern="1200" dirty="0"/>
            <a:t>System </a:t>
          </a:r>
          <a:r>
            <a:rPr lang="nb-NO" sz="5900" kern="1200" dirty="0" err="1"/>
            <a:t>related</a:t>
          </a:r>
          <a:endParaRPr lang="nb-NO" sz="5900" kern="1200" dirty="0"/>
        </a:p>
      </dsp:txBody>
      <dsp:txXfrm>
        <a:off x="14006347" y="4438045"/>
        <a:ext cx="5511468" cy="1474413"/>
      </dsp:txXfrm>
    </dsp:sp>
    <dsp:sp modelId="{CC05F6D9-DE39-4B5C-9B0F-E1335565F14E}">
      <dsp:nvSpPr>
        <dsp:cNvPr id="0" name=""/>
        <dsp:cNvSpPr/>
      </dsp:nvSpPr>
      <dsp:spPr>
        <a:xfrm>
          <a:off x="14001824" y="5739739"/>
          <a:ext cx="4711318" cy="5413673"/>
        </a:xfrm>
        <a:prstGeom prst="rect">
          <a:avLst/>
        </a:prstGeom>
        <a:solidFill>
          <a:schemeClr val="lt1">
            <a:hueOff val="0"/>
            <a:satOff val="0"/>
            <a:lumOff val="0"/>
            <a:alphaOff val="0"/>
          </a:schemeClr>
        </a:solidFill>
        <a:ln w="25400" cap="flat" cmpd="sng" algn="ctr">
          <a:solidFill>
            <a:srgbClr val="E8574E"/>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nb-NO" sz="3500" kern="1200" dirty="0"/>
            <a:t>Language </a:t>
          </a:r>
          <a:r>
            <a:rPr lang="nb-NO" sz="3500" kern="1200" dirty="0" err="1"/>
            <a:t>courses</a:t>
          </a:r>
          <a:endParaRPr lang="nb-NO" sz="3500" kern="1200" dirty="0"/>
        </a:p>
        <a:p>
          <a:pPr marL="0" lvl="0" indent="0" algn="l" defTabSz="1555750">
            <a:lnSpc>
              <a:spcPct val="90000"/>
            </a:lnSpc>
            <a:spcBef>
              <a:spcPct val="0"/>
            </a:spcBef>
            <a:spcAft>
              <a:spcPct val="35000"/>
            </a:spcAft>
            <a:buNone/>
          </a:pPr>
          <a:r>
            <a:rPr lang="nb-NO" sz="3500" kern="1200" dirty="0" err="1"/>
            <a:t>Appropriateness</a:t>
          </a:r>
          <a:r>
            <a:rPr lang="nb-NO" sz="3500" kern="1200" dirty="0"/>
            <a:t> </a:t>
          </a:r>
          <a:r>
            <a:rPr lang="nb-NO" sz="3500" kern="1200" dirty="0" err="1"/>
            <a:t>of</a:t>
          </a:r>
          <a:r>
            <a:rPr lang="nb-NO" sz="3500" kern="1200" dirty="0"/>
            <a:t> </a:t>
          </a:r>
          <a:r>
            <a:rPr lang="nb-NO" sz="3500" kern="1200" dirty="0" err="1"/>
            <a:t>information</a:t>
          </a:r>
          <a:endParaRPr lang="nb-NO" sz="3500" kern="1200" dirty="0"/>
        </a:p>
        <a:p>
          <a:pPr marL="0" lvl="0" indent="0" algn="l" defTabSz="1555750">
            <a:lnSpc>
              <a:spcPct val="90000"/>
            </a:lnSpc>
            <a:spcBef>
              <a:spcPct val="0"/>
            </a:spcBef>
            <a:spcAft>
              <a:spcPct val="35000"/>
            </a:spcAft>
            <a:buNone/>
          </a:pPr>
          <a:r>
            <a:rPr lang="nb-NO" sz="3500" kern="1200"/>
            <a:t>Discrimination</a:t>
          </a:r>
          <a:endParaRPr lang="nb-NO" sz="3500" kern="1200" dirty="0"/>
        </a:p>
        <a:p>
          <a:pPr marL="0" lvl="0" indent="0" algn="l" defTabSz="1555750">
            <a:lnSpc>
              <a:spcPct val="90000"/>
            </a:lnSpc>
            <a:spcBef>
              <a:spcPct val="0"/>
            </a:spcBef>
            <a:spcAft>
              <a:spcPct val="35000"/>
            </a:spcAft>
            <a:buNone/>
          </a:pPr>
          <a:r>
            <a:rPr lang="nb-NO" sz="3500" kern="1200"/>
            <a:t>Access to health services</a:t>
          </a:r>
          <a:endParaRPr lang="nb-NO" sz="3500" kern="1200" dirty="0"/>
        </a:p>
      </dsp:txBody>
      <dsp:txXfrm>
        <a:off x="14001824" y="5739739"/>
        <a:ext cx="4711318" cy="54136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F3EB52-4D91-43D4-8272-C35AB0C49315}">
      <dsp:nvSpPr>
        <dsp:cNvPr id="0" name=""/>
        <dsp:cNvSpPr/>
      </dsp:nvSpPr>
      <dsp:spPr>
        <a:xfrm rot="10800000">
          <a:off x="2698327" y="3177"/>
          <a:ext cx="8721820" cy="2005912"/>
        </a:xfrm>
        <a:prstGeom prst="homePlate">
          <a:avLst/>
        </a:prstGeom>
        <a:solidFill>
          <a:srgbClr val="E8574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4552" tIns="133350" rIns="248920" bIns="133350" numCol="1" spcCol="1270" anchor="ctr" anchorCtr="0">
          <a:noAutofit/>
        </a:bodyPr>
        <a:lstStyle/>
        <a:p>
          <a:pPr marL="0" lvl="0" indent="0" algn="ctr" defTabSz="1555750">
            <a:lnSpc>
              <a:spcPct val="90000"/>
            </a:lnSpc>
            <a:spcBef>
              <a:spcPct val="0"/>
            </a:spcBef>
            <a:spcAft>
              <a:spcPct val="35000"/>
            </a:spcAft>
            <a:buNone/>
          </a:pPr>
          <a:r>
            <a:rPr lang="nb-NO" sz="3500" kern="1200" dirty="0" err="1"/>
            <a:t>Poland</a:t>
          </a:r>
          <a:r>
            <a:rPr lang="nb-NO" sz="3500" kern="1200" dirty="0"/>
            <a:t> – 7 </a:t>
          </a:r>
          <a:r>
            <a:rPr lang="nb-NO" sz="3500" kern="1200" dirty="0" err="1"/>
            <a:t>participants</a:t>
          </a:r>
          <a:endParaRPr lang="nb-NO" sz="3500" kern="1200" dirty="0"/>
        </a:p>
        <a:p>
          <a:pPr marL="0" lvl="0" indent="0" algn="ctr" defTabSz="1555750">
            <a:lnSpc>
              <a:spcPct val="90000"/>
            </a:lnSpc>
            <a:spcBef>
              <a:spcPct val="0"/>
            </a:spcBef>
            <a:spcAft>
              <a:spcPct val="35000"/>
            </a:spcAft>
            <a:buNone/>
          </a:pPr>
          <a:r>
            <a:rPr lang="nb-NO" sz="3500" kern="1200" dirty="0"/>
            <a:t>5 </a:t>
          </a:r>
          <a:r>
            <a:rPr lang="nb-NO" sz="3500" kern="1200" dirty="0" err="1"/>
            <a:t>women</a:t>
          </a:r>
          <a:r>
            <a:rPr lang="nb-NO" sz="3500" kern="1200" dirty="0"/>
            <a:t> + 2 men, ages 40-72</a:t>
          </a:r>
        </a:p>
        <a:p>
          <a:pPr marL="0" lvl="0" indent="0" algn="ctr" defTabSz="1555750">
            <a:lnSpc>
              <a:spcPct val="90000"/>
            </a:lnSpc>
            <a:spcBef>
              <a:spcPct val="0"/>
            </a:spcBef>
            <a:spcAft>
              <a:spcPct val="35000"/>
            </a:spcAft>
            <a:buNone/>
          </a:pPr>
          <a:r>
            <a:rPr lang="nb-NO" sz="3500" kern="1200" dirty="0"/>
            <a:t>3 </a:t>
          </a:r>
          <a:r>
            <a:rPr lang="nb-NO" sz="3500" kern="1200" dirty="0" err="1"/>
            <a:t>individual</a:t>
          </a:r>
          <a:r>
            <a:rPr lang="nb-NO" sz="3500" kern="1200" dirty="0"/>
            <a:t> and 1 </a:t>
          </a:r>
          <a:r>
            <a:rPr lang="nb-NO" sz="3500" kern="1200" dirty="0" err="1"/>
            <a:t>group</a:t>
          </a:r>
          <a:r>
            <a:rPr lang="nb-NO" sz="3500" kern="1200" dirty="0"/>
            <a:t> </a:t>
          </a:r>
          <a:r>
            <a:rPr lang="nb-NO" sz="3500" kern="1200" dirty="0" err="1"/>
            <a:t>interviews</a:t>
          </a:r>
          <a:endParaRPr lang="nb-NO" sz="3500" kern="1200" dirty="0"/>
        </a:p>
      </dsp:txBody>
      <dsp:txXfrm rot="10800000">
        <a:off x="3199805" y="3177"/>
        <a:ext cx="8220342" cy="2005912"/>
      </dsp:txXfrm>
    </dsp:sp>
    <dsp:sp modelId="{9EFFC569-A31A-4388-96DA-72534816E7A5}">
      <dsp:nvSpPr>
        <dsp:cNvPr id="0" name=""/>
        <dsp:cNvSpPr/>
      </dsp:nvSpPr>
      <dsp:spPr>
        <a:xfrm>
          <a:off x="1695371" y="0"/>
          <a:ext cx="2005912" cy="2005912"/>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30000" r="-3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FDF62E9-7AE1-476D-A01B-CC2D82641A33}">
      <dsp:nvSpPr>
        <dsp:cNvPr id="0" name=""/>
        <dsp:cNvSpPr/>
      </dsp:nvSpPr>
      <dsp:spPr>
        <a:xfrm rot="10800000">
          <a:off x="2613725" y="2623796"/>
          <a:ext cx="8721820" cy="2005912"/>
        </a:xfrm>
        <a:prstGeom prst="homePlate">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4552" tIns="133350" rIns="248920" bIns="133350" numCol="1" spcCol="1270" anchor="ctr" anchorCtr="0">
          <a:noAutofit/>
        </a:bodyPr>
        <a:lstStyle/>
        <a:p>
          <a:pPr marL="0" lvl="0" indent="0" algn="ctr" defTabSz="1555750">
            <a:lnSpc>
              <a:spcPct val="90000"/>
            </a:lnSpc>
            <a:spcBef>
              <a:spcPct val="0"/>
            </a:spcBef>
            <a:spcAft>
              <a:spcPct val="35000"/>
            </a:spcAft>
            <a:buNone/>
          </a:pPr>
          <a:r>
            <a:rPr lang="nb-NO" sz="3500" kern="1200" dirty="0"/>
            <a:t>Somalia – 6 </a:t>
          </a:r>
          <a:r>
            <a:rPr lang="nb-NO" sz="3500" kern="1200" dirty="0" err="1"/>
            <a:t>participants</a:t>
          </a:r>
          <a:endParaRPr lang="nb-NO" sz="3500" kern="1200" dirty="0"/>
        </a:p>
        <a:p>
          <a:pPr marL="0" lvl="0" indent="0" algn="ctr" defTabSz="1555750">
            <a:lnSpc>
              <a:spcPct val="90000"/>
            </a:lnSpc>
            <a:spcBef>
              <a:spcPct val="0"/>
            </a:spcBef>
            <a:spcAft>
              <a:spcPct val="35000"/>
            </a:spcAft>
            <a:buNone/>
          </a:pPr>
          <a:r>
            <a:rPr lang="nb-NO" sz="3500" kern="1200" dirty="0"/>
            <a:t>5 </a:t>
          </a:r>
          <a:r>
            <a:rPr lang="nb-NO" sz="3500" kern="1200" dirty="0" err="1"/>
            <a:t>women</a:t>
          </a:r>
          <a:r>
            <a:rPr lang="nb-NO" sz="3500" kern="1200" dirty="0"/>
            <a:t> + 1 man, ages 22-53</a:t>
          </a:r>
        </a:p>
        <a:p>
          <a:pPr marL="0" lvl="0" indent="0" algn="ctr" defTabSz="1555750">
            <a:lnSpc>
              <a:spcPct val="90000"/>
            </a:lnSpc>
            <a:spcBef>
              <a:spcPct val="0"/>
            </a:spcBef>
            <a:spcAft>
              <a:spcPct val="35000"/>
            </a:spcAft>
            <a:buNone/>
          </a:pPr>
          <a:r>
            <a:rPr lang="nb-NO" sz="3500" kern="1200" dirty="0"/>
            <a:t>1 </a:t>
          </a:r>
          <a:r>
            <a:rPr lang="nb-NO" sz="3500" kern="1200" dirty="0" err="1"/>
            <a:t>individual</a:t>
          </a:r>
          <a:r>
            <a:rPr lang="nb-NO" sz="3500" kern="1200" dirty="0"/>
            <a:t> and 1 </a:t>
          </a:r>
          <a:r>
            <a:rPr lang="nb-NO" sz="3500" kern="1200" dirty="0" err="1"/>
            <a:t>group</a:t>
          </a:r>
          <a:r>
            <a:rPr lang="nb-NO" sz="3500" kern="1200" dirty="0"/>
            <a:t> </a:t>
          </a:r>
          <a:r>
            <a:rPr lang="nb-NO" sz="3500" kern="1200" dirty="0" err="1"/>
            <a:t>interview</a:t>
          </a:r>
          <a:endParaRPr lang="nb-NO" sz="3500" kern="1200" dirty="0"/>
        </a:p>
      </dsp:txBody>
      <dsp:txXfrm rot="10800000">
        <a:off x="3115203" y="2623796"/>
        <a:ext cx="8220342" cy="2005912"/>
      </dsp:txXfrm>
    </dsp:sp>
    <dsp:sp modelId="{BA5D2291-D040-421E-8D7E-8F2EDEC935C0}">
      <dsp:nvSpPr>
        <dsp:cNvPr id="0" name=""/>
        <dsp:cNvSpPr/>
      </dsp:nvSpPr>
      <dsp:spPr>
        <a:xfrm>
          <a:off x="1695371" y="2607869"/>
          <a:ext cx="2005912" cy="2005912"/>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A5C51CB-2D5F-4177-94EE-D5A3423CEC3F}">
      <dsp:nvSpPr>
        <dsp:cNvPr id="0" name=""/>
        <dsp:cNvSpPr/>
      </dsp:nvSpPr>
      <dsp:spPr>
        <a:xfrm rot="10800000">
          <a:off x="2698327" y="5212561"/>
          <a:ext cx="8721820" cy="2005912"/>
        </a:xfrm>
        <a:prstGeom prst="homePlat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4552" tIns="133350" rIns="248920" bIns="133350" numCol="1" spcCol="1270" anchor="ctr" anchorCtr="0">
          <a:noAutofit/>
        </a:bodyPr>
        <a:lstStyle/>
        <a:p>
          <a:pPr marL="0" lvl="0" indent="0" algn="ctr" defTabSz="1555750">
            <a:lnSpc>
              <a:spcPct val="90000"/>
            </a:lnSpc>
            <a:spcBef>
              <a:spcPct val="0"/>
            </a:spcBef>
            <a:spcAft>
              <a:spcPct val="35000"/>
            </a:spcAft>
            <a:buNone/>
          </a:pPr>
          <a:r>
            <a:rPr lang="nb-NO" sz="3500" kern="1200" dirty="0"/>
            <a:t>Sri Lanka – 5 </a:t>
          </a:r>
          <a:r>
            <a:rPr lang="nb-NO" sz="3500" kern="1200" dirty="0" err="1"/>
            <a:t>participants</a:t>
          </a:r>
          <a:endParaRPr lang="nb-NO" sz="3500" kern="1200" dirty="0"/>
        </a:p>
        <a:p>
          <a:pPr marL="0" lvl="0" indent="0" algn="ctr" defTabSz="1555750">
            <a:lnSpc>
              <a:spcPct val="90000"/>
            </a:lnSpc>
            <a:spcBef>
              <a:spcPct val="0"/>
            </a:spcBef>
            <a:spcAft>
              <a:spcPct val="35000"/>
            </a:spcAft>
            <a:buNone/>
          </a:pPr>
          <a:r>
            <a:rPr lang="nb-NO" sz="3500" kern="1200" dirty="0"/>
            <a:t>1 </a:t>
          </a:r>
          <a:r>
            <a:rPr lang="nb-NO" sz="3500" kern="1200" dirty="0" err="1"/>
            <a:t>woman</a:t>
          </a:r>
          <a:r>
            <a:rPr lang="nb-NO" sz="3500" kern="1200" dirty="0"/>
            <a:t> + 4 men, ages 40-53 </a:t>
          </a:r>
        </a:p>
        <a:p>
          <a:pPr marL="0" lvl="0" indent="0" algn="ctr" defTabSz="1555750">
            <a:lnSpc>
              <a:spcPct val="90000"/>
            </a:lnSpc>
            <a:spcBef>
              <a:spcPct val="0"/>
            </a:spcBef>
            <a:spcAft>
              <a:spcPct val="35000"/>
            </a:spcAft>
            <a:buNone/>
          </a:pPr>
          <a:r>
            <a:rPr lang="nb-NO" sz="3500" kern="1200" dirty="0"/>
            <a:t>1 </a:t>
          </a:r>
          <a:r>
            <a:rPr lang="nb-NO" sz="3500" kern="1200" dirty="0" err="1"/>
            <a:t>group</a:t>
          </a:r>
          <a:r>
            <a:rPr lang="nb-NO" sz="3500" kern="1200" dirty="0"/>
            <a:t> </a:t>
          </a:r>
          <a:r>
            <a:rPr lang="nb-NO" sz="3500" kern="1200" dirty="0" err="1"/>
            <a:t>interview</a:t>
          </a:r>
          <a:endParaRPr lang="nb-NO" sz="3500" kern="1200" dirty="0"/>
        </a:p>
      </dsp:txBody>
      <dsp:txXfrm rot="10800000">
        <a:off x="3199805" y="5212561"/>
        <a:ext cx="8220342" cy="2005912"/>
      </dsp:txXfrm>
    </dsp:sp>
    <dsp:sp modelId="{7C1C967A-C743-4150-93EE-943FFF96D4BA}">
      <dsp:nvSpPr>
        <dsp:cNvPr id="0" name=""/>
        <dsp:cNvSpPr/>
      </dsp:nvSpPr>
      <dsp:spPr>
        <a:xfrm>
          <a:off x="1695371" y="5212561"/>
          <a:ext cx="2005912" cy="2005912"/>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25000" r="-2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defRPr sz="1300" smtClean="0"/>
            </a:lvl1pPr>
          </a:lstStyle>
          <a:p>
            <a:pPr>
              <a:defRPr/>
            </a:pPr>
            <a:endParaRPr lang="nb-NO"/>
          </a:p>
        </p:txBody>
      </p:sp>
      <p:sp>
        <p:nvSpPr>
          <p:cNvPr id="13315" name="Rectangle 3"/>
          <p:cNvSpPr>
            <a:spLocks noGrp="1" noChangeArrowheads="1"/>
          </p:cNvSpPr>
          <p:nvPr>
            <p:ph type="dt" idx="1"/>
          </p:nvPr>
        </p:nvSpPr>
        <p:spPr bwMode="auto">
          <a:xfrm>
            <a:off x="4021324"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lgn="r">
              <a:defRPr sz="1300" smtClean="0"/>
            </a:lvl1pPr>
          </a:lstStyle>
          <a:p>
            <a:pPr>
              <a:defRPr/>
            </a:pPr>
            <a:endParaRPr lang="nb-NO"/>
          </a:p>
        </p:txBody>
      </p:sp>
      <p:sp>
        <p:nvSpPr>
          <p:cNvPr id="3076" name="Rectangle 4"/>
          <p:cNvSpPr>
            <a:spLocks noGrp="1" noRot="1" noChangeAspect="1" noChangeArrowheads="1" noTextEdit="1"/>
          </p:cNvSpPr>
          <p:nvPr>
            <p:ph type="sldImg" idx="2"/>
          </p:nvPr>
        </p:nvSpPr>
        <p:spPr bwMode="auto">
          <a:xfrm>
            <a:off x="838200" y="768350"/>
            <a:ext cx="54229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9779" y="4861365"/>
            <a:ext cx="5679742" cy="4605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3318" name="Rectangle 6"/>
          <p:cNvSpPr>
            <a:spLocks noGrp="1" noChangeArrowheads="1"/>
          </p:cNvSpPr>
          <p:nvPr>
            <p:ph type="ftr" sz="quarter" idx="4"/>
          </p:nvPr>
        </p:nvSpPr>
        <p:spPr bwMode="auto">
          <a:xfrm>
            <a:off x="0"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defRPr sz="1300" smtClean="0"/>
            </a:lvl1pPr>
          </a:lstStyle>
          <a:p>
            <a:pPr>
              <a:defRPr/>
            </a:pPr>
            <a:endParaRPr lang="nb-NO"/>
          </a:p>
        </p:txBody>
      </p:sp>
      <p:sp>
        <p:nvSpPr>
          <p:cNvPr id="13319" name="Rectangle 7"/>
          <p:cNvSpPr>
            <a:spLocks noGrp="1" noChangeArrowheads="1"/>
          </p:cNvSpPr>
          <p:nvPr>
            <p:ph type="sldNum" sz="quarter" idx="5"/>
          </p:nvPr>
        </p:nvSpPr>
        <p:spPr bwMode="auto">
          <a:xfrm>
            <a:off x="4021324"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lgn="r">
              <a:defRPr sz="1300" smtClean="0"/>
            </a:lvl1pPr>
          </a:lstStyle>
          <a:p>
            <a:pPr>
              <a:defRPr/>
            </a:pPr>
            <a:fld id="{6131AE1E-E725-4449-B03D-B7F1AD5A21EF}" type="slidenum">
              <a:rPr lang="nb-NO"/>
              <a:pPr>
                <a:defRPr/>
              </a:pPr>
              <a:t>‹#›</a:t>
            </a:fld>
            <a:endParaRPr lang="nb-NO"/>
          </a:p>
        </p:txBody>
      </p:sp>
    </p:spTree>
    <p:extLst>
      <p:ext uri="{BB962C8B-B14F-4D97-AF65-F5344CB8AC3E}">
        <p14:creationId xmlns:p14="http://schemas.microsoft.com/office/powerpoint/2010/main" val="32959104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800">
                <a:solidFill>
                  <a:schemeClr val="tx1"/>
                </a:solidFill>
                <a:latin typeface="Arial" charset="0"/>
              </a:defRPr>
            </a:lvl1pPr>
            <a:lvl2pPr marL="178457" indent="-68637" eaLnBrk="0" hangingPunct="0">
              <a:defRPr sz="800">
                <a:solidFill>
                  <a:schemeClr val="tx1"/>
                </a:solidFill>
                <a:latin typeface="Arial" charset="0"/>
              </a:defRPr>
            </a:lvl2pPr>
            <a:lvl3pPr marL="274549" indent="-54910" eaLnBrk="0" hangingPunct="0">
              <a:defRPr sz="800">
                <a:solidFill>
                  <a:schemeClr val="tx1"/>
                </a:solidFill>
                <a:latin typeface="Arial" charset="0"/>
              </a:defRPr>
            </a:lvl3pPr>
            <a:lvl4pPr marL="384368" indent="-54910" eaLnBrk="0" hangingPunct="0">
              <a:defRPr sz="800">
                <a:solidFill>
                  <a:schemeClr val="tx1"/>
                </a:solidFill>
                <a:latin typeface="Arial" charset="0"/>
              </a:defRPr>
            </a:lvl4pPr>
            <a:lvl5pPr marL="494187" indent="-54910" eaLnBrk="0" hangingPunct="0">
              <a:defRPr sz="800">
                <a:solidFill>
                  <a:schemeClr val="tx1"/>
                </a:solidFill>
                <a:latin typeface="Arial" charset="0"/>
              </a:defRPr>
            </a:lvl5pPr>
            <a:lvl6pPr marL="604007" indent="-54910" eaLnBrk="0" fontAlgn="base" hangingPunct="0">
              <a:spcBef>
                <a:spcPct val="0"/>
              </a:spcBef>
              <a:spcAft>
                <a:spcPct val="0"/>
              </a:spcAft>
              <a:defRPr sz="800">
                <a:solidFill>
                  <a:schemeClr val="tx1"/>
                </a:solidFill>
                <a:latin typeface="Arial" charset="0"/>
              </a:defRPr>
            </a:lvl6pPr>
            <a:lvl7pPr marL="713826" indent="-54910" eaLnBrk="0" fontAlgn="base" hangingPunct="0">
              <a:spcBef>
                <a:spcPct val="0"/>
              </a:spcBef>
              <a:spcAft>
                <a:spcPct val="0"/>
              </a:spcAft>
              <a:defRPr sz="800">
                <a:solidFill>
                  <a:schemeClr val="tx1"/>
                </a:solidFill>
                <a:latin typeface="Arial" charset="0"/>
              </a:defRPr>
            </a:lvl7pPr>
            <a:lvl8pPr marL="823646" indent="-54910" eaLnBrk="0" fontAlgn="base" hangingPunct="0">
              <a:spcBef>
                <a:spcPct val="0"/>
              </a:spcBef>
              <a:spcAft>
                <a:spcPct val="0"/>
              </a:spcAft>
              <a:defRPr sz="800">
                <a:solidFill>
                  <a:schemeClr val="tx1"/>
                </a:solidFill>
                <a:latin typeface="Arial" charset="0"/>
              </a:defRPr>
            </a:lvl8pPr>
            <a:lvl9pPr marL="933465" indent="-54910" eaLnBrk="0" fontAlgn="base" hangingPunct="0">
              <a:spcBef>
                <a:spcPct val="0"/>
              </a:spcBef>
              <a:spcAft>
                <a:spcPct val="0"/>
              </a:spcAft>
              <a:defRPr sz="800">
                <a:solidFill>
                  <a:schemeClr val="tx1"/>
                </a:solidFill>
                <a:latin typeface="Arial" charset="0"/>
              </a:defRPr>
            </a:lvl9pPr>
          </a:lstStyle>
          <a:p>
            <a:pPr eaLnBrk="1" hangingPunct="1"/>
            <a:fld id="{5C788E0A-2390-493D-B96C-E13D0340CC64}" type="slidenum">
              <a:rPr lang="nb-NO" altLang="nb-NO" sz="1300"/>
              <a:pPr eaLnBrk="1" hangingPunct="1"/>
              <a:t>1</a:t>
            </a:fld>
            <a:endParaRPr lang="nb-NO" altLang="nb-NO" sz="13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lnSpc>
                <a:spcPct val="80000"/>
              </a:lnSpc>
            </a:pPr>
            <a:endParaRPr lang="en-GB" altLang="nb-NO" sz="900" dirty="0"/>
          </a:p>
        </p:txBody>
      </p:sp>
    </p:spTree>
    <p:extLst>
      <p:ext uri="{BB962C8B-B14F-4D97-AF65-F5344CB8AC3E}">
        <p14:creationId xmlns:p14="http://schemas.microsoft.com/office/powerpoint/2010/main" val="3219241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Postermal">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22629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3" descr="Background, text field"/>
          <p:cNvSpPr>
            <a:spLocks/>
          </p:cNvSpPr>
          <p:nvPr/>
        </p:nvSpPr>
        <p:spPr bwMode="auto">
          <a:xfrm>
            <a:off x="6780" y="6047625"/>
            <a:ext cx="42840000" cy="21204000"/>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chemeClr val="bg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dirty="0"/>
          </a:p>
        </p:txBody>
      </p:sp>
      <p:pic>
        <p:nvPicPr>
          <p:cNvPr id="1026" name="Picture 19"/>
          <p:cNvPicPr>
            <a:picLocks noChangeAspect="1" noChangeArrowheads="1"/>
          </p:cNvPicPr>
          <p:nvPr userDrawn="1"/>
        </p:nvPicPr>
        <p:blipFill>
          <a:blip r:embed="rId3">
            <a:extLst>
              <a:ext uri="{28A0092B-C50C-407E-A947-70E740481C1C}">
                <a14:useLocalDpi xmlns:a14="http://schemas.microsoft.com/office/drawing/2010/main" val="0"/>
              </a:ext>
            </a:extLst>
          </a:blip>
          <a:srcRect/>
          <a:stretch/>
        </p:blipFill>
        <p:spPr bwMode="auto">
          <a:xfrm>
            <a:off x="1141169" y="27849640"/>
            <a:ext cx="9907651" cy="1810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reeform 3" descr="Red field, top"/>
          <p:cNvSpPr>
            <a:spLocks/>
          </p:cNvSpPr>
          <p:nvPr/>
        </p:nvSpPr>
        <p:spPr bwMode="auto">
          <a:xfrm>
            <a:off x="0" y="-1"/>
            <a:ext cx="42840000" cy="5634931"/>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rgbClr val="E857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nb-NO"/>
          </a:p>
        </p:txBody>
      </p:sp>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8361363" rtl="0" eaLnBrk="0" fontAlgn="base" hangingPunct="0">
        <a:spcBef>
          <a:spcPct val="0"/>
        </a:spcBef>
        <a:spcAft>
          <a:spcPct val="0"/>
        </a:spcAft>
        <a:defRPr sz="40200">
          <a:solidFill>
            <a:schemeClr val="tx2"/>
          </a:solidFill>
          <a:latin typeface="+mj-lt"/>
          <a:ea typeface="+mj-ea"/>
          <a:cs typeface="+mj-cs"/>
        </a:defRPr>
      </a:lvl1pPr>
      <a:lvl2pPr algn="ctr" defTabSz="8361363" rtl="0" eaLnBrk="0" fontAlgn="base" hangingPunct="0">
        <a:spcBef>
          <a:spcPct val="0"/>
        </a:spcBef>
        <a:spcAft>
          <a:spcPct val="0"/>
        </a:spcAft>
        <a:defRPr sz="40200">
          <a:solidFill>
            <a:schemeClr val="tx2"/>
          </a:solidFill>
          <a:latin typeface="Arial" charset="0"/>
        </a:defRPr>
      </a:lvl2pPr>
      <a:lvl3pPr algn="ctr" defTabSz="8361363" rtl="0" eaLnBrk="0" fontAlgn="base" hangingPunct="0">
        <a:spcBef>
          <a:spcPct val="0"/>
        </a:spcBef>
        <a:spcAft>
          <a:spcPct val="0"/>
        </a:spcAft>
        <a:defRPr sz="40200">
          <a:solidFill>
            <a:schemeClr val="tx2"/>
          </a:solidFill>
          <a:latin typeface="Arial" charset="0"/>
        </a:defRPr>
      </a:lvl3pPr>
      <a:lvl4pPr algn="ctr" defTabSz="8361363" rtl="0" eaLnBrk="0" fontAlgn="base" hangingPunct="0">
        <a:spcBef>
          <a:spcPct val="0"/>
        </a:spcBef>
        <a:spcAft>
          <a:spcPct val="0"/>
        </a:spcAft>
        <a:defRPr sz="40200">
          <a:solidFill>
            <a:schemeClr val="tx2"/>
          </a:solidFill>
          <a:latin typeface="Arial" charset="0"/>
        </a:defRPr>
      </a:lvl4pPr>
      <a:lvl5pPr algn="ctr" defTabSz="8361363" rtl="0" eaLnBrk="0" fontAlgn="base" hangingPunct="0">
        <a:spcBef>
          <a:spcPct val="0"/>
        </a:spcBef>
        <a:spcAft>
          <a:spcPct val="0"/>
        </a:spcAft>
        <a:defRPr sz="40200">
          <a:solidFill>
            <a:schemeClr val="tx2"/>
          </a:solidFill>
          <a:latin typeface="Arial" charset="0"/>
        </a:defRPr>
      </a:lvl5pPr>
      <a:lvl6pPr marL="457200" algn="ctr" defTabSz="8361363" rtl="0" fontAlgn="base">
        <a:spcBef>
          <a:spcPct val="0"/>
        </a:spcBef>
        <a:spcAft>
          <a:spcPct val="0"/>
        </a:spcAft>
        <a:defRPr sz="40200">
          <a:solidFill>
            <a:schemeClr val="tx2"/>
          </a:solidFill>
          <a:latin typeface="Arial" charset="0"/>
        </a:defRPr>
      </a:lvl6pPr>
      <a:lvl7pPr marL="914400" algn="ctr" defTabSz="8361363" rtl="0" fontAlgn="base">
        <a:spcBef>
          <a:spcPct val="0"/>
        </a:spcBef>
        <a:spcAft>
          <a:spcPct val="0"/>
        </a:spcAft>
        <a:defRPr sz="40200">
          <a:solidFill>
            <a:schemeClr val="tx2"/>
          </a:solidFill>
          <a:latin typeface="Arial" charset="0"/>
        </a:defRPr>
      </a:lvl7pPr>
      <a:lvl8pPr marL="1371600" algn="ctr" defTabSz="8361363" rtl="0" fontAlgn="base">
        <a:spcBef>
          <a:spcPct val="0"/>
        </a:spcBef>
        <a:spcAft>
          <a:spcPct val="0"/>
        </a:spcAft>
        <a:defRPr sz="40200">
          <a:solidFill>
            <a:schemeClr val="tx2"/>
          </a:solidFill>
          <a:latin typeface="Arial" charset="0"/>
        </a:defRPr>
      </a:lvl8pPr>
      <a:lvl9pPr marL="1828800" algn="ctr" defTabSz="8361363" rtl="0" fontAlgn="base">
        <a:spcBef>
          <a:spcPct val="0"/>
        </a:spcBef>
        <a:spcAft>
          <a:spcPct val="0"/>
        </a:spcAft>
        <a:defRPr sz="40200">
          <a:solidFill>
            <a:schemeClr val="tx2"/>
          </a:solidFill>
          <a:latin typeface="Arial" charset="0"/>
        </a:defRPr>
      </a:lvl9pPr>
    </p:titleStyle>
    <p:bodyStyle>
      <a:lvl1pPr marL="3136900" indent="-3136900" algn="l" defTabSz="8361363" rtl="0" eaLnBrk="0" fontAlgn="base" hangingPunct="0">
        <a:spcBef>
          <a:spcPct val="20000"/>
        </a:spcBef>
        <a:spcAft>
          <a:spcPct val="0"/>
        </a:spcAft>
        <a:buChar char="•"/>
        <a:defRPr sz="29300">
          <a:solidFill>
            <a:schemeClr val="tx1"/>
          </a:solidFill>
          <a:latin typeface="+mn-lt"/>
          <a:ea typeface="+mn-ea"/>
          <a:cs typeface="+mn-cs"/>
        </a:defRPr>
      </a:lvl1pPr>
      <a:lvl2pPr marL="6792913" indent="-2613025" algn="l" defTabSz="8361363" rtl="0" eaLnBrk="0" fontAlgn="base" hangingPunct="0">
        <a:spcBef>
          <a:spcPct val="20000"/>
        </a:spcBef>
        <a:spcAft>
          <a:spcPct val="0"/>
        </a:spcAft>
        <a:buChar char="–"/>
        <a:defRPr sz="25600">
          <a:solidFill>
            <a:schemeClr val="tx1"/>
          </a:solidFill>
          <a:latin typeface="+mn-lt"/>
        </a:defRPr>
      </a:lvl2pPr>
      <a:lvl3pPr marL="10452100" indent="-2090738" algn="l" defTabSz="8361363" rtl="0" eaLnBrk="0" fontAlgn="base" hangingPunct="0">
        <a:spcBef>
          <a:spcPct val="20000"/>
        </a:spcBef>
        <a:spcAft>
          <a:spcPct val="0"/>
        </a:spcAft>
        <a:buChar char="•"/>
        <a:defRPr sz="22100">
          <a:solidFill>
            <a:schemeClr val="tx1"/>
          </a:solidFill>
          <a:latin typeface="+mn-lt"/>
        </a:defRPr>
      </a:lvl3pPr>
      <a:lvl4pPr marL="14630400" indent="-2090738" algn="l" defTabSz="8361363" rtl="0" eaLnBrk="0" fontAlgn="base" hangingPunct="0">
        <a:spcBef>
          <a:spcPct val="20000"/>
        </a:spcBef>
        <a:spcAft>
          <a:spcPct val="0"/>
        </a:spcAft>
        <a:buChar char="–"/>
        <a:defRPr sz="18200">
          <a:solidFill>
            <a:schemeClr val="tx1"/>
          </a:solidFill>
          <a:latin typeface="+mn-lt"/>
        </a:defRPr>
      </a:lvl4pPr>
      <a:lvl5pPr marL="18810288" indent="-2089150" algn="l" defTabSz="8361363" rtl="0" eaLnBrk="0" fontAlgn="base" hangingPunct="0">
        <a:spcBef>
          <a:spcPct val="20000"/>
        </a:spcBef>
        <a:spcAft>
          <a:spcPct val="0"/>
        </a:spcAft>
        <a:buChar char="»"/>
        <a:defRPr sz="18200">
          <a:solidFill>
            <a:schemeClr val="tx1"/>
          </a:solidFill>
          <a:latin typeface="+mn-lt"/>
        </a:defRPr>
      </a:lvl5pPr>
      <a:lvl6pPr marL="19267488" indent="-2089150" algn="l" defTabSz="8361363" rtl="0" fontAlgn="base">
        <a:spcBef>
          <a:spcPct val="20000"/>
        </a:spcBef>
        <a:spcAft>
          <a:spcPct val="0"/>
        </a:spcAft>
        <a:buChar char="»"/>
        <a:defRPr sz="18200">
          <a:solidFill>
            <a:schemeClr val="tx1"/>
          </a:solidFill>
          <a:latin typeface="+mn-lt"/>
        </a:defRPr>
      </a:lvl6pPr>
      <a:lvl7pPr marL="19724688" indent="-2089150" algn="l" defTabSz="8361363" rtl="0" fontAlgn="base">
        <a:spcBef>
          <a:spcPct val="20000"/>
        </a:spcBef>
        <a:spcAft>
          <a:spcPct val="0"/>
        </a:spcAft>
        <a:buChar char="»"/>
        <a:defRPr sz="18200">
          <a:solidFill>
            <a:schemeClr val="tx1"/>
          </a:solidFill>
          <a:latin typeface="+mn-lt"/>
        </a:defRPr>
      </a:lvl7pPr>
      <a:lvl8pPr marL="20181888" indent="-2089150" algn="l" defTabSz="8361363" rtl="0" fontAlgn="base">
        <a:spcBef>
          <a:spcPct val="20000"/>
        </a:spcBef>
        <a:spcAft>
          <a:spcPct val="0"/>
        </a:spcAft>
        <a:buChar char="»"/>
        <a:defRPr sz="18200">
          <a:solidFill>
            <a:schemeClr val="tx1"/>
          </a:solidFill>
          <a:latin typeface="+mn-lt"/>
        </a:defRPr>
      </a:lvl8pPr>
      <a:lvl9pPr marL="20639088" indent="-2089150" algn="l" defTabSz="8361363" rtl="0" fontAlgn="base">
        <a:spcBef>
          <a:spcPct val="20000"/>
        </a:spcBef>
        <a:spcAft>
          <a:spcPct val="0"/>
        </a:spcAft>
        <a:buChar char="»"/>
        <a:defRPr sz="182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image" Target="../media/image5.png"/><Relationship Id="rId18" Type="http://schemas.openxmlformats.org/officeDocument/2006/relationships/image" Target="../media/image6.png"/><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openxmlformats.org/officeDocument/2006/relationships/hyperlink" Target="https://en.wikipedia.org/wiki/Somalia_at_the_Olympics" TargetMode="External"/><Relationship Id="rId2" Type="http://schemas.openxmlformats.org/officeDocument/2006/relationships/notesSlide" Target="../notesSlides/notesSlide1.xml"/><Relationship Id="rId16" Type="http://schemas.openxmlformats.org/officeDocument/2006/relationships/image" Target="../media/image3.png"/><Relationship Id="rId20" Type="http://schemas.openxmlformats.org/officeDocument/2006/relationships/image" Target="../media/image7.jpeg"/><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hyperlink" Target="https://creativecommons.org/licenses/by-sa/3.0/" TargetMode="External"/><Relationship Id="rId10" Type="http://schemas.openxmlformats.org/officeDocument/2006/relationships/diagramQuickStyle" Target="../diagrams/quickStyle2.xml"/><Relationship Id="rId19" Type="http://schemas.openxmlformats.org/officeDocument/2006/relationships/hyperlink" Target="https://ja.wikipedia.org/wiki/%E3%82%B9%E3%83%AA%E3%83%A9%E3%83%B3%E3%82%AB%E3%81%AE%E5%9B%BD%E6%97%97" TargetMode="Externa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hyperlink" Target="https://commons.wikimedia.org/wiki/File:National_Flag_of_Poland.p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ktangel 22">
            <a:extLst>
              <a:ext uri="{FF2B5EF4-FFF2-40B4-BE49-F238E27FC236}">
                <a16:creationId xmlns:a16="http://schemas.microsoft.com/office/drawing/2014/main" id="{4808FC3E-FA75-4D55-EA41-83B0988CDB29}"/>
              </a:ext>
            </a:extLst>
          </p:cNvPr>
          <p:cNvSpPr/>
          <p:nvPr/>
        </p:nvSpPr>
        <p:spPr bwMode="auto">
          <a:xfrm>
            <a:off x="0" y="26203079"/>
            <a:ext cx="42869485" cy="4076896"/>
          </a:xfrm>
          <a:prstGeom prst="rect">
            <a:avLst/>
          </a:prstGeom>
          <a:solidFill>
            <a:srgbClr val="F6F4F3"/>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8361363" rtl="0" eaLnBrk="1" fontAlgn="base" latinLnBrk="0" hangingPunct="1">
              <a:lnSpc>
                <a:spcPct val="100000"/>
              </a:lnSpc>
              <a:spcBef>
                <a:spcPct val="0"/>
              </a:spcBef>
              <a:spcAft>
                <a:spcPct val="0"/>
              </a:spcAft>
              <a:buClrTx/>
              <a:buSzTx/>
              <a:buFontTx/>
              <a:buNone/>
              <a:tabLst/>
            </a:pPr>
            <a:endParaRPr kumimoji="0" lang="nb-NO" sz="3200" b="0" i="0" u="none" strike="noStrike" cap="none" normalizeH="0" baseline="0">
              <a:ln>
                <a:noFill/>
              </a:ln>
              <a:solidFill>
                <a:schemeClr val="tx1"/>
              </a:solidFill>
              <a:effectLst/>
              <a:latin typeface="Arial" charset="0"/>
            </a:endParaRPr>
          </a:p>
        </p:txBody>
      </p:sp>
      <p:grpSp>
        <p:nvGrpSpPr>
          <p:cNvPr id="19" name="Gruppe 18">
            <a:extLst>
              <a:ext uri="{FF2B5EF4-FFF2-40B4-BE49-F238E27FC236}">
                <a16:creationId xmlns:a16="http://schemas.microsoft.com/office/drawing/2014/main" id="{98DD4A84-2C9D-D6A5-52EE-1D75B82AB04A}"/>
              </a:ext>
            </a:extLst>
          </p:cNvPr>
          <p:cNvGrpSpPr/>
          <p:nvPr/>
        </p:nvGrpSpPr>
        <p:grpSpPr>
          <a:xfrm>
            <a:off x="11369042" y="10523968"/>
            <a:ext cx="20406991" cy="12146350"/>
            <a:chOff x="11370836" y="9738291"/>
            <a:chExt cx="20406991" cy="12146350"/>
          </a:xfrm>
        </p:grpSpPr>
        <p:graphicFrame>
          <p:nvGraphicFramePr>
            <p:cNvPr id="15" name="Diagram 14">
              <a:extLst>
                <a:ext uri="{FF2B5EF4-FFF2-40B4-BE49-F238E27FC236}">
                  <a16:creationId xmlns:a16="http://schemas.microsoft.com/office/drawing/2014/main" id="{428C6BF7-0E62-BF45-9CDB-34AD2986CF1E}"/>
                </a:ext>
              </a:extLst>
            </p:cNvPr>
            <p:cNvGraphicFramePr/>
            <p:nvPr>
              <p:extLst>
                <p:ext uri="{D42A27DB-BD31-4B8C-83A1-F6EECF244321}">
                  <p14:modId xmlns:p14="http://schemas.microsoft.com/office/powerpoint/2010/main" val="1357050001"/>
                </p:ext>
              </p:extLst>
            </p:nvPr>
          </p:nvGraphicFramePr>
          <p:xfrm>
            <a:off x="11370836" y="9738291"/>
            <a:ext cx="20255022" cy="12146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 name="Rektangel 17">
              <a:extLst>
                <a:ext uri="{FF2B5EF4-FFF2-40B4-BE49-F238E27FC236}">
                  <a16:creationId xmlns:a16="http://schemas.microsoft.com/office/drawing/2014/main" id="{31871670-10AF-5730-DFEC-8C99D646DF4C}"/>
                </a:ext>
              </a:extLst>
            </p:cNvPr>
            <p:cNvSpPr/>
            <p:nvPr/>
          </p:nvSpPr>
          <p:spPr bwMode="auto">
            <a:xfrm>
              <a:off x="26272339" y="10316157"/>
              <a:ext cx="5505488" cy="930963"/>
            </a:xfrm>
            <a:prstGeom prst="rect">
              <a:avLst/>
            </a:prstGeom>
            <a:solidFill>
              <a:srgbClr val="F6F4F3"/>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8361363" rtl="0" eaLnBrk="1" fontAlgn="base" latinLnBrk="0" hangingPunct="1">
                <a:lnSpc>
                  <a:spcPct val="100000"/>
                </a:lnSpc>
                <a:spcBef>
                  <a:spcPct val="0"/>
                </a:spcBef>
                <a:spcAft>
                  <a:spcPct val="0"/>
                </a:spcAft>
                <a:buClrTx/>
                <a:buSzTx/>
                <a:buFontTx/>
                <a:buNone/>
                <a:tabLst/>
              </a:pPr>
              <a:endParaRPr kumimoji="0" lang="nb-NO" sz="3200" b="0" i="0" u="none" strike="noStrike" cap="none" normalizeH="0" baseline="0">
                <a:ln>
                  <a:noFill/>
                </a:ln>
                <a:solidFill>
                  <a:schemeClr val="tx1"/>
                </a:solidFill>
                <a:effectLst/>
                <a:latin typeface="Arial" charset="0"/>
              </a:endParaRPr>
            </a:p>
          </p:txBody>
        </p:sp>
      </p:grpSp>
      <p:sp>
        <p:nvSpPr>
          <p:cNvPr id="2051" name="Title" descr="Title field"/>
          <p:cNvSpPr txBox="1">
            <a:spLocks noChangeArrowheads="1"/>
          </p:cNvSpPr>
          <p:nvPr/>
        </p:nvSpPr>
        <p:spPr bwMode="auto">
          <a:xfrm>
            <a:off x="1182688" y="915353"/>
            <a:ext cx="30205265"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en-US" altLang="nb-NO" sz="9600" b="1" dirty="0">
                <a:solidFill>
                  <a:schemeClr val="bg1"/>
                </a:solidFill>
                <a:latin typeface="Arial" panose="020B0604020202020204" pitchFamily="34" charset="0"/>
                <a:cs typeface="Arial" panose="020B0604020202020204" pitchFamily="34" charset="0"/>
              </a:rPr>
              <a:t>Cultural factors influencing COVID-19-related perceptions and behavior</a:t>
            </a:r>
            <a:endParaRPr lang="nb-NO" altLang="nb-NO" sz="9600" b="1" dirty="0">
              <a:solidFill>
                <a:schemeClr val="bg1"/>
              </a:solidFill>
              <a:latin typeface="Arial" panose="020B0604020202020204" pitchFamily="34" charset="0"/>
              <a:cs typeface="Arial" panose="020B0604020202020204" pitchFamily="34" charset="0"/>
            </a:endParaRPr>
          </a:p>
        </p:txBody>
      </p:sp>
      <p:sp>
        <p:nvSpPr>
          <p:cNvPr id="2054" name="Subtitle" descr="Subtitle field"/>
          <p:cNvSpPr txBox="1">
            <a:spLocks noChangeArrowheads="1"/>
          </p:cNvSpPr>
          <p:nvPr/>
        </p:nvSpPr>
        <p:spPr bwMode="auto">
          <a:xfrm>
            <a:off x="1182689" y="4107179"/>
            <a:ext cx="2679795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en-US" altLang="nb-NO" sz="4800" b="1" dirty="0">
                <a:solidFill>
                  <a:schemeClr val="bg1"/>
                </a:solidFill>
                <a:latin typeface="+mj-lt"/>
              </a:rPr>
              <a:t>seen from immigrants’ own perspective. A qualitative study on three immigrant groups </a:t>
            </a:r>
            <a:endParaRPr lang="nb-NO" altLang="nb-NO" sz="9400" b="1" dirty="0">
              <a:solidFill>
                <a:schemeClr val="bg1"/>
              </a:solidFill>
              <a:latin typeface="+mj-lt"/>
            </a:endParaRPr>
          </a:p>
        </p:txBody>
      </p:sp>
      <p:sp>
        <p:nvSpPr>
          <p:cNvPr id="2053" name="Name and info" descr="Field for name and email"/>
          <p:cNvSpPr txBox="1">
            <a:spLocks noChangeArrowheads="1"/>
          </p:cNvSpPr>
          <p:nvPr/>
        </p:nvSpPr>
        <p:spPr bwMode="auto">
          <a:xfrm>
            <a:off x="32094690" y="3452812"/>
            <a:ext cx="9992158"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lgn="r" eaLnBrk="1" hangingPunct="1"/>
            <a:r>
              <a:rPr lang="nb-NO" altLang="nb-NO" sz="4800" b="1" dirty="0">
                <a:solidFill>
                  <a:schemeClr val="bg1"/>
                </a:solidFill>
                <a:latin typeface="+mn-lt"/>
              </a:rPr>
              <a:t>Solveig </a:t>
            </a:r>
            <a:r>
              <a:rPr lang="nb-NO" altLang="nb-NO" sz="4800" b="1" dirty="0" err="1">
                <a:solidFill>
                  <a:schemeClr val="bg1"/>
                </a:solidFill>
                <a:latin typeface="+mn-lt"/>
              </a:rPr>
              <a:t>Vederhus</a:t>
            </a:r>
            <a:r>
              <a:rPr lang="nb-NO" altLang="nb-NO" sz="4800" b="1" dirty="0">
                <a:solidFill>
                  <a:schemeClr val="bg1"/>
                </a:solidFill>
                <a:latin typeface="+mn-lt"/>
              </a:rPr>
              <a:t> and Eirik Myhre</a:t>
            </a:r>
          </a:p>
          <a:p>
            <a:pPr algn="r" eaLnBrk="1" hangingPunct="1"/>
            <a:r>
              <a:rPr lang="nb-NO" altLang="nb-NO" sz="4000" dirty="0" err="1">
                <a:solidFill>
                  <a:schemeClr val="bg1"/>
                </a:solidFill>
                <a:latin typeface="+mn-lt"/>
              </a:rPr>
              <a:t>University</a:t>
            </a:r>
            <a:r>
              <a:rPr lang="nb-NO" altLang="nb-NO" sz="4000" dirty="0">
                <a:solidFill>
                  <a:schemeClr val="bg1"/>
                </a:solidFill>
                <a:latin typeface="+mn-lt"/>
              </a:rPr>
              <a:t> </a:t>
            </a:r>
            <a:r>
              <a:rPr lang="nb-NO" altLang="nb-NO" sz="4000" dirty="0" err="1">
                <a:solidFill>
                  <a:schemeClr val="bg1"/>
                </a:solidFill>
                <a:latin typeface="+mn-lt"/>
              </a:rPr>
              <a:t>of</a:t>
            </a:r>
            <a:r>
              <a:rPr lang="nb-NO" altLang="nb-NO" sz="4000" dirty="0">
                <a:solidFill>
                  <a:schemeClr val="bg1"/>
                </a:solidFill>
                <a:latin typeface="+mn-lt"/>
              </a:rPr>
              <a:t> Bergen</a:t>
            </a:r>
          </a:p>
          <a:p>
            <a:pPr algn="r" eaLnBrk="1" hangingPunct="1"/>
            <a:r>
              <a:rPr lang="nb-NO" altLang="nb-NO" sz="4000" dirty="0">
                <a:solidFill>
                  <a:schemeClr val="bg1"/>
                </a:solidFill>
                <a:latin typeface="+mn-lt"/>
              </a:rPr>
              <a:t>sve040@uib.no, emy009@uib.no</a:t>
            </a:r>
          </a:p>
        </p:txBody>
      </p:sp>
      <p:sp>
        <p:nvSpPr>
          <p:cNvPr id="2055" name="Text box 1" descr="Text field "/>
          <p:cNvSpPr txBox="1">
            <a:spLocks noChangeArrowheads="1"/>
          </p:cNvSpPr>
          <p:nvPr/>
        </p:nvSpPr>
        <p:spPr bwMode="auto">
          <a:xfrm>
            <a:off x="1213168" y="6229350"/>
            <a:ext cx="9969500" cy="1268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eaLnBrk="1" hangingPunct="1">
              <a:spcAft>
                <a:spcPct val="20000"/>
              </a:spcAft>
            </a:pPr>
            <a:r>
              <a:rPr lang="en-US" altLang="nb-NO" sz="4400" b="1" dirty="0">
                <a:solidFill>
                  <a:schemeClr val="tx1">
                    <a:lumMod val="85000"/>
                    <a:lumOff val="15000"/>
                  </a:schemeClr>
                </a:solidFill>
              </a:rPr>
              <a:t>Background</a:t>
            </a:r>
          </a:p>
          <a:p>
            <a:pPr eaLnBrk="1" hangingPunct="1">
              <a:spcAft>
                <a:spcPct val="20000"/>
              </a:spcAft>
            </a:pPr>
            <a:r>
              <a:rPr lang="en-US" altLang="nb-NO" sz="3600" dirty="0">
                <a:solidFill>
                  <a:schemeClr val="tx1">
                    <a:lumMod val="85000"/>
                    <a:lumOff val="15000"/>
                  </a:schemeClr>
                </a:solidFill>
              </a:rPr>
              <a:t>Cultural factors have been mentioned as a possible explanation for differences in COVID-19 disease burden and vaccination rates in immigrant populations compared to the general population. Yet, to date little scientific effort has been made to further explore what might lie in such a term. This study set out to explore the thoughts of immigrants themselves on what they might consider “cultural factors” that could influence COVID-19-related perceptions and behavior.</a:t>
            </a:r>
          </a:p>
          <a:p>
            <a:pPr eaLnBrk="1" hangingPunct="1">
              <a:spcAft>
                <a:spcPct val="20000"/>
              </a:spcAft>
            </a:pPr>
            <a:endParaRPr lang="en-US" altLang="nb-NO" sz="3600" dirty="0">
              <a:solidFill>
                <a:schemeClr val="tx1">
                  <a:lumMod val="85000"/>
                  <a:lumOff val="15000"/>
                </a:schemeClr>
              </a:solidFill>
            </a:endParaRPr>
          </a:p>
          <a:p>
            <a:pPr eaLnBrk="1" hangingPunct="1">
              <a:spcAft>
                <a:spcPct val="20000"/>
              </a:spcAft>
            </a:pPr>
            <a:r>
              <a:rPr lang="en-US" altLang="nb-NO" sz="4400" b="1" dirty="0">
                <a:solidFill>
                  <a:schemeClr val="tx1">
                    <a:lumMod val="85000"/>
                    <a:lumOff val="15000"/>
                  </a:schemeClr>
                </a:solidFill>
                <a:latin typeface="+mn-lt"/>
              </a:rPr>
              <a:t>Methodology</a:t>
            </a:r>
          </a:p>
          <a:p>
            <a:pPr eaLnBrk="1" hangingPunct="1">
              <a:spcAft>
                <a:spcPct val="20000"/>
              </a:spcAft>
            </a:pPr>
            <a:r>
              <a:rPr lang="en-US" altLang="nb-NO" sz="3600" dirty="0">
                <a:solidFill>
                  <a:schemeClr val="tx1">
                    <a:lumMod val="85000"/>
                    <a:lumOff val="15000"/>
                  </a:schemeClr>
                </a:solidFill>
                <a:latin typeface="+mn-lt"/>
              </a:rPr>
              <a:t>18 immigrants residing in Norway with origins from three countries were recruited for qualitative interviews. Brief participant overview in figure 1.</a:t>
            </a:r>
          </a:p>
          <a:p>
            <a:pPr eaLnBrk="1" hangingPunct="1">
              <a:spcAft>
                <a:spcPct val="20000"/>
              </a:spcAft>
            </a:pPr>
            <a:r>
              <a:rPr lang="en-US" altLang="nb-NO" sz="3600" dirty="0">
                <a:solidFill>
                  <a:schemeClr val="tx1">
                    <a:lumMod val="85000"/>
                    <a:lumOff val="15000"/>
                  </a:schemeClr>
                </a:solidFill>
                <a:latin typeface="+mn-lt"/>
              </a:rPr>
              <a:t>Interviews were audio recorded, transcribed and analyzed using systematic text condensation.</a:t>
            </a:r>
          </a:p>
          <a:p>
            <a:pPr eaLnBrk="1" hangingPunct="1">
              <a:spcAft>
                <a:spcPct val="20000"/>
              </a:spcAft>
            </a:pPr>
            <a:endParaRPr lang="en-US" altLang="nb-NO" sz="3600" dirty="0">
              <a:solidFill>
                <a:schemeClr val="tx1">
                  <a:lumMod val="85000"/>
                  <a:lumOff val="15000"/>
                </a:schemeClr>
              </a:solidFill>
            </a:endParaRPr>
          </a:p>
        </p:txBody>
      </p:sp>
      <p:sp>
        <p:nvSpPr>
          <p:cNvPr id="2052" name="Text box 2" descr="Text field "/>
          <p:cNvSpPr txBox="1">
            <a:spLocks noChangeArrowheads="1"/>
          </p:cNvSpPr>
          <p:nvPr/>
        </p:nvSpPr>
        <p:spPr bwMode="auto">
          <a:xfrm>
            <a:off x="11443335" y="6229350"/>
            <a:ext cx="100330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spcAft>
                <a:spcPct val="20000"/>
              </a:spcAft>
            </a:pPr>
            <a:r>
              <a:rPr lang="en-US" altLang="nb-NO" sz="4400" b="1" dirty="0">
                <a:solidFill>
                  <a:schemeClr val="tx1">
                    <a:lumMod val="85000"/>
                    <a:lumOff val="15000"/>
                  </a:schemeClr>
                </a:solidFill>
                <a:latin typeface="+mn-lt"/>
              </a:rPr>
              <a:t>Results</a:t>
            </a:r>
          </a:p>
          <a:p>
            <a:pPr eaLnBrk="1" hangingPunct="1">
              <a:spcAft>
                <a:spcPct val="20000"/>
              </a:spcAft>
            </a:pPr>
            <a:r>
              <a:rPr lang="en-US" altLang="nb-NO" sz="3600" dirty="0">
                <a:solidFill>
                  <a:schemeClr val="tx1">
                    <a:lumMod val="85000"/>
                    <a:lumOff val="15000"/>
                  </a:schemeClr>
                </a:solidFill>
                <a:latin typeface="+mn-lt"/>
              </a:rPr>
              <a:t>In the following section is summarized what participants considered cultural factors. Other system-related factors, socioeconomic factors and factors relating to being “between cultures” (transcultural factors) were also mentioned. See figure 2 for summary. These other factors are described more fully in the full article.</a:t>
            </a:r>
          </a:p>
          <a:p>
            <a:pPr eaLnBrk="1" hangingPunct="1">
              <a:spcBef>
                <a:spcPct val="50000"/>
              </a:spcBef>
            </a:pPr>
            <a:endParaRPr lang="nb-NO" altLang="nb-NO" dirty="0">
              <a:solidFill>
                <a:schemeClr val="tx1">
                  <a:lumMod val="85000"/>
                  <a:lumOff val="15000"/>
                </a:schemeClr>
              </a:solidFill>
              <a:latin typeface="+mn-lt"/>
            </a:endParaRPr>
          </a:p>
        </p:txBody>
      </p:sp>
      <p:sp>
        <p:nvSpPr>
          <p:cNvPr id="2059" name="Text Box 3" descr="Text field "/>
          <p:cNvSpPr txBox="1">
            <a:spLocks noChangeArrowheads="1"/>
          </p:cNvSpPr>
          <p:nvPr/>
        </p:nvSpPr>
        <p:spPr bwMode="auto">
          <a:xfrm>
            <a:off x="11440772" y="22800641"/>
            <a:ext cx="10033000" cy="64079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spcAft>
                <a:spcPct val="20000"/>
              </a:spcAft>
            </a:pPr>
            <a:r>
              <a:rPr lang="en-US" altLang="nb-NO" sz="3600" b="1" dirty="0">
                <a:solidFill>
                  <a:schemeClr val="tx1">
                    <a:lumMod val="85000"/>
                    <a:lumOff val="15000"/>
                  </a:schemeClr>
                </a:solidFill>
                <a:latin typeface="+mn-lt"/>
              </a:rPr>
              <a:t>Hospitality and social habits in the daily life</a:t>
            </a:r>
          </a:p>
          <a:p>
            <a:pPr eaLnBrk="1" hangingPunct="1">
              <a:spcAft>
                <a:spcPct val="20000"/>
              </a:spcAft>
            </a:pPr>
            <a:r>
              <a:rPr lang="en-US" altLang="nb-NO" sz="3600" dirty="0">
                <a:solidFill>
                  <a:schemeClr val="tx1">
                    <a:lumMod val="85000"/>
                    <a:lumOff val="15000"/>
                  </a:schemeClr>
                </a:solidFill>
                <a:latin typeface="+mn-lt"/>
              </a:rPr>
              <a:t>Somali described having a more social culture than Norwegians, with large gatherings in homes being common, and it taking a while for them to understand how that could spread the virus. Sri Lankans described social gatherings, but stopping them quickly during the pandemic. Poles spoke of a need to meet friends and family, and many not feeling the need to socially distance.</a:t>
            </a:r>
          </a:p>
          <a:p>
            <a:pPr eaLnBrk="1" hangingPunct="1">
              <a:spcAft>
                <a:spcPct val="20000"/>
              </a:spcAft>
            </a:pPr>
            <a:r>
              <a:rPr lang="en-US" altLang="nb-NO" sz="3600" dirty="0">
                <a:solidFill>
                  <a:schemeClr val="tx1">
                    <a:lumMod val="85000"/>
                    <a:lumOff val="15000"/>
                  </a:schemeClr>
                </a:solidFill>
                <a:latin typeface="+mn-lt"/>
              </a:rPr>
              <a:t>.</a:t>
            </a:r>
          </a:p>
        </p:txBody>
      </p:sp>
      <p:sp>
        <p:nvSpPr>
          <p:cNvPr id="2061" name="Text Box 4" descr="Text field "/>
          <p:cNvSpPr txBox="1">
            <a:spLocks noChangeArrowheads="1"/>
          </p:cNvSpPr>
          <p:nvPr/>
        </p:nvSpPr>
        <p:spPr bwMode="auto">
          <a:xfrm>
            <a:off x="21655088" y="6229350"/>
            <a:ext cx="10033000" cy="5521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spcAft>
                <a:spcPct val="20000"/>
              </a:spcAft>
            </a:pPr>
            <a:r>
              <a:rPr lang="en-US" altLang="nb-NO" sz="3600" b="1" dirty="0">
                <a:solidFill>
                  <a:schemeClr val="tx1">
                    <a:lumMod val="85000"/>
                    <a:lumOff val="15000"/>
                  </a:schemeClr>
                </a:solidFill>
                <a:latin typeface="+mn-lt"/>
              </a:rPr>
              <a:t>Religious traditions, rituals and gatherings</a:t>
            </a:r>
          </a:p>
          <a:p>
            <a:pPr eaLnBrk="1" hangingPunct="1">
              <a:spcAft>
                <a:spcPct val="20000"/>
              </a:spcAft>
            </a:pPr>
            <a:r>
              <a:rPr lang="en-US" altLang="nb-NO" sz="3600" dirty="0">
                <a:solidFill>
                  <a:schemeClr val="tx1">
                    <a:lumMod val="85000"/>
                    <a:lumOff val="15000"/>
                  </a:schemeClr>
                </a:solidFill>
                <a:latin typeface="+mn-lt"/>
              </a:rPr>
              <a:t>Somali described mourning rituals incompatible with pandemic guidelines. Poles described the catholic church as an important source of information and disinformation for many Poles.</a:t>
            </a:r>
            <a:endParaRPr lang="en-US" altLang="nb-NO" sz="3600" b="1" dirty="0">
              <a:solidFill>
                <a:schemeClr val="tx1">
                  <a:lumMod val="85000"/>
                  <a:lumOff val="15000"/>
                </a:schemeClr>
              </a:solidFill>
              <a:latin typeface="+mn-lt"/>
            </a:endParaRPr>
          </a:p>
          <a:p>
            <a:pPr eaLnBrk="1" hangingPunct="1">
              <a:spcAft>
                <a:spcPct val="20000"/>
              </a:spcAft>
            </a:pPr>
            <a:r>
              <a:rPr lang="en-US" altLang="nb-NO" sz="3600" b="1" dirty="0">
                <a:solidFill>
                  <a:schemeClr val="tx1">
                    <a:lumMod val="85000"/>
                    <a:lumOff val="15000"/>
                  </a:schemeClr>
                </a:solidFill>
                <a:latin typeface="+mn-lt"/>
              </a:rPr>
              <a:t>Sense of community within the groups</a:t>
            </a:r>
          </a:p>
          <a:p>
            <a:pPr eaLnBrk="1" hangingPunct="1">
              <a:spcAft>
                <a:spcPct val="20000"/>
              </a:spcAft>
            </a:pPr>
            <a:r>
              <a:rPr lang="en-US" altLang="nb-NO" sz="3600" dirty="0">
                <a:solidFill>
                  <a:schemeClr val="tx1">
                    <a:lumMod val="85000"/>
                    <a:lumOff val="15000"/>
                  </a:schemeClr>
                </a:solidFill>
                <a:latin typeface="+mn-lt"/>
              </a:rPr>
              <a:t>Somali described a strong sense of duty toward each other, wanting to help both family, friends </a:t>
            </a:r>
          </a:p>
          <a:p>
            <a:pPr eaLnBrk="1" hangingPunct="1">
              <a:spcAft>
                <a:spcPct val="20000"/>
              </a:spcAft>
            </a:pPr>
            <a:r>
              <a:rPr lang="en-US" altLang="nb-NO" sz="3600" dirty="0">
                <a:solidFill>
                  <a:schemeClr val="tx1">
                    <a:lumMod val="85000"/>
                    <a:lumOff val="15000"/>
                  </a:schemeClr>
                </a:solidFill>
                <a:latin typeface="+mn-lt"/>
              </a:rPr>
              <a:t>. </a:t>
            </a:r>
          </a:p>
        </p:txBody>
      </p:sp>
      <p:sp>
        <p:nvSpPr>
          <p:cNvPr id="2063" name="Text Box 5" descr="Text field "/>
          <p:cNvSpPr txBox="1">
            <a:spLocks noChangeArrowheads="1"/>
          </p:cNvSpPr>
          <p:nvPr/>
        </p:nvSpPr>
        <p:spPr bwMode="auto">
          <a:xfrm>
            <a:off x="31962408" y="6198870"/>
            <a:ext cx="10198100" cy="13609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spcAft>
                <a:spcPct val="20000"/>
              </a:spcAft>
            </a:pPr>
            <a:r>
              <a:rPr lang="en-US" altLang="nb-NO" sz="3600" b="1" dirty="0">
                <a:solidFill>
                  <a:schemeClr val="tx1">
                    <a:lumMod val="85000"/>
                    <a:lumOff val="15000"/>
                  </a:schemeClr>
                </a:solidFill>
                <a:latin typeface="+mn-lt"/>
              </a:rPr>
              <a:t>Societal duty and responsibility</a:t>
            </a:r>
          </a:p>
          <a:p>
            <a:pPr eaLnBrk="1" hangingPunct="1">
              <a:spcAft>
                <a:spcPct val="20000"/>
              </a:spcAft>
            </a:pPr>
            <a:r>
              <a:rPr lang="en-US" altLang="nb-NO" sz="3600" dirty="0">
                <a:solidFill>
                  <a:schemeClr val="tx1">
                    <a:lumMod val="85000"/>
                    <a:lumOff val="15000"/>
                  </a:schemeClr>
                </a:solidFill>
                <a:latin typeface="+mn-lt"/>
              </a:rPr>
              <a:t>Sri Lankans understood societal duty and responsibility as part of their culture, wanting to adhere to rules and recommendations, citing a cultural focus on being perceived as “respectable citizens” in their social circles. Poles described countrymen not being used to engaging in local or larger society, and having a more individualistic tuning, not feeling duty towards other citizens.</a:t>
            </a:r>
          </a:p>
          <a:p>
            <a:pPr eaLnBrk="1" hangingPunct="1">
              <a:spcAft>
                <a:spcPct val="20000"/>
              </a:spcAft>
            </a:pPr>
            <a:r>
              <a:rPr lang="en-US" altLang="nb-NO" sz="3600" b="1" dirty="0">
                <a:solidFill>
                  <a:schemeClr val="tx1">
                    <a:lumMod val="85000"/>
                    <a:lumOff val="15000"/>
                  </a:schemeClr>
                </a:solidFill>
                <a:latin typeface="+mn-lt"/>
              </a:rPr>
              <a:t>Use of traditional medicine</a:t>
            </a:r>
          </a:p>
          <a:p>
            <a:pPr eaLnBrk="1" hangingPunct="1">
              <a:spcAft>
                <a:spcPct val="20000"/>
              </a:spcAft>
            </a:pPr>
            <a:r>
              <a:rPr lang="en-US" altLang="nb-NO" sz="3600" dirty="0">
                <a:solidFill>
                  <a:schemeClr val="tx1">
                    <a:lumMod val="85000"/>
                    <a:lumOff val="15000"/>
                  </a:schemeClr>
                </a:solidFill>
                <a:latin typeface="+mn-lt"/>
              </a:rPr>
              <a:t>Both Somali and Sri Lankans mentioned their groups commonly using traditional remedies for illness and fever, also during the pandemic.</a:t>
            </a:r>
          </a:p>
          <a:p>
            <a:pPr eaLnBrk="1" hangingPunct="1">
              <a:spcAft>
                <a:spcPct val="20000"/>
              </a:spcAft>
            </a:pPr>
            <a:r>
              <a:rPr lang="en-US" altLang="nb-NO" sz="3600" b="1" dirty="0">
                <a:solidFill>
                  <a:schemeClr val="tx1">
                    <a:lumMod val="85000"/>
                    <a:lumOff val="15000"/>
                  </a:schemeClr>
                </a:solidFill>
                <a:latin typeface="+mn-lt"/>
              </a:rPr>
              <a:t>Attitudes towards Norwegian healthcare</a:t>
            </a:r>
          </a:p>
          <a:p>
            <a:pPr eaLnBrk="1" hangingPunct="1">
              <a:spcAft>
                <a:spcPct val="20000"/>
              </a:spcAft>
            </a:pPr>
            <a:r>
              <a:rPr lang="en-US" altLang="nb-NO" sz="3600" dirty="0">
                <a:solidFill>
                  <a:schemeClr val="tx1">
                    <a:lumMod val="85000"/>
                    <a:lumOff val="15000"/>
                  </a:schemeClr>
                </a:solidFill>
                <a:latin typeface="+mn-lt"/>
              </a:rPr>
              <a:t>Poles spoke of low trust in Norwegian healthcare, with many preferring to consult private healthcare in Poland, to the often conservative approaches to i.e. antibiotics and surgery in Norway. Sri Lankans also noticed approaches different from their country of origin, but still spoke of good trust in Norwegian healthcare. </a:t>
            </a:r>
          </a:p>
          <a:p>
            <a:pPr eaLnBrk="1" hangingPunct="1">
              <a:spcAft>
                <a:spcPct val="20000"/>
              </a:spcAft>
            </a:pPr>
            <a:endParaRPr lang="en-US" altLang="nb-NO" sz="3600" dirty="0">
              <a:solidFill>
                <a:schemeClr val="tx1">
                  <a:lumMod val="85000"/>
                  <a:lumOff val="15000"/>
                </a:schemeClr>
              </a:solidFill>
              <a:latin typeface="+mn-lt"/>
            </a:endParaRPr>
          </a:p>
          <a:p>
            <a:pPr eaLnBrk="1" hangingPunct="1">
              <a:spcAft>
                <a:spcPct val="20000"/>
              </a:spcAft>
            </a:pPr>
            <a:endParaRPr lang="en-US" altLang="nb-NO" sz="3600" dirty="0">
              <a:solidFill>
                <a:schemeClr val="tx1">
                  <a:lumMod val="85000"/>
                  <a:lumOff val="15000"/>
                </a:schemeClr>
              </a:solidFill>
              <a:latin typeface="+mn-lt"/>
            </a:endParaRPr>
          </a:p>
        </p:txBody>
      </p:sp>
      <p:graphicFrame>
        <p:nvGraphicFramePr>
          <p:cNvPr id="2" name="Diagram 1">
            <a:extLst>
              <a:ext uri="{FF2B5EF4-FFF2-40B4-BE49-F238E27FC236}">
                <a16:creationId xmlns:a16="http://schemas.microsoft.com/office/drawing/2014/main" id="{2FF95215-E506-5771-5F6E-C394B3872767}"/>
              </a:ext>
            </a:extLst>
          </p:cNvPr>
          <p:cNvGraphicFramePr/>
          <p:nvPr>
            <p:extLst>
              <p:ext uri="{D42A27DB-BD31-4B8C-83A1-F6EECF244321}">
                <p14:modId xmlns:p14="http://schemas.microsoft.com/office/powerpoint/2010/main" val="285834315"/>
              </p:ext>
            </p:extLst>
          </p:nvPr>
        </p:nvGraphicFramePr>
        <p:xfrm>
          <a:off x="-756082" y="18746357"/>
          <a:ext cx="13115519" cy="722165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nvGrpSpPr>
          <p:cNvPr id="3" name="Gruppe 2">
            <a:extLst>
              <a:ext uri="{FF2B5EF4-FFF2-40B4-BE49-F238E27FC236}">
                <a16:creationId xmlns:a16="http://schemas.microsoft.com/office/drawing/2014/main" id="{648F21D2-01A7-8633-E15C-BA6BDDBF24B2}"/>
              </a:ext>
            </a:extLst>
          </p:cNvPr>
          <p:cNvGrpSpPr/>
          <p:nvPr/>
        </p:nvGrpSpPr>
        <p:grpSpPr>
          <a:xfrm>
            <a:off x="28474416" y="-30481"/>
            <a:ext cx="14395069" cy="3900637"/>
            <a:chOff x="-26385" y="5634174"/>
            <a:chExt cx="16035172" cy="4320969"/>
          </a:xfrm>
        </p:grpSpPr>
        <p:grpSp>
          <p:nvGrpSpPr>
            <p:cNvPr id="4" name="Gruppe 3">
              <a:extLst>
                <a:ext uri="{FF2B5EF4-FFF2-40B4-BE49-F238E27FC236}">
                  <a16:creationId xmlns:a16="http://schemas.microsoft.com/office/drawing/2014/main" id="{E516BFF7-45DB-5F74-34A9-2C4BEB51BBAF}"/>
                </a:ext>
              </a:extLst>
            </p:cNvPr>
            <p:cNvGrpSpPr/>
            <p:nvPr/>
          </p:nvGrpSpPr>
          <p:grpSpPr>
            <a:xfrm>
              <a:off x="-26385" y="5659362"/>
              <a:ext cx="4894614" cy="3532580"/>
              <a:chOff x="29331403" y="7847287"/>
              <a:chExt cx="7199391" cy="4729689"/>
            </a:xfrm>
          </p:grpSpPr>
          <p:pic>
            <p:nvPicPr>
              <p:cNvPr id="11" name="Bilde 10">
                <a:extLst>
                  <a:ext uri="{FF2B5EF4-FFF2-40B4-BE49-F238E27FC236}">
                    <a16:creationId xmlns:a16="http://schemas.microsoft.com/office/drawing/2014/main" id="{90E7B89C-80F0-CAE5-D6F0-FD9AA2274FE1}"/>
                  </a:ext>
                </a:extLst>
              </p:cNvPr>
              <p:cNvPicPr>
                <a:picLocks noChangeAspect="1"/>
              </p:cNvPicPr>
              <p:nvPr/>
            </p:nvPicPr>
            <p:blipFill>
              <a:blip r:embed="rId13" cstate="print">
                <a:extLst>
                  <a:ext uri="{28A0092B-C50C-407E-A947-70E740481C1C}">
                    <a14:useLocalDpi xmlns:a14="http://schemas.microsoft.com/office/drawing/2010/main" val="0"/>
                  </a:ext>
                  <a:ext uri="{837473B0-CC2E-450A-ABE3-18F120FF3D39}">
                    <a1611:picAttrSrcUrl xmlns:a1611="http://schemas.microsoft.com/office/drawing/2016/11/main" r:id="rId14"/>
                  </a:ext>
                </a:extLst>
              </a:blip>
              <a:stretch>
                <a:fillRect/>
              </a:stretch>
            </p:blipFill>
            <p:spPr>
              <a:xfrm>
                <a:off x="29331403" y="7847287"/>
                <a:ext cx="7199391" cy="4498857"/>
              </a:xfrm>
              <a:prstGeom prst="rect">
                <a:avLst/>
              </a:prstGeom>
            </p:spPr>
          </p:pic>
          <p:sp>
            <p:nvSpPr>
              <p:cNvPr id="12" name="TekstSylinder 11">
                <a:extLst>
                  <a:ext uri="{FF2B5EF4-FFF2-40B4-BE49-F238E27FC236}">
                    <a16:creationId xmlns:a16="http://schemas.microsoft.com/office/drawing/2014/main" id="{2A39134F-B029-79BA-15B8-4B36213C54DF}"/>
                  </a:ext>
                </a:extLst>
              </p:cNvPr>
              <p:cNvSpPr txBox="1"/>
              <p:nvPr/>
            </p:nvSpPr>
            <p:spPr>
              <a:xfrm>
                <a:off x="29331403" y="12346144"/>
                <a:ext cx="7199391" cy="230832"/>
              </a:xfrm>
              <a:prstGeom prst="rect">
                <a:avLst/>
              </a:prstGeom>
              <a:noFill/>
            </p:spPr>
            <p:txBody>
              <a:bodyPr wrap="square" rtlCol="0">
                <a:spAutoFit/>
              </a:bodyPr>
              <a:lstStyle/>
              <a:p>
                <a:r>
                  <a:rPr lang="nb-NO" sz="900">
                    <a:hlinkClick r:id="rId14" tooltip="https://commons.wikimedia.org/wiki/File:National_Flag_of_Poland.png"/>
                  </a:rPr>
                  <a:t>Dette bildet</a:t>
                </a:r>
                <a:r>
                  <a:rPr lang="nb-NO" sz="900"/>
                  <a:t> av Ukjent forfatter er lisensiert under </a:t>
                </a:r>
                <a:r>
                  <a:rPr lang="nb-NO" sz="900">
                    <a:hlinkClick r:id="rId15" tooltip="https://creativecommons.org/licenses/by-sa/3.0/"/>
                  </a:rPr>
                  <a:t>CC BY-SA</a:t>
                </a:r>
                <a:endParaRPr lang="nb-NO" sz="900"/>
              </a:p>
            </p:txBody>
          </p:sp>
        </p:grpSp>
        <p:grpSp>
          <p:nvGrpSpPr>
            <p:cNvPr id="5" name="Gruppe 4">
              <a:extLst>
                <a:ext uri="{FF2B5EF4-FFF2-40B4-BE49-F238E27FC236}">
                  <a16:creationId xmlns:a16="http://schemas.microsoft.com/office/drawing/2014/main" id="{54A827DB-A28C-DBAD-8C33-05CBBC3C081E}"/>
                </a:ext>
              </a:extLst>
            </p:cNvPr>
            <p:cNvGrpSpPr/>
            <p:nvPr/>
          </p:nvGrpSpPr>
          <p:grpSpPr>
            <a:xfrm>
              <a:off x="11102268" y="5634174"/>
              <a:ext cx="4906519" cy="3564690"/>
              <a:chOff x="23492142" y="15726226"/>
              <a:chExt cx="11430000" cy="7850832"/>
            </a:xfrm>
          </p:grpSpPr>
          <p:pic>
            <p:nvPicPr>
              <p:cNvPr id="9" name="Bilde 8">
                <a:extLst>
                  <a:ext uri="{FF2B5EF4-FFF2-40B4-BE49-F238E27FC236}">
                    <a16:creationId xmlns:a16="http://schemas.microsoft.com/office/drawing/2014/main" id="{2B917BB3-765D-AED2-AFAB-B0B3AF64CA8A}"/>
                  </a:ext>
                </a:extLst>
              </p:cNvPr>
              <p:cNvPicPr>
                <a:picLocks noChangeAspect="1"/>
              </p:cNvPicPr>
              <p:nvPr/>
            </p:nvPicPr>
            <p:blipFill>
              <a:blip r:embed="rId16" cstate="print">
                <a:extLst>
                  <a:ext uri="{28A0092B-C50C-407E-A947-70E740481C1C}">
                    <a14:useLocalDpi xmlns:a14="http://schemas.microsoft.com/office/drawing/2010/main" val="0"/>
                  </a:ext>
                  <a:ext uri="{837473B0-CC2E-450A-ABE3-18F120FF3D39}">
                    <a1611:picAttrSrcUrl xmlns:a1611="http://schemas.microsoft.com/office/drawing/2016/11/main" r:id="rId17"/>
                  </a:ext>
                </a:extLst>
              </a:blip>
              <a:stretch>
                <a:fillRect/>
              </a:stretch>
            </p:blipFill>
            <p:spPr>
              <a:xfrm>
                <a:off x="23492142" y="15726226"/>
                <a:ext cx="11430000" cy="7561740"/>
              </a:xfrm>
              <a:prstGeom prst="rect">
                <a:avLst/>
              </a:prstGeom>
            </p:spPr>
          </p:pic>
          <p:sp>
            <p:nvSpPr>
              <p:cNvPr id="10" name="TekstSylinder 9">
                <a:extLst>
                  <a:ext uri="{FF2B5EF4-FFF2-40B4-BE49-F238E27FC236}">
                    <a16:creationId xmlns:a16="http://schemas.microsoft.com/office/drawing/2014/main" id="{0A6741F8-A01B-2953-4919-8CA163B984DB}"/>
                  </a:ext>
                </a:extLst>
              </p:cNvPr>
              <p:cNvSpPr txBox="1"/>
              <p:nvPr/>
            </p:nvSpPr>
            <p:spPr>
              <a:xfrm>
                <a:off x="23492142" y="23346226"/>
                <a:ext cx="11430000" cy="230832"/>
              </a:xfrm>
              <a:prstGeom prst="rect">
                <a:avLst/>
              </a:prstGeom>
              <a:noFill/>
            </p:spPr>
            <p:txBody>
              <a:bodyPr wrap="square" rtlCol="0">
                <a:spAutoFit/>
              </a:bodyPr>
              <a:lstStyle/>
              <a:p>
                <a:r>
                  <a:rPr lang="nb-NO" sz="900" dirty="0">
                    <a:hlinkClick r:id="rId17" tooltip="https://en.wikipedia.org/wiki/Somalia_at_the_Olympics"/>
                  </a:rPr>
                  <a:t>Dette bildet</a:t>
                </a:r>
                <a:r>
                  <a:rPr lang="nb-NO" sz="900" dirty="0"/>
                  <a:t> av Ukjent forfatter er lisensiert under </a:t>
                </a:r>
                <a:r>
                  <a:rPr lang="nb-NO" sz="900" dirty="0">
                    <a:hlinkClick r:id="rId15" tooltip="https://creativecommons.org/licenses/by-sa/3.0/"/>
                  </a:rPr>
                  <a:t>CC BY-SA</a:t>
                </a:r>
                <a:endParaRPr lang="nb-NO" sz="900" dirty="0"/>
              </a:p>
            </p:txBody>
          </p:sp>
        </p:grpSp>
        <p:grpSp>
          <p:nvGrpSpPr>
            <p:cNvPr id="6" name="Gruppe 5">
              <a:extLst>
                <a:ext uri="{FF2B5EF4-FFF2-40B4-BE49-F238E27FC236}">
                  <a16:creationId xmlns:a16="http://schemas.microsoft.com/office/drawing/2014/main" id="{E0CD71D7-DB54-B7F8-A634-FCBF1E9A9774}"/>
                </a:ext>
              </a:extLst>
            </p:cNvPr>
            <p:cNvGrpSpPr/>
            <p:nvPr/>
          </p:nvGrpSpPr>
          <p:grpSpPr>
            <a:xfrm>
              <a:off x="4868229" y="5634174"/>
              <a:ext cx="6234039" cy="4320969"/>
              <a:chOff x="19975512" y="14425612"/>
              <a:chExt cx="2857500" cy="1798082"/>
            </a:xfrm>
          </p:grpSpPr>
          <p:pic>
            <p:nvPicPr>
              <p:cNvPr id="7" name="Bilde 6">
                <a:extLst>
                  <a:ext uri="{FF2B5EF4-FFF2-40B4-BE49-F238E27FC236}">
                    <a16:creationId xmlns:a16="http://schemas.microsoft.com/office/drawing/2014/main" id="{51EADA10-8BEA-9B76-69DD-37E8C9DA26DD}"/>
                  </a:ext>
                </a:extLst>
              </p:cNvPr>
              <p:cNvPicPr>
                <a:picLocks noChangeAspect="1"/>
              </p:cNvPicPr>
              <p:nvPr/>
            </p:nvPicPr>
            <p:blipFill>
              <a:blip r:embed="rId18">
                <a:extLst>
                  <a:ext uri="{28A0092B-C50C-407E-A947-70E740481C1C}">
                    <a14:useLocalDpi xmlns:a14="http://schemas.microsoft.com/office/drawing/2010/main" val="0"/>
                  </a:ext>
                  <a:ext uri="{837473B0-CC2E-450A-ABE3-18F120FF3D39}">
                    <a1611:picAttrSrcUrl xmlns:a1611="http://schemas.microsoft.com/office/drawing/2016/11/main" r:id="rId19"/>
                  </a:ext>
                </a:extLst>
              </a:blip>
              <a:stretch>
                <a:fillRect/>
              </a:stretch>
            </p:blipFill>
            <p:spPr>
              <a:xfrm>
                <a:off x="19975512" y="14425612"/>
                <a:ext cx="2857500" cy="1428750"/>
              </a:xfrm>
              <a:prstGeom prst="rect">
                <a:avLst/>
              </a:prstGeom>
            </p:spPr>
          </p:pic>
          <p:sp>
            <p:nvSpPr>
              <p:cNvPr id="8" name="TekstSylinder 7">
                <a:extLst>
                  <a:ext uri="{FF2B5EF4-FFF2-40B4-BE49-F238E27FC236}">
                    <a16:creationId xmlns:a16="http://schemas.microsoft.com/office/drawing/2014/main" id="{B24EB42A-C915-2B37-22BA-81A858E993CD}"/>
                  </a:ext>
                </a:extLst>
              </p:cNvPr>
              <p:cNvSpPr txBox="1"/>
              <p:nvPr/>
            </p:nvSpPr>
            <p:spPr>
              <a:xfrm>
                <a:off x="19975512" y="15854362"/>
                <a:ext cx="2857500" cy="369332"/>
              </a:xfrm>
              <a:prstGeom prst="rect">
                <a:avLst/>
              </a:prstGeom>
              <a:noFill/>
            </p:spPr>
            <p:txBody>
              <a:bodyPr wrap="square" rtlCol="0">
                <a:spAutoFit/>
              </a:bodyPr>
              <a:lstStyle/>
              <a:p>
                <a:r>
                  <a:rPr lang="nb-NO" sz="900">
                    <a:hlinkClick r:id="rId19" tooltip="https://ja.wikipedia.org/wiki/%E3%82%B9%E3%83%AA%E3%83%A9%E3%83%B3%E3%82%AB%E3%81%AE%E5%9B%BD%E6%97%97"/>
                  </a:rPr>
                  <a:t>Dette bildet</a:t>
                </a:r>
                <a:r>
                  <a:rPr lang="nb-NO" sz="900"/>
                  <a:t> av Ukjent forfatter er lisensiert under </a:t>
                </a:r>
                <a:r>
                  <a:rPr lang="nb-NO" sz="900">
                    <a:hlinkClick r:id="rId15" tooltip="https://creativecommons.org/licenses/by-sa/3.0/"/>
                  </a:rPr>
                  <a:t>CC BY-SA</a:t>
                </a:r>
                <a:endParaRPr lang="nb-NO" sz="900"/>
              </a:p>
            </p:txBody>
          </p:sp>
        </p:grpSp>
      </p:grpSp>
      <p:sp>
        <p:nvSpPr>
          <p:cNvPr id="16" name="Exmple box" descr="Example box">
            <a:extLst>
              <a:ext uri="{FF2B5EF4-FFF2-40B4-BE49-F238E27FC236}">
                <a16:creationId xmlns:a16="http://schemas.microsoft.com/office/drawing/2014/main" id="{6302B3BD-DBCD-3AB5-A8D8-039077DEFCE8}"/>
              </a:ext>
            </a:extLst>
          </p:cNvPr>
          <p:cNvSpPr txBox="1">
            <a:spLocks noChangeArrowheads="1"/>
          </p:cNvSpPr>
          <p:nvPr/>
        </p:nvSpPr>
        <p:spPr bwMode="auto">
          <a:xfrm>
            <a:off x="1723019" y="26278369"/>
            <a:ext cx="5683622" cy="628882"/>
          </a:xfrm>
          <a:prstGeom prst="rect">
            <a:avLst/>
          </a:prstGeom>
          <a:noFill/>
          <a:ln w="25400" algn="ctr">
            <a:solidFill>
              <a:schemeClr val="tx1">
                <a:lumMod val="50000"/>
                <a:lumOff val="50000"/>
              </a:schemeClr>
            </a:solidFill>
            <a:miter lim="800000"/>
            <a:headEnd/>
            <a:tailEnd/>
          </a:ln>
          <a:effectLst/>
          <a:extLst>
            <a:ext uri="{909E8E84-426E-40DD-AFC4-6F175D3DCCD1}">
              <a14:hiddenFill xmlns:a14="http://schemas.microsoft.com/office/drawing/2010/main">
                <a:solidFill>
                  <a:srgbClr val="FF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0" tIns="82800" bIns="8280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eaLnBrk="1" hangingPunct="1"/>
            <a:r>
              <a:rPr lang="en-GB" altLang="nb-NO" sz="3000" dirty="0">
                <a:latin typeface="+mn-lt"/>
              </a:rPr>
              <a:t>Figure 1. Participant overview.</a:t>
            </a:r>
          </a:p>
        </p:txBody>
      </p:sp>
      <p:sp>
        <p:nvSpPr>
          <p:cNvPr id="17" name="Exmple box" descr="Example box">
            <a:extLst>
              <a:ext uri="{FF2B5EF4-FFF2-40B4-BE49-F238E27FC236}">
                <a16:creationId xmlns:a16="http://schemas.microsoft.com/office/drawing/2014/main" id="{3CE52C15-D970-3057-80B0-03FAF5D6604E}"/>
              </a:ext>
            </a:extLst>
          </p:cNvPr>
          <p:cNvSpPr txBox="1">
            <a:spLocks noChangeArrowheads="1"/>
          </p:cNvSpPr>
          <p:nvPr/>
        </p:nvSpPr>
        <p:spPr bwMode="auto">
          <a:xfrm>
            <a:off x="11440772" y="20472296"/>
            <a:ext cx="7524201" cy="1090547"/>
          </a:xfrm>
          <a:prstGeom prst="rect">
            <a:avLst/>
          </a:prstGeom>
          <a:noFill/>
          <a:ln w="25400" algn="ctr">
            <a:solidFill>
              <a:schemeClr val="tx1">
                <a:lumMod val="50000"/>
                <a:lumOff val="50000"/>
              </a:schemeClr>
            </a:solidFill>
            <a:miter lim="800000"/>
            <a:headEnd/>
            <a:tailEnd/>
          </a:ln>
          <a:effectLst/>
          <a:extLst>
            <a:ext uri="{909E8E84-426E-40DD-AFC4-6F175D3DCCD1}">
              <a14:hiddenFill xmlns:a14="http://schemas.microsoft.com/office/drawing/2010/main">
                <a:solidFill>
                  <a:srgbClr val="FF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0" tIns="82800" bIns="8280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eaLnBrk="1" hangingPunct="1"/>
            <a:r>
              <a:rPr lang="en-GB" altLang="nb-NO" sz="3000" dirty="0">
                <a:latin typeface="+mn-lt"/>
              </a:rPr>
              <a:t>Figure 2. Summary of results, including cultural and other factors.</a:t>
            </a:r>
          </a:p>
        </p:txBody>
      </p:sp>
      <p:sp>
        <p:nvSpPr>
          <p:cNvPr id="20" name="Text Box 4" descr="Text field ">
            <a:extLst>
              <a:ext uri="{FF2B5EF4-FFF2-40B4-BE49-F238E27FC236}">
                <a16:creationId xmlns:a16="http://schemas.microsoft.com/office/drawing/2014/main" id="{9DA6E3AE-6CC9-729D-4CA6-93A3D860566A}"/>
              </a:ext>
            </a:extLst>
          </p:cNvPr>
          <p:cNvSpPr txBox="1">
            <a:spLocks noChangeArrowheads="1"/>
          </p:cNvSpPr>
          <p:nvPr/>
        </p:nvSpPr>
        <p:spPr bwMode="auto">
          <a:xfrm>
            <a:off x="21590947" y="22800641"/>
            <a:ext cx="100330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spcAft>
                <a:spcPct val="20000"/>
              </a:spcAft>
            </a:pPr>
            <a:r>
              <a:rPr lang="en-US" altLang="nb-NO" sz="3600" dirty="0">
                <a:solidFill>
                  <a:schemeClr val="tx1">
                    <a:lumMod val="85000"/>
                    <a:lumOff val="15000"/>
                  </a:schemeClr>
                </a:solidFill>
                <a:latin typeface="+mn-lt"/>
              </a:rPr>
              <a:t>and even strangers. They also described a particularly strong duty to visit family and friends who get sick, which was often at odds with pandemic guidelines. The term “family” also to Somali had a broader sense than in Norwegian. Sri Lankans had a looser connection among themselves, but appreciated a sense of community through their organizing a Sri Lankan school. Poles described a more individualistic culture, with close family being most important. </a:t>
            </a:r>
          </a:p>
        </p:txBody>
      </p:sp>
      <p:pic>
        <p:nvPicPr>
          <p:cNvPr id="21" name="Bilde 20" descr="Fargerike overlappende personikoner">
            <a:extLst>
              <a:ext uri="{FF2B5EF4-FFF2-40B4-BE49-F238E27FC236}">
                <a16:creationId xmlns:a16="http://schemas.microsoft.com/office/drawing/2014/main" id="{B3756400-DEB5-5682-F8F9-080E12274493}"/>
              </a:ext>
            </a:extLst>
          </p:cNvPr>
          <p:cNvPicPr>
            <a:picLocks noChangeAspect="1"/>
          </p:cNvPicPr>
          <p:nvPr/>
        </p:nvPicPr>
        <p:blipFill rotWithShape="1">
          <a:blip r:embed="rId20" cstate="print">
            <a:extLst>
              <a:ext uri="{28A0092B-C50C-407E-A947-70E740481C1C}">
                <a14:useLocalDpi xmlns:a14="http://schemas.microsoft.com/office/drawing/2010/main" val="0"/>
              </a:ext>
            </a:extLst>
          </a:blip>
          <a:srcRect t="4282" b="22892"/>
          <a:stretch/>
        </p:blipFill>
        <p:spPr>
          <a:xfrm>
            <a:off x="32019240" y="18654917"/>
            <a:ext cx="9055966" cy="4396729"/>
          </a:xfrm>
          <a:prstGeom prst="rect">
            <a:avLst/>
          </a:prstGeom>
        </p:spPr>
      </p:pic>
      <p:sp>
        <p:nvSpPr>
          <p:cNvPr id="24" name="Text Box 5" descr="Text field ">
            <a:extLst>
              <a:ext uri="{FF2B5EF4-FFF2-40B4-BE49-F238E27FC236}">
                <a16:creationId xmlns:a16="http://schemas.microsoft.com/office/drawing/2014/main" id="{E3BA8262-2526-8085-68FB-9EFD6DBCF667}"/>
              </a:ext>
            </a:extLst>
          </p:cNvPr>
          <p:cNvSpPr txBox="1">
            <a:spLocks noChangeArrowheads="1"/>
          </p:cNvSpPr>
          <p:nvPr/>
        </p:nvSpPr>
        <p:spPr bwMode="auto">
          <a:xfrm>
            <a:off x="32094690" y="23422600"/>
            <a:ext cx="10065818" cy="58908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spcAft>
                <a:spcPct val="20000"/>
              </a:spcAft>
            </a:pPr>
            <a:r>
              <a:rPr lang="en-US" altLang="nb-NO" sz="4400" b="1" dirty="0">
                <a:solidFill>
                  <a:schemeClr val="tx1">
                    <a:lumMod val="85000"/>
                    <a:lumOff val="15000"/>
                  </a:schemeClr>
                </a:solidFill>
                <a:latin typeface="+mn-lt"/>
              </a:rPr>
              <a:t>Conclusion</a:t>
            </a:r>
          </a:p>
          <a:p>
            <a:pPr eaLnBrk="1" hangingPunct="1">
              <a:spcAft>
                <a:spcPct val="20000"/>
              </a:spcAft>
            </a:pPr>
            <a:r>
              <a:rPr lang="en-US" altLang="nb-NO" sz="3600" dirty="0">
                <a:solidFill>
                  <a:schemeClr val="tx1">
                    <a:lumMod val="85000"/>
                    <a:lumOff val="15000"/>
                  </a:schemeClr>
                </a:solidFill>
                <a:latin typeface="+mn-lt"/>
              </a:rPr>
              <a:t>Our results may serve as examples highlighted as relevant by the interviewed groups, but also as a reminder that relevant differences may exist for other immigrant groups as well. Rules and guidelines may hit harder and interfere more in the way of life of some communities than others. As such, cultural factors ought to be kept in mind when devising healthcare policies and guidelines, to create equitable a healthcare.</a:t>
            </a:r>
          </a:p>
        </p:txBody>
      </p:sp>
    </p:spTree>
    <p:extLst>
      <p:ext uri="{BB962C8B-B14F-4D97-AF65-F5344CB8AC3E}">
        <p14:creationId xmlns:p14="http://schemas.microsoft.com/office/powerpoint/2010/main" val="1035617581"/>
      </p:ext>
    </p:extLst>
  </p:cSld>
  <p:clrMapOvr>
    <a:masterClrMapping/>
  </p:clrMapOvr>
</p:sld>
</file>

<file path=ppt/theme/theme1.xml><?xml version="1.0" encoding="utf-8"?>
<a:theme xmlns:a="http://schemas.openxmlformats.org/drawingml/2006/main" name="Standard utforming">
  <a:themeElements>
    <a:clrScheme name="UiB-Farger-2015-matt">
      <a:dk1>
        <a:sysClr val="windowText" lastClr="000000"/>
      </a:dk1>
      <a:lt1>
        <a:srgbClr val="FFFFFF"/>
      </a:lt1>
      <a:dk2>
        <a:srgbClr val="847268"/>
      </a:dk2>
      <a:lt2>
        <a:srgbClr val="D0CAC2"/>
      </a:lt2>
      <a:accent1>
        <a:srgbClr val="DB3F3D"/>
      </a:accent1>
      <a:accent2>
        <a:srgbClr val="1A2640"/>
      </a:accent2>
      <a:accent3>
        <a:srgbClr val="CDAB3F"/>
      </a:accent3>
      <a:accent4>
        <a:srgbClr val="4EA0B7"/>
      </a:accent4>
      <a:accent5>
        <a:srgbClr val="789A5B"/>
      </a:accent5>
      <a:accent6>
        <a:srgbClr val="705686"/>
      </a:accent6>
      <a:hlink>
        <a:srgbClr val="009FEE"/>
      </a:hlink>
      <a:folHlink>
        <a:srgbClr val="522D89"/>
      </a:folHlink>
    </a:clrScheme>
    <a:fontScheme name="Standard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lnDef>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1498</TotalTime>
  <Words>800</Words>
  <Application>Microsoft Office PowerPoint</Application>
  <PresentationFormat>Egendefinert</PresentationFormat>
  <Paragraphs>64</Paragraphs>
  <Slides>1</Slides>
  <Notes>1</Notes>
  <HiddenSlides>0</HiddenSlides>
  <MMClips>0</MMClips>
  <ScaleCrop>false</ScaleCrop>
  <HeadingPairs>
    <vt:vector size="6" baseType="variant">
      <vt:variant>
        <vt:lpstr>Brukte skrifter</vt:lpstr>
      </vt:variant>
      <vt:variant>
        <vt:i4>1</vt:i4>
      </vt:variant>
      <vt:variant>
        <vt:lpstr>Tema</vt:lpstr>
      </vt:variant>
      <vt:variant>
        <vt:i4>1</vt:i4>
      </vt:variant>
      <vt:variant>
        <vt:lpstr>Lysbildetitler</vt:lpstr>
      </vt:variant>
      <vt:variant>
        <vt:i4>1</vt:i4>
      </vt:variant>
    </vt:vector>
  </HeadingPairs>
  <TitlesOfParts>
    <vt:vector size="3" baseType="lpstr">
      <vt:lpstr>Arial</vt:lpstr>
      <vt:lpstr>Standard utforming</vt:lpstr>
      <vt:lpstr>PowerPoint-presentasjon</vt:lpstr>
    </vt:vector>
  </TitlesOfParts>
  <Company>IT-avd, UiB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Helge Grønhaug</dc:creator>
  <cp:lastModifiedBy>Eirik Myhre</cp:lastModifiedBy>
  <cp:revision>142</cp:revision>
  <cp:lastPrinted>2016-05-27T08:05:21Z</cp:lastPrinted>
  <dcterms:created xsi:type="dcterms:W3CDTF">2006-11-02T13:18:58Z</dcterms:created>
  <dcterms:modified xsi:type="dcterms:W3CDTF">2023-05-25T10:50:14Z</dcterms:modified>
</cp:coreProperties>
</file>