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0" autoAdjust="0"/>
    <p:restoredTop sz="90172" autoAdjust="0"/>
  </p:normalViewPr>
  <p:slideViewPr>
    <p:cSldViewPr snapToGrid="0">
      <p:cViewPr>
        <p:scale>
          <a:sx n="20" d="100"/>
          <a:sy n="20" d="100"/>
        </p:scale>
        <p:origin x="1592" y="232"/>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26.05.2023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nb-NO" altLang="nb-NO" sz="900" noProof="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27947" y="27323832"/>
            <a:ext cx="10364421"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12400" b="1" dirty="0">
                <a:solidFill>
                  <a:schemeClr val="bg1"/>
                </a:solidFill>
                <a:latin typeface="Calibri" panose="020F0502020204030204" pitchFamily="34" charset="0"/>
                <a:cs typeface="Calibri" panose="020F0502020204030204" pitchFamily="34" charset="0"/>
              </a:rPr>
              <a:t>Mekoniumfarget fostervann</a:t>
            </a:r>
            <a:br>
              <a:rPr lang="nb-NO" altLang="nb-NO" sz="12400" b="1" dirty="0">
                <a:solidFill>
                  <a:schemeClr val="bg1"/>
                </a:solidFill>
                <a:latin typeface="Calibri" panose="020F0502020204030204" pitchFamily="34" charset="0"/>
                <a:cs typeface="Calibri" panose="020F0502020204030204" pitchFamily="34" charset="0"/>
              </a:rPr>
            </a:br>
            <a:r>
              <a:rPr lang="nb-NO" altLang="nb-NO" sz="7200" b="1" dirty="0">
                <a:solidFill>
                  <a:schemeClr val="bg1"/>
                </a:solidFill>
                <a:latin typeface="Calibri" panose="020F0502020204030204" pitchFamily="34" charset="0"/>
                <a:cs typeface="Calibri" panose="020F0502020204030204" pitchFamily="34" charset="0"/>
              </a:rPr>
              <a:t>- mulige etiologiske faktorer og konsekvenser av intrauterin mekoniumavgang</a:t>
            </a:r>
            <a:endParaRPr lang="nb-NO" altLang="nb-NO" sz="124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182688" y="4261061"/>
            <a:ext cx="3293935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600" b="1" dirty="0">
                <a:solidFill>
                  <a:schemeClr val="bg1"/>
                </a:solidFill>
                <a:latin typeface="Calibri" panose="020F0502020204030204" pitchFamily="34" charset="0"/>
                <a:cs typeface="Calibri" panose="020F0502020204030204" pitchFamily="34" charset="0"/>
              </a:rPr>
              <a:t>Hovedoppgave medisinstudiet av Andrea Melli Thomassen, kull 17-B. Veileder Overlege, Professor  Dag Moster </a:t>
            </a:r>
          </a:p>
        </p:txBody>
      </p:sp>
      <p:sp>
        <p:nvSpPr>
          <p:cNvPr id="2053" name="Name and info" descr="Field for name and email"/>
          <p:cNvSpPr txBox="1">
            <a:spLocks noChangeArrowheads="1"/>
          </p:cNvSpPr>
          <p:nvPr/>
        </p:nvSpPr>
        <p:spPr bwMode="auto">
          <a:xfrm>
            <a:off x="35653210" y="2615262"/>
            <a:ext cx="6172863"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Andrea Melli Thomassen</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a:solidFill>
                  <a:schemeClr val="bg1"/>
                </a:solidFill>
                <a:latin typeface="Calibri" panose="020F0502020204030204" pitchFamily="34" charset="0"/>
                <a:cs typeface="Calibri" panose="020F0502020204030204" pitchFamily="34" charset="0"/>
              </a:rPr>
              <a:t>Universitetet i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rPr>
              <a:t>ath040@uib.no</a:t>
            </a:r>
          </a:p>
        </p:txBody>
      </p:sp>
      <p:sp>
        <p:nvSpPr>
          <p:cNvPr id="2055" name="Text box 1" descr="Text field "/>
          <p:cNvSpPr txBox="1">
            <a:spLocks noChangeArrowheads="1"/>
          </p:cNvSpPr>
          <p:nvPr/>
        </p:nvSpPr>
        <p:spPr bwMode="auto">
          <a:xfrm>
            <a:off x="1409393" y="6767550"/>
            <a:ext cx="9969500" cy="2092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20000"/>
              </a:spcAft>
              <a:buClrTx/>
              <a:buSzTx/>
              <a:buFontTx/>
              <a:buNone/>
              <a:tabLst/>
              <a:defRPr/>
            </a:pPr>
            <a:r>
              <a:rPr kumimoji="0" lang="nb-NO" altLang="nb-NO" sz="8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Bakgrunn </a:t>
            </a:r>
            <a:br>
              <a:rPr lang="nb-NO" altLang="nb-NO" sz="4400" b="1" dirty="0">
                <a:solidFill>
                  <a:srgbClr val="000000">
                    <a:lumMod val="85000"/>
                    <a:lumOff val="15000"/>
                  </a:srgbClr>
                </a:solidFill>
                <a:latin typeface="Calibri" panose="020F0502020204030204" pitchFamily="34" charset="0"/>
                <a:cs typeface="Calibri" panose="020F0502020204030204" pitchFamily="34" charset="0"/>
              </a:rPr>
            </a:br>
            <a:r>
              <a:rPr kumimoji="0" lang="nb-NO" altLang="nb-NO" sz="48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Mekoniumfarget fostervann er et relativt vanlig fenomen med en rapportert forekomst som varierer mellom 7-22% . Det er stor uenighet om hvorfor mekonium avgår intrauterint og hvilken klinisk betydning det har for det nyfødte barnet. Selv om mekoniumfarget fostervann har blitt</a:t>
            </a:r>
            <a:r>
              <a:rPr lang="nb-NO" altLang="nb-NO" sz="4800" dirty="0">
                <a:solidFill>
                  <a:srgbClr val="000000">
                    <a:lumMod val="85000"/>
                    <a:lumOff val="15000"/>
                  </a:srgbClr>
                </a:solidFill>
                <a:latin typeface="Calibri" panose="020F0502020204030204" pitchFamily="34" charset="0"/>
                <a:cs typeface="Calibri" panose="020F0502020204030204" pitchFamily="34" charset="0"/>
              </a:rPr>
              <a:t> ansett som en indikator på føtal asfyksi, blir det store flertallet av barn med mekonium i fostervannet født uten biokjemiske eller kliniske tegn på asfyksi.</a:t>
            </a:r>
            <a:endParaRPr lang="nb-NO" altLang="nb-NO" sz="36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20000"/>
              </a:spcAft>
              <a:buClrTx/>
              <a:buSzTx/>
              <a:buFontTx/>
              <a:buNone/>
              <a:tabLst/>
              <a:defRPr/>
            </a:pPr>
            <a:br>
              <a:rPr lang="nb-NO" altLang="nb-NO" sz="8000" b="1" dirty="0">
                <a:solidFill>
                  <a:srgbClr val="000000">
                    <a:lumMod val="85000"/>
                    <a:lumOff val="15000"/>
                  </a:srgbClr>
                </a:solidFill>
                <a:latin typeface="Calibri" panose="020F0502020204030204" pitchFamily="34" charset="0"/>
                <a:cs typeface="Calibri" panose="020F0502020204030204" pitchFamily="34" charset="0"/>
              </a:rPr>
            </a:br>
            <a:r>
              <a:rPr lang="nb-NO" altLang="nb-NO" sz="8000" b="1" dirty="0">
                <a:solidFill>
                  <a:srgbClr val="000000">
                    <a:lumMod val="85000"/>
                    <a:lumOff val="15000"/>
                  </a:srgbClr>
                </a:solidFill>
                <a:latin typeface="Calibri" panose="020F0502020204030204" pitchFamily="34" charset="0"/>
                <a:cs typeface="Calibri" panose="020F0502020204030204" pitchFamily="34" charset="0"/>
              </a:rPr>
              <a:t>Hensikt</a:t>
            </a:r>
            <a:br>
              <a:rPr lang="nb-NO" altLang="nb-NO" sz="3600" dirty="0">
                <a:solidFill>
                  <a:srgbClr val="000000">
                    <a:lumMod val="85000"/>
                    <a:lumOff val="15000"/>
                  </a:srgbClr>
                </a:solidFill>
                <a:latin typeface="Calibri" panose="020F0502020204030204" pitchFamily="34" charset="0"/>
                <a:cs typeface="Calibri" panose="020F0502020204030204" pitchFamily="34" charset="0"/>
              </a:rPr>
            </a:br>
            <a:r>
              <a:rPr lang="nb-NO" altLang="nb-NO" sz="4800" dirty="0">
                <a:solidFill>
                  <a:srgbClr val="000000">
                    <a:lumMod val="85000"/>
                    <a:lumOff val="15000"/>
                  </a:srgbClr>
                </a:solidFill>
                <a:latin typeface="Calibri" panose="020F0502020204030204" pitchFamily="34" charset="0"/>
                <a:cs typeface="Calibri" panose="020F0502020204030204" pitchFamily="34" charset="0"/>
              </a:rPr>
              <a:t>Oppgavens formal var å undersøke mulige etiologiske faktorer for intrauterin mekoniumavgang, hvilke konsekvenser det kan ha for det nyfødte barnet, og hvilke faktorer som kan medvirke til at mekoniumfarget fostervann er assosiert med negative utfall hos et mindretall av barn, men ikke synes å ha negative effekt hos flertallet av barna. </a:t>
            </a:r>
            <a:r>
              <a:rPr kumimoji="0" lang="nb-NO" altLang="nb-NO" sz="48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endParaRPr kumimoji="0" lang="nb-NO"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52" name="Text box 2" descr="Text field "/>
          <p:cNvSpPr txBox="1">
            <a:spLocks noChangeArrowheads="1"/>
          </p:cNvSpPr>
          <p:nvPr/>
        </p:nvSpPr>
        <p:spPr bwMode="auto">
          <a:xfrm>
            <a:off x="11378893" y="6767550"/>
            <a:ext cx="10324147" cy="131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8000" b="1" dirty="0">
                <a:solidFill>
                  <a:schemeClr val="tx1">
                    <a:lumMod val="85000"/>
                    <a:lumOff val="15000"/>
                  </a:schemeClr>
                </a:solidFill>
                <a:latin typeface="Calibri" panose="020F0502020204030204" pitchFamily="34" charset="0"/>
                <a:cs typeface="Calibri" panose="020F0502020204030204" pitchFamily="34" charset="0"/>
              </a:rPr>
              <a:t>Metode</a:t>
            </a:r>
            <a:r>
              <a:rPr lang="nb-NO" altLang="nb-NO" sz="6600" dirty="0">
                <a:solidFill>
                  <a:schemeClr val="tx1">
                    <a:lumMod val="85000"/>
                    <a:lumOff val="15000"/>
                  </a:schemeClr>
                </a:solidFill>
                <a:latin typeface="Calibri" panose="020F0502020204030204" pitchFamily="34" charset="0"/>
                <a:cs typeface="Calibri" panose="020F0502020204030204" pitchFamily="34" charset="0"/>
              </a:rPr>
              <a:t> </a:t>
            </a:r>
            <a:br>
              <a:rPr lang="nb-NO" altLang="nb-NO" sz="3600" dirty="0">
                <a:solidFill>
                  <a:schemeClr val="tx1">
                    <a:lumMod val="85000"/>
                    <a:lumOff val="15000"/>
                  </a:schemeClr>
                </a:solidFill>
                <a:latin typeface="Calibri" panose="020F0502020204030204" pitchFamily="34" charset="0"/>
                <a:cs typeface="Calibri" panose="020F0502020204030204" pitchFamily="34" charset="0"/>
              </a:rPr>
            </a:br>
            <a:r>
              <a:rPr lang="nb-NO" altLang="nb-NO" sz="4800" dirty="0">
                <a:solidFill>
                  <a:schemeClr val="tx1">
                    <a:lumMod val="85000"/>
                    <a:lumOff val="15000"/>
                  </a:schemeClr>
                </a:solidFill>
                <a:latin typeface="Calibri" panose="020F0502020204030204" pitchFamily="34" charset="0"/>
                <a:cs typeface="Calibri" panose="020F0502020204030204" pitchFamily="34" charset="0"/>
              </a:rPr>
              <a:t>Oppgaven er en litteraturstudie som har gjennomgått litteratur om mekoniumfarget fostervann. Litteratursøket ble utført I: </a:t>
            </a:r>
            <a:br>
              <a:rPr lang="nb-NO" altLang="nb-NO" sz="4800" dirty="0">
                <a:solidFill>
                  <a:schemeClr val="tx1">
                    <a:lumMod val="85000"/>
                    <a:lumOff val="15000"/>
                  </a:schemeClr>
                </a:solidFill>
                <a:latin typeface="Calibri" panose="020F0502020204030204" pitchFamily="34" charset="0"/>
                <a:cs typeface="Calibri" panose="020F0502020204030204" pitchFamily="34" charset="0"/>
              </a:rPr>
            </a:br>
            <a:r>
              <a:rPr lang="nb-NO" altLang="nb-NO" sz="4800" dirty="0" err="1">
                <a:solidFill>
                  <a:schemeClr val="tx1">
                    <a:lumMod val="85000"/>
                    <a:lumOff val="15000"/>
                  </a:schemeClr>
                </a:solidFill>
                <a:latin typeface="Calibri" panose="020F0502020204030204" pitchFamily="34" charset="0"/>
                <a:cs typeface="Calibri" panose="020F0502020204030204" pitchFamily="34" charset="0"/>
              </a:rPr>
              <a:t>PubMed</a:t>
            </a:r>
            <a:r>
              <a:rPr lang="nb-NO" altLang="nb-NO" sz="4800" dirty="0">
                <a:solidFill>
                  <a:schemeClr val="tx1">
                    <a:lumMod val="85000"/>
                    <a:lumOff val="15000"/>
                  </a:schemeClr>
                </a:solidFill>
                <a:latin typeface="Calibri" panose="020F0502020204030204" pitchFamily="34" charset="0"/>
                <a:cs typeface="Calibri" panose="020F0502020204030204" pitchFamily="34" charset="0"/>
              </a:rPr>
              <a:t> (MEDLINE) og Web of Science. Relevante artikler ble inkludert dersom de undersøkte etiologi, patofysiologi eller utfall assosiert med mekoniumfarget fostervann. Studier som kun undersøkte behandling mekoniumaspirasjonssyndrom (MAS) ble ekskludert. I tillegg ble det utført litteratursøk I </a:t>
            </a:r>
            <a:r>
              <a:rPr lang="nb-NO" altLang="nb-NO" sz="4800" dirty="0" err="1">
                <a:solidFill>
                  <a:schemeClr val="tx1">
                    <a:lumMod val="85000"/>
                    <a:lumOff val="15000"/>
                  </a:schemeClr>
                </a:solidFill>
                <a:latin typeface="Calibri" panose="020F0502020204030204" pitchFamily="34" charset="0"/>
                <a:cs typeface="Calibri" panose="020F0502020204030204" pitchFamily="34" charset="0"/>
              </a:rPr>
              <a:t>Cochrane</a:t>
            </a:r>
            <a:r>
              <a:rPr lang="nb-NO" altLang="nb-NO" sz="4800" dirty="0">
                <a:solidFill>
                  <a:schemeClr val="tx1">
                    <a:lumMod val="85000"/>
                    <a:lumOff val="15000"/>
                  </a:schemeClr>
                </a:solidFill>
                <a:latin typeface="Calibri" panose="020F0502020204030204" pitchFamily="34" charset="0"/>
                <a:cs typeface="Calibri" panose="020F0502020204030204" pitchFamily="34" charset="0"/>
              </a:rPr>
              <a:t> Library, </a:t>
            </a:r>
            <a:r>
              <a:rPr lang="nb-NO" altLang="nb-NO" sz="4800" dirty="0" err="1">
                <a:solidFill>
                  <a:schemeClr val="tx1">
                    <a:lumMod val="85000"/>
                    <a:lumOff val="15000"/>
                  </a:schemeClr>
                </a:solidFill>
                <a:latin typeface="Calibri" panose="020F0502020204030204" pitchFamily="34" charset="0"/>
                <a:cs typeface="Calibri" panose="020F0502020204030204" pitchFamily="34" charset="0"/>
              </a:rPr>
              <a:t>UpToDate</a:t>
            </a:r>
            <a:r>
              <a:rPr lang="nb-NO" altLang="nb-NO" sz="4800" dirty="0">
                <a:solidFill>
                  <a:schemeClr val="tx1">
                    <a:lumMod val="85000"/>
                    <a:lumOff val="15000"/>
                  </a:schemeClr>
                </a:solidFill>
                <a:latin typeface="Calibri" panose="020F0502020204030204" pitchFamily="34" charset="0"/>
                <a:cs typeface="Calibri" panose="020F0502020204030204" pitchFamily="34" charset="0"/>
              </a:rPr>
              <a:t> og </a:t>
            </a:r>
            <a:r>
              <a:rPr lang="nb-NO" altLang="nb-NO" sz="4800" dirty="0" err="1">
                <a:solidFill>
                  <a:schemeClr val="tx1">
                    <a:lumMod val="85000"/>
                    <a:lumOff val="15000"/>
                  </a:schemeClr>
                </a:solidFill>
                <a:latin typeface="Calibri" panose="020F0502020204030204" pitchFamily="34" charset="0"/>
                <a:cs typeface="Calibri" panose="020F0502020204030204" pitchFamily="34" charset="0"/>
              </a:rPr>
              <a:t>Pubmed</a:t>
            </a:r>
            <a:r>
              <a:rPr lang="nb-NO" altLang="nb-NO" sz="4800" dirty="0">
                <a:solidFill>
                  <a:schemeClr val="tx1">
                    <a:lumMod val="85000"/>
                    <a:lumOff val="15000"/>
                  </a:schemeClr>
                </a:solidFill>
                <a:latin typeface="Calibri" panose="020F0502020204030204" pitchFamily="34" charset="0"/>
                <a:cs typeface="Calibri" panose="020F0502020204030204" pitchFamily="34" charset="0"/>
              </a:rPr>
              <a:t> for relevant bakgrunnsinformasjon. Totalt er det anvendt 103 artikler og én lærebok</a:t>
            </a:r>
          </a:p>
        </p:txBody>
      </p:sp>
      <p:sp>
        <p:nvSpPr>
          <p:cNvPr id="2059" name="Text Box 3" descr="Text field "/>
          <p:cNvSpPr txBox="1">
            <a:spLocks noChangeArrowheads="1"/>
          </p:cNvSpPr>
          <p:nvPr/>
        </p:nvSpPr>
        <p:spPr bwMode="auto">
          <a:xfrm>
            <a:off x="12709102" y="20152467"/>
            <a:ext cx="10324147" cy="134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56"/>
              </a:spcAft>
              <a:buClrTx/>
              <a:buSzTx/>
              <a:buFontTx/>
              <a:buNone/>
              <a:tabLst/>
              <a:defRPr/>
            </a:pPr>
            <a:endParaRPr lang="en-US" altLang="nb-NO" sz="3600" dirty="0">
              <a:solidFill>
                <a:schemeClr val="tx1">
                  <a:lumMod val="85000"/>
                  <a:lumOff val="15000"/>
                </a:scheme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0"/>
              </a:spcBef>
              <a:spcAft>
                <a:spcPts val="1056"/>
              </a:spcAft>
              <a:buClrTx/>
              <a:buSzTx/>
              <a:buFontTx/>
              <a:buNone/>
              <a:tabLst/>
              <a:defRPr/>
            </a:pPr>
            <a:endParaRPr kumimoji="0" lang="en-US" altLang="nb-NO" sz="36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3" name="Text Box 5" descr="Text field "/>
          <p:cNvSpPr txBox="1">
            <a:spLocks noChangeArrowheads="1"/>
          </p:cNvSpPr>
          <p:nvPr/>
        </p:nvSpPr>
        <p:spPr bwMode="auto">
          <a:xfrm>
            <a:off x="22171481" y="6767550"/>
            <a:ext cx="10151110" cy="1766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80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a:t>
            </a:r>
            <a:br>
              <a:rPr kumimoji="0" lang="nb-NO" altLang="nb-NO" sz="36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br>
            <a:r>
              <a:rPr kumimoji="0" lang="nb-NO" altLang="nb-NO" sz="48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Litteraturgjennomgangen viser at årsakene til intrauterin mekoniumavgang I hovedsak fortsatt er ukjente, men føtal hypoksi, gastrointestinal modning og intrauterine infeksjon kan være av betydning. Enkelte studier har funnet assosiasjon mellom intrauterin mekoniumavgang og føtal hypoksi og ischemi, mens andre ikke finner en slik sammenheng. Noen studier indikerer at mekoniumfarget fostervann som opptrer sammen med unormal føtal hjerterytme kan være assosiert med fosterstress. Mekoniumfarget fostervann gir risiko for utvikling av mekoniumaspirasjonssyndrom (MAS), med betydning for perinatal morbiditet og mortalitet, men risikoen for å utvikle denne følgetilstanden er lav. Andre konsekvenser av intrauterin mekoniumavgang er mindre kjent </a:t>
            </a:r>
          </a:p>
        </p:txBody>
      </p:sp>
      <p:sp>
        <p:nvSpPr>
          <p:cNvPr id="2064" name="Text Box 6" descr="Text field "/>
          <p:cNvSpPr txBox="1">
            <a:spLocks noChangeArrowheads="1"/>
          </p:cNvSpPr>
          <p:nvPr/>
        </p:nvSpPr>
        <p:spPr bwMode="auto">
          <a:xfrm>
            <a:off x="32791031" y="6842164"/>
            <a:ext cx="9031339" cy="131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8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Konklusjon</a:t>
            </a:r>
            <a:br>
              <a:rPr kumimoji="0" lang="nb-NO"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br>
            <a:r>
              <a:rPr kumimoji="0" lang="nb-NO" altLang="nb-NO" sz="48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Mekoniumfarget fostervann er et omstridt tema. Litteraturgjennomgangen demonstrerer at vi mangler sikker kunnskap om hvorfor mekonium avgår intrauterint</a:t>
            </a:r>
            <a:r>
              <a:rPr lang="nb-NO" altLang="nb-NO" sz="4800" dirty="0">
                <a:solidFill>
                  <a:srgbClr val="000000">
                    <a:lumMod val="85000"/>
                    <a:lumOff val="15000"/>
                  </a:srgbClr>
                </a:solidFill>
                <a:latin typeface="Calibri" panose="020F0502020204030204" pitchFamily="34" charset="0"/>
                <a:cs typeface="Calibri" panose="020F0502020204030204" pitchFamily="34" charset="0"/>
              </a:rPr>
              <a:t> og hvilken klinisk betydning det har for det nyfødte barnet. Det er usikkert om mekoniumfarget fostervann alene er en god indikator på perinatal asfyksi. For det store flertallet av barn med misfarget fostervann synes ikke intrauterin mekoniumavgang å være forbundet med negative konsekvenser</a:t>
            </a:r>
            <a:endParaRPr kumimoji="0" lang="nb-NO" altLang="nb-NO" sz="4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4843</TotalTime>
  <Words>428</Words>
  <Application>Microsoft Macintosh PowerPoint</Application>
  <PresentationFormat>Egendefinert</PresentationFormat>
  <Paragraphs>10</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Andrea Thomasen</cp:lastModifiedBy>
  <cp:revision>156</cp:revision>
  <cp:lastPrinted>2016-05-27T08:05:21Z</cp:lastPrinted>
  <dcterms:created xsi:type="dcterms:W3CDTF">2006-11-02T13:18:58Z</dcterms:created>
  <dcterms:modified xsi:type="dcterms:W3CDTF">2023-05-26T19:08:19Z</dcterms:modified>
</cp:coreProperties>
</file>