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798" autoAdjust="0"/>
    <p:restoredTop sz="90211" autoAdjust="0"/>
  </p:normalViewPr>
  <p:slideViewPr>
    <p:cSldViewPr snapToGrid="0">
      <p:cViewPr>
        <p:scale>
          <a:sx n="25" d="100"/>
          <a:sy n="25" d="100"/>
        </p:scale>
        <p:origin x="2368" y="176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921984" y="99600"/>
            <a:ext cx="3420109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nb-NO" sz="11500" b="0" i="0" dirty="0" err="1">
                <a:solidFill>
                  <a:schemeClr val="bg1"/>
                </a:solidFill>
                <a:effectLst/>
                <a:latin typeface="Capitolium2"/>
              </a:rPr>
              <a:t>Hjernemetastasar</a:t>
            </a:r>
            <a:r>
              <a:rPr lang="nb-NO" sz="11500" b="0" i="0" dirty="0">
                <a:solidFill>
                  <a:schemeClr val="bg1"/>
                </a:solidFill>
                <a:effectLst/>
                <a:latin typeface="Capitolium2"/>
              </a:rPr>
              <a:t> – diagnostikk og behandling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418229" y="2346733"/>
            <a:ext cx="34704854" cy="568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44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Erlend Moen Taule</a:t>
            </a:r>
            <a:r>
              <a:rPr lang="nb-NO" sz="4400" b="1" i="1" baseline="30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1</a:t>
            </a:r>
            <a:r>
              <a:rPr lang="nb-NO" sz="44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Stephanie Schipmann-Miletic</a:t>
            </a:r>
            <a:r>
              <a:rPr lang="nb-NO" sz="4400" b="0" i="1" baseline="30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nb-NO" sz="44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Frits Thorsen</a:t>
            </a:r>
            <a:r>
              <a:rPr lang="nb-NO" sz="4400" b="0" i="1" baseline="30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1</a:t>
            </a:r>
            <a:r>
              <a:rPr lang="nb-NO" sz="44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Tor-Christian Aase Johannessen</a:t>
            </a:r>
            <a:r>
              <a:rPr lang="nb-NO" sz="4400" b="0" i="1" baseline="30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3</a:t>
            </a:r>
            <a:r>
              <a:rPr lang="nb-NO" sz="44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nb-NO" sz="4400" b="0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Hrvoje</a:t>
            </a:r>
            <a:r>
              <a:rPr lang="nb-NO" sz="44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Miletic</a:t>
            </a:r>
            <a:r>
              <a:rPr lang="nb-NO" sz="4400" b="0" i="1" baseline="30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4</a:t>
            </a:r>
            <a:r>
              <a:rPr lang="nb-NO" sz="44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Anette Storstein</a:t>
            </a:r>
            <a:r>
              <a:rPr lang="nb-NO" sz="4400" b="0" i="1" baseline="30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5</a:t>
            </a:r>
            <a:r>
              <a:rPr lang="nb-NO" sz="44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Leif Oltedal</a:t>
            </a:r>
            <a:r>
              <a:rPr lang="nb-NO" sz="4400" b="0" i="1" baseline="30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6,7</a:t>
            </a:r>
            <a:r>
              <a:rPr lang="nb-NO" sz="44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Terje Sundstrøm</a:t>
            </a:r>
            <a:r>
              <a:rPr lang="nb-NO" sz="4400" b="0" i="1" baseline="30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2,7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baseline="30000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nb-NO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Institutt for biomedisin, Det medisinske fakultet, Universitetet i Bergen</a:t>
            </a:r>
            <a:r>
              <a:rPr lang="nb-NO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baseline="30000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b-NO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Nevrokirurgisk avdeling, Haukeland universitetssjukehus, </a:t>
            </a:r>
            <a:r>
              <a:rPr lang="nb-NO" baseline="30000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b-NO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Avdeling for kreftbehandling og medisinsk fysikk, Haukeland universitetssjukehus</a:t>
            </a:r>
            <a:r>
              <a:rPr lang="nb-NO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baseline="30000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b-NO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Patologisk avdeling, Haukeland universitetssjukehus </a:t>
            </a:r>
            <a:r>
              <a:rPr lang="nb-NO" baseline="30000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nb-NO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Nevrologisk avdeling, Haukeland universitetssjukehus </a:t>
            </a:r>
            <a:r>
              <a:rPr lang="nb-NO" baseline="30000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nb-NO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Radiologisk avdeling, Haukeland universitetssjukehus </a:t>
            </a:r>
            <a:r>
              <a:rPr lang="nb-NO" baseline="30000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nb-NO" dirty="0">
                <a:solidFill>
                  <a:schemeClr val="bg1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Klinisk institutt 1, Det medisinske fakultet, Universitetet i Bergen</a:t>
            </a:r>
            <a:endParaRPr lang="nb-NO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nb-NO" altLang="nb-NO" sz="16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815920" y="922072"/>
            <a:ext cx="552728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Erlend Moen Taule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eta001@uib.no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374922" y="5742188"/>
            <a:ext cx="8523210" cy="1704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sz="3600" b="1" i="0" dirty="0">
                <a:solidFill>
                  <a:srgbClr val="000000"/>
                </a:solidFill>
                <a:effectLst/>
                <a:latin typeface="+mj-lt"/>
              </a:rPr>
              <a:t>ABSTRAKT</a:t>
            </a:r>
          </a:p>
          <a:p>
            <a:pPr eaLnBrk="1" hangingPunct="1">
              <a:spcAft>
                <a:spcPct val="20000"/>
              </a:spcAft>
            </a:pP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Betre diagnostikk,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overvaking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og behandling og ei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aldrande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befolkning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gjer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at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ein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kan vente seg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ein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aukande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førekomst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av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hjernemetastasar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Tidlegare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blei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pasientar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med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hjernemetastasar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sette på som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éi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homogen gruppe med svært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dårlege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utsikter.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Biletet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no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er derimot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meir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samansett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. Utviklinga av nye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behandlingsmetodar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auka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molekylær forståing og persontilpassa medisin krev fokus på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multidisiplinært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samarbeid for best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mogleg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behandling for den enkelte. Denne kliniske oversiktsartikkelen gir ei oversikt over viktige moment i diagnostikk og behandling av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pasientar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 med </a:t>
            </a:r>
            <a:r>
              <a:rPr lang="nb-NO" sz="3600" b="0" i="0" dirty="0" err="1">
                <a:solidFill>
                  <a:srgbClr val="000000"/>
                </a:solidFill>
                <a:effectLst/>
                <a:latin typeface="+mj-lt"/>
              </a:rPr>
              <a:t>hjernemetastasar</a:t>
            </a:r>
            <a:r>
              <a:rPr lang="nb-NO" sz="36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3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Føremålet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med denne artikkelen er å gi norske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allmennlegar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og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sjukehuslegar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som til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vanleg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ikkje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arbeidar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med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desse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pasientane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, ei oversikt over dagens diagnostikk og behandling. Artikkelen er basert på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eit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skjønnsmessig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litteraturutval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, nasjonale handlingsprogram og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forfattarane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sine kliniske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erfaringar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.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Fleire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av </a:t>
            </a:r>
            <a:r>
              <a:rPr lang="nb-NO" sz="3600" b="0" i="0" dirty="0" err="1">
                <a:solidFill>
                  <a:srgbClr val="3E3B3C"/>
                </a:solidFill>
                <a:effectLst/>
                <a:latin typeface="+mj-lt"/>
              </a:rPr>
              <a:t>forfattarane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 er medlemmer av Norsk hjernesvulstkonsortium (NBTC).</a:t>
            </a:r>
            <a:endParaRPr lang="en-GB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9590969" y="5705839"/>
            <a:ext cx="5771765" cy="2055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PROGNOSE</a:t>
            </a:r>
            <a:br>
              <a:rPr lang="en-US" altLang="nb-NO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Mange av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pasientane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døyr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ikkje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direkte av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hjernemetastasar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men med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dei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 .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Sjølv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om variasjonen er stor, indikerer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hjernemetastasar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ofte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ein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dårleg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prognose, med median overleving på kring 13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månadar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og kan i mange tilfelle føre til nedsett livskvalitet. Kontroll av ekstrakranial kreftsjukdom og funksjonsnivå (t.d.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Karnofsky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-funksjonsstatus) er viktige prognostiske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indikatorar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nb-NO" sz="3500" b="0" i="0" dirty="0">
              <a:solidFill>
                <a:srgbClr val="3E3B3C"/>
              </a:solidFill>
              <a:effectLst/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Alder, krefttype og lokalisasjon, tal og storleik på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metastasane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er andre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faktorar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som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spelar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inn på prognose og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behandlingsval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 Det er utvikla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eit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diagnosespesifikt prognostisk verktøy (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dsGPA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diagnosis-specific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Graded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Prognostic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Assessment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), basert på data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frå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nærare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7 000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(2). I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dei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seinare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åra har det i større grad blitt retta fokus mot molekylært målretta behandling. Molekylære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profilar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har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difor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fått større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betyding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også for prognosevurderinga</a:t>
            </a:r>
            <a:endParaRPr lang="nb-NO" altLang="nb-NO" sz="35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22771970" y="5742188"/>
            <a:ext cx="19618326" cy="2332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BEHANDLING</a:t>
            </a:r>
            <a:endParaRPr lang="en-US" altLang="nb-NO" sz="35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35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Kirurgi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Kirurgi har vist betre overleving først og fremst for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solitære, store (&gt; 3 cm) og symptomatiske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lesjonar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samt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god funksjonsstatus og kontrollert ekstrakranial sjukdom. Det er ingen randomiserte kontrollerte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studiar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som har undersøkt potensielle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fordelar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ved kirurgisk reseksjon av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fleire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 Det kan likevel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vere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aktuelt å operere store og symptomatiske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(opptil to–tre stk.) som er kirurgisk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tilgjengelege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hos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god funksjonsstatus. 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35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Sterotaktisk</a:t>
            </a:r>
            <a:r>
              <a:rPr lang="en-US" altLang="nb-NO" sz="35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altLang="nb-NO" sz="35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strålebehandling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Historisk har behandlinga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vore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avgrensa til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mindre enn tre–fire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og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storleik opptil 3–4 cm, grunna uakseptable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strålingsdosar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til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omliggjande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hjernevev.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Nyare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studiar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viser derimot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lovande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resultat hos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dei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multiple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og at fraksjonering kan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vurderast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ved behandling av større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lesjonar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noko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som vil tillate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ein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høgare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totaldose. Det siste tiåret har bruken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vore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aukande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og på grunn av risiko for negative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langtidseffektar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har stereotaktisk strålebehandling delvis erstatta heilhjernebestråling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35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Heilhjernbestråling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Heilhjernebestråling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spelar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framleis ei viktig rolle hos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ukontrollert primærsjukdom,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omfattande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systemiske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lågt funksjonsnivå, multiple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hjernemetastasar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leptomeningeal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spreiing eller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mikrometastasar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(t.d.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frå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småcella lungekreft). 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35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Systemisk</a:t>
            </a:r>
            <a:r>
              <a:rPr lang="en-US" altLang="nb-NO" sz="35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altLang="nb-NO" sz="35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behandling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Tradisjonell cellegiftbehandling har hatt ei avgrensa rolle og har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vore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assosiert med låge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responsratar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 Blod–hjerne-barrieren er også ei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betydeleg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utfordring for systemiske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terapiar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 Små molekyl eller antistoff kan selektivt hemme ulike aktiverte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signalvegar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og gi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betydelege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forbetringar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i overleving i undergrupper av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hjernemetastasar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frå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ikkje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-småcella lungekreft (t.d. </a:t>
            </a:r>
            <a:r>
              <a:rPr lang="nb-NO" sz="3500" b="0" i="1" dirty="0">
                <a:solidFill>
                  <a:srgbClr val="3E3B3C"/>
                </a:solidFill>
                <a:effectLst/>
                <a:latin typeface="+mj-lt"/>
              </a:rPr>
              <a:t>EGFR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-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mutasjonar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eller </a:t>
            </a:r>
            <a:r>
              <a:rPr lang="nb-NO" sz="3500" b="0" i="1" dirty="0">
                <a:solidFill>
                  <a:srgbClr val="3E3B3C"/>
                </a:solidFill>
                <a:effectLst/>
                <a:latin typeface="+mj-lt"/>
              </a:rPr>
              <a:t>ALK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-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translokasjonar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), brystkreft (t.d. HER2-positiv sjukdom) og melanom (t.d. </a:t>
            </a:r>
            <a:r>
              <a:rPr lang="nb-NO" sz="3500" b="0" i="1" dirty="0">
                <a:solidFill>
                  <a:srgbClr val="3E3B3C"/>
                </a:solidFill>
                <a:effectLst/>
                <a:latin typeface="+mj-lt"/>
              </a:rPr>
              <a:t>BRAF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-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mutasjonar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 Legemiddel som er retta mot immunoverflateprotein CTLA-4 (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ipilimumab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) og programmert celledød-protein 1 (PD-1) (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pembrolizumab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og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nivolumab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) er evaluerte hos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hjernemetastasar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frå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lungekreft og melanom, og har vist gode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responsratar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35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Støttebehandling</a:t>
            </a:r>
            <a:endParaRPr lang="en-US" altLang="nb-NO" sz="35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Steroid er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ein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grunnpilar i behandlinga av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hjernemetastasar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 Bruk av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antiepileptika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er anbefalt for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epileptiske anfall. Profylaktisk administrasjon av slike legemiddel er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ikkje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anbefalt. </a:t>
            </a:r>
            <a:endParaRPr lang="en-US" altLang="nb-NO" sz="35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12317205" y="27749918"/>
            <a:ext cx="154387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REFERANSAR</a:t>
            </a:r>
          </a:p>
          <a:p>
            <a:pPr eaLnBrk="1" hangingPunct="1"/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1) EM Taule, et alt. </a:t>
            </a:r>
            <a:r>
              <a:rPr lang="nb-NO" b="0" i="0" dirty="0" err="1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Hjernemetastasar</a:t>
            </a:r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 – diagnostikk og behandling. </a:t>
            </a:r>
            <a:r>
              <a:rPr lang="nb-NO" b="0" i="0" dirty="0" err="1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Tidsskr</a:t>
            </a:r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 Nor </a:t>
            </a:r>
            <a:r>
              <a:rPr lang="nb-NO" b="0" i="0" dirty="0" err="1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Legeforen</a:t>
            </a:r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 2022; 142. </a:t>
            </a:r>
          </a:p>
          <a:p>
            <a:pPr eaLnBrk="1" hangingPunct="1"/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2) </a:t>
            </a:r>
            <a:r>
              <a:rPr lang="nb-NO" b="0" i="0" dirty="0" err="1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Sperduto</a:t>
            </a:r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 PW, </a:t>
            </a:r>
            <a:r>
              <a:rPr lang="nb-NO" b="0" i="0" dirty="0" err="1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Mesko</a:t>
            </a:r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 S, Li J et al. J </a:t>
            </a:r>
            <a:r>
              <a:rPr lang="nb-NO" b="0" i="0" dirty="0" err="1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Clin</a:t>
            </a:r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nb-NO" b="0" i="0" dirty="0" err="1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Oncol</a:t>
            </a:r>
            <a:r>
              <a:rPr lang="nb-NO" b="0" i="0" dirty="0">
                <a:solidFill>
                  <a:srgbClr val="3E3B3C"/>
                </a:solidFill>
                <a:effectLst/>
                <a:latin typeface="Georgia" panose="02040502050405020303" pitchFamily="18" charset="0"/>
              </a:rPr>
              <a:t> 2020; 38: 3773–84</a:t>
            </a:r>
          </a:p>
          <a:p>
            <a:pPr eaLnBrk="1" hangingPunct="1"/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29018746" y="27972908"/>
            <a:ext cx="1286780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Ein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ekstra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Terje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Sundstrøm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Stephanie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Schipmann-Miletic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god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veiledning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under </a:t>
            </a:r>
            <a:r>
              <a:rPr lang="en-GB" altLang="nb-NO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hovedoppgåva</a:t>
            </a:r>
            <a:r>
              <a:rPr lang="en-GB" altLang="nb-NO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36AEF79-42CC-5846-A5F8-E400740CF4E3}"/>
              </a:ext>
            </a:extLst>
          </p:cNvPr>
          <p:cNvSpPr txBox="1"/>
          <p:nvPr/>
        </p:nvSpPr>
        <p:spPr>
          <a:xfrm>
            <a:off x="15465426" y="5742188"/>
            <a:ext cx="7042882" cy="2111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500" b="1" dirty="0"/>
              <a:t>DIAGNOSTIKK</a:t>
            </a:r>
            <a:endParaRPr lang="nb-NO" sz="3500" dirty="0"/>
          </a:p>
          <a:p>
            <a:pPr algn="l"/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Dei initiale symptoma varierer i kvalitet og grad ut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frå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lokalisasjon, vekstrate og type primærtumor.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Pasientar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med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hjernemetastasar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kan òg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vere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asymptomatiske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. Symptoma kan oppstå brått grunna til dømes epileptiske anfall eller bløding i svulstvev,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sistnemnde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som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oftast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ved melanom eller nyrecellekarsinom.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Vanlege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symptom er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teikn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til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auka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intrakranialt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trykk, der gradvis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aukande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hovudpine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er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eit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kardinalsymptom. </a:t>
            </a:r>
          </a:p>
          <a:p>
            <a:pPr algn="l"/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Ved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kjend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ekstrakranial kreftsjukdom og symptom som kan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vere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i samsvar med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hjernemetastasar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bør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ein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vere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liberal med MR-undersøking. Ved kreftsjukdom som er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kjend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for å metastasere til hjernen, kan det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allereie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ved primærdiagnosen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vere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tilrådd med MR. </a:t>
            </a:r>
          </a:p>
          <a:p>
            <a:endParaRPr lang="nb-NO" sz="3500" dirty="0">
              <a:solidFill>
                <a:srgbClr val="3E3B3C"/>
              </a:solidFill>
              <a:latin typeface="+mj-lt"/>
            </a:endParaRPr>
          </a:p>
          <a:p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Radiologisk kan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metastasane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arta seg ulikt, men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dei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vil typisk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vere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sfæriske med ringforma kontrastlading og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omliggjande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ødem.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Metastasane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er ofte lokaliserte i overgangen mellom grå og kvit substans. Dei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nemnde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trekka er likevel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ikkje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patognomoniske, og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differensialdiagnosar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inkluderer primære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intrakraniale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svulstar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infeksjonar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,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demyeliniserande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tilstandar</a:t>
            </a:r>
            <a:r>
              <a:rPr lang="nb-NO" sz="3500" b="0" i="0" dirty="0">
                <a:solidFill>
                  <a:srgbClr val="3E3B3C"/>
                </a:solidFill>
                <a:effectLst/>
                <a:latin typeface="+mj-lt"/>
              </a:rPr>
              <a:t> og vaskulære </a:t>
            </a:r>
            <a:r>
              <a:rPr lang="nb-NO" sz="3500" b="0" i="0" dirty="0" err="1">
                <a:solidFill>
                  <a:srgbClr val="3E3B3C"/>
                </a:solidFill>
                <a:effectLst/>
                <a:latin typeface="+mj-lt"/>
              </a:rPr>
              <a:t>sjukdommar</a:t>
            </a:r>
            <a:r>
              <a:rPr lang="nb-NO" sz="3600" b="0" i="0" dirty="0">
                <a:solidFill>
                  <a:srgbClr val="3E3B3C"/>
                </a:solidFill>
                <a:effectLst/>
                <a:latin typeface="+mj-lt"/>
              </a:rPr>
              <a:t>. </a:t>
            </a:r>
            <a:endParaRPr lang="nb-NO" sz="3600" dirty="0">
              <a:latin typeface="+mj-lt"/>
            </a:endParaRPr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376365EA-99BE-AA4B-B6EF-DA3A44FD5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088" y="25350212"/>
            <a:ext cx="9648558" cy="2086009"/>
          </a:xfrm>
          <a:prstGeom prst="rect">
            <a:avLst/>
          </a:prstGeom>
        </p:spPr>
      </p:pic>
      <p:pic>
        <p:nvPicPr>
          <p:cNvPr id="4" name="Bilde 3" descr="Et bilde som inneholder sirkel, sort og hvit, monokrom&#10;&#10;Automatisk generert beskrivelse">
            <a:extLst>
              <a:ext uri="{FF2B5EF4-FFF2-40B4-BE49-F238E27FC236}">
                <a16:creationId xmlns:a16="http://schemas.microsoft.com/office/drawing/2014/main" id="{4B2EEB43-9740-FF48-842E-215ADE512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77" y="22856057"/>
            <a:ext cx="5116851" cy="51168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949</Words>
  <Application>Microsoft Macintosh PowerPoint</Application>
  <PresentationFormat>Egendefinert</PresentationFormat>
  <Paragraphs>35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Capitolium2</vt:lpstr>
      <vt:lpstr>Georgia</vt:lpstr>
      <vt:lpstr>Helvetica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Erlend Moen Taule</cp:lastModifiedBy>
  <cp:revision>149</cp:revision>
  <cp:lastPrinted>2016-05-27T08:05:21Z</cp:lastPrinted>
  <dcterms:created xsi:type="dcterms:W3CDTF">2006-11-02T13:18:58Z</dcterms:created>
  <dcterms:modified xsi:type="dcterms:W3CDTF">2023-05-26T19:02:23Z</dcterms:modified>
</cp:coreProperties>
</file>