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0" r:id="rId5"/>
  </p:sldIdLst>
  <p:sldSz cx="42808525" cy="30279975"/>
  <p:notesSz cx="7099300" cy="102346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8">
          <p15:clr>
            <a:srgbClr val="A4A3A4"/>
          </p15:clr>
        </p15:guide>
        <p15:guide id="2" orient="horz" pos="18586">
          <p15:clr>
            <a:srgbClr val="A4A3A4"/>
          </p15:clr>
        </p15:guide>
        <p15:guide id="3" orient="horz" pos="17074">
          <p15:clr>
            <a:srgbClr val="A4A3A4"/>
          </p15:clr>
        </p15:guide>
        <p15:guide id="4" pos="745">
          <p15:clr>
            <a:srgbClr val="A4A3A4"/>
          </p15:clr>
        </p15:guide>
        <p15:guide id="5" pos="19961">
          <p15:clr>
            <a:srgbClr val="A4A3A4"/>
          </p15:clr>
        </p15:guide>
        <p15:guide id="6" pos="26361">
          <p15:clr>
            <a:srgbClr val="A4A3A4"/>
          </p15:clr>
        </p15:guide>
        <p15:guide id="7" pos="13513">
          <p15:clr>
            <a:srgbClr val="A4A3A4"/>
          </p15:clr>
        </p15:guide>
        <p15:guide id="8" pos="70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32B"/>
    <a:srgbClr val="005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3" autoAdjust="0"/>
    <p:restoredTop sz="90218" autoAdjust="0"/>
  </p:normalViewPr>
  <p:slideViewPr>
    <p:cSldViewPr snapToGrid="0">
      <p:cViewPr>
        <p:scale>
          <a:sx n="30" d="100"/>
          <a:sy n="30" d="100"/>
        </p:scale>
        <p:origin x="-416" y="16"/>
      </p:cViewPr>
      <p:guideLst>
        <p:guide orient="horz" pos="2778"/>
        <p:guide orient="horz" pos="18586"/>
        <p:guide orient="horz" pos="17074"/>
        <p:guide pos="745"/>
        <p:guide pos="19961"/>
        <p:guide pos="26361"/>
        <p:guide pos="13513"/>
        <p:guide pos="7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324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8350"/>
            <a:ext cx="5422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79" y="4861365"/>
            <a:ext cx="5679742" cy="460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324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6131AE1E-E725-4449-B03D-B7F1AD5A21E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59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178457" indent="-68637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274549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384368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494187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604007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71382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82364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933465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788E0A-2390-493D-B96C-E13D0340CC64}" type="slidenum">
              <a:rPr lang="nb-NO" altLang="nb-NO" sz="1300"/>
              <a:pPr eaLnBrk="1" hangingPunct="1"/>
              <a:t>1</a:t>
            </a:fld>
            <a:endParaRPr lang="nb-NO" altLang="nb-NO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nb-NO"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ste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26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 descr="Background, text field"/>
          <p:cNvSpPr>
            <a:spLocks/>
          </p:cNvSpPr>
          <p:nvPr/>
        </p:nvSpPr>
        <p:spPr bwMode="auto">
          <a:xfrm>
            <a:off x="6780" y="6047625"/>
            <a:ext cx="42840000" cy="21204000"/>
          </a:xfrm>
          <a:custGeom>
            <a:avLst/>
            <a:gdLst>
              <a:gd name="T0" fmla="*/ 0 w 31660"/>
              <a:gd name="T1" fmla="*/ 4141 h 4141"/>
              <a:gd name="T2" fmla="*/ 31660 w 31660"/>
              <a:gd name="T3" fmla="*/ 4141 h 4141"/>
              <a:gd name="T4" fmla="*/ 31660 w 31660"/>
              <a:gd name="T5" fmla="*/ 0 h 4141"/>
              <a:gd name="T6" fmla="*/ 0 w 31660"/>
              <a:gd name="T7" fmla="*/ 0 h 4141"/>
              <a:gd name="T8" fmla="*/ 0 w 31660"/>
              <a:gd name="T9" fmla="*/ 4141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60" h="4141">
                <a:moveTo>
                  <a:pt x="0" y="4141"/>
                </a:moveTo>
                <a:lnTo>
                  <a:pt x="31660" y="4141"/>
                </a:lnTo>
                <a:lnTo>
                  <a:pt x="31660" y="0"/>
                </a:lnTo>
                <a:lnTo>
                  <a:pt x="0" y="0"/>
                </a:lnTo>
                <a:lnTo>
                  <a:pt x="0" y="4141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3" name="Freeform 3" descr="Red field, top"/>
          <p:cNvSpPr>
            <a:spLocks/>
          </p:cNvSpPr>
          <p:nvPr/>
        </p:nvSpPr>
        <p:spPr bwMode="auto">
          <a:xfrm>
            <a:off x="0" y="-1"/>
            <a:ext cx="42840000" cy="5634931"/>
          </a:xfrm>
          <a:custGeom>
            <a:avLst/>
            <a:gdLst>
              <a:gd name="T0" fmla="*/ 0 w 31660"/>
              <a:gd name="T1" fmla="*/ 4141 h 4141"/>
              <a:gd name="T2" fmla="*/ 31660 w 31660"/>
              <a:gd name="T3" fmla="*/ 4141 h 4141"/>
              <a:gd name="T4" fmla="*/ 31660 w 31660"/>
              <a:gd name="T5" fmla="*/ 0 h 4141"/>
              <a:gd name="T6" fmla="*/ 0 w 31660"/>
              <a:gd name="T7" fmla="*/ 0 h 4141"/>
              <a:gd name="T8" fmla="*/ 0 w 31660"/>
              <a:gd name="T9" fmla="*/ 4141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60" h="4141">
                <a:moveTo>
                  <a:pt x="0" y="4141"/>
                </a:moveTo>
                <a:lnTo>
                  <a:pt x="31660" y="4141"/>
                </a:lnTo>
                <a:lnTo>
                  <a:pt x="31660" y="0"/>
                </a:lnTo>
                <a:lnTo>
                  <a:pt x="0" y="0"/>
                </a:lnTo>
                <a:lnTo>
                  <a:pt x="0" y="4141"/>
                </a:lnTo>
              </a:path>
            </a:pathLst>
          </a:custGeom>
          <a:solidFill>
            <a:srgbClr val="E857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DB71FBB0-7283-9C47-8A07-A78431AE17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4799" y="27905117"/>
            <a:ext cx="9907650" cy="169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2pPr>
      <a:lvl3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3pPr>
      <a:lvl4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4pPr>
      <a:lvl5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5pPr>
      <a:lvl6pPr marL="4572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6pPr>
      <a:lvl7pPr marL="9144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7pPr>
      <a:lvl8pPr marL="13716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8pPr>
      <a:lvl9pPr marL="18288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9pPr>
    </p:titleStyle>
    <p:bodyStyle>
      <a:lvl1pPr marL="3136900" indent="-3136900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9300">
          <a:solidFill>
            <a:schemeClr val="tx1"/>
          </a:solidFill>
          <a:latin typeface="+mn-lt"/>
          <a:ea typeface="+mn-ea"/>
          <a:cs typeface="+mn-cs"/>
        </a:defRPr>
      </a:lvl1pPr>
      <a:lvl2pPr marL="6792913" indent="-2613025" algn="l" defTabSz="8361363" rtl="0" eaLnBrk="0" fontAlgn="base" hangingPunct="0">
        <a:spcBef>
          <a:spcPct val="20000"/>
        </a:spcBef>
        <a:spcAft>
          <a:spcPct val="0"/>
        </a:spcAft>
        <a:buChar char="–"/>
        <a:defRPr sz="25600">
          <a:solidFill>
            <a:schemeClr val="tx1"/>
          </a:solidFill>
          <a:latin typeface="+mn-lt"/>
        </a:defRPr>
      </a:lvl2pPr>
      <a:lvl3pPr marL="10452100" indent="-2090738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2100">
          <a:solidFill>
            <a:schemeClr val="tx1"/>
          </a:solidFill>
          <a:latin typeface="+mn-lt"/>
        </a:defRPr>
      </a:lvl3pPr>
      <a:lvl4pPr marL="14630400" indent="-2090738" algn="l" defTabSz="8361363" rtl="0" eaLnBrk="0" fontAlgn="base" hangingPunct="0">
        <a:spcBef>
          <a:spcPct val="20000"/>
        </a:spcBef>
        <a:spcAft>
          <a:spcPct val="0"/>
        </a:spcAft>
        <a:buChar char="–"/>
        <a:defRPr sz="18200">
          <a:solidFill>
            <a:schemeClr val="tx1"/>
          </a:solidFill>
          <a:latin typeface="+mn-lt"/>
        </a:defRPr>
      </a:lvl4pPr>
      <a:lvl5pPr marL="18810288" indent="-2089150" algn="l" defTabSz="8361363" rtl="0" eaLnBrk="0" fontAlgn="base" hangingPunct="0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5pPr>
      <a:lvl6pPr marL="192674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6pPr>
      <a:lvl7pPr marL="197246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7pPr>
      <a:lvl8pPr marL="201818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8pPr>
      <a:lvl9pPr marL="206390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" descr="Title field"/>
          <p:cNvSpPr txBox="1">
            <a:spLocks noChangeArrowheads="1"/>
          </p:cNvSpPr>
          <p:nvPr/>
        </p:nvSpPr>
        <p:spPr bwMode="auto">
          <a:xfrm>
            <a:off x="1182688" y="344945"/>
            <a:ext cx="3777728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b-NO" sz="8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Akutt myelogen leukemi med erytroid differensiering: Sammenheng mellom morfologisk fenotype og genetikk  </a:t>
            </a:r>
          </a:p>
        </p:txBody>
      </p:sp>
      <p:sp>
        <p:nvSpPr>
          <p:cNvPr id="2054" name="Subtitle" descr="Subtitle field"/>
          <p:cNvSpPr txBox="1">
            <a:spLocks noChangeArrowheads="1"/>
          </p:cNvSpPr>
          <p:nvPr/>
        </p:nvSpPr>
        <p:spPr bwMode="auto">
          <a:xfrm>
            <a:off x="1182688" y="3352260"/>
            <a:ext cx="342614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5400" b="1">
                <a:solidFill>
                  <a:schemeClr val="bg1"/>
                </a:solidFill>
                <a:latin typeface="+mj-lt"/>
              </a:rPr>
              <a:t>En litteraturstudie om </a:t>
            </a:r>
            <a:r>
              <a:rPr lang="nb-NO" altLang="nb-NO" sz="5400" b="1" i="1">
                <a:solidFill>
                  <a:schemeClr val="bg1"/>
                </a:solidFill>
                <a:latin typeface="+mj-lt"/>
              </a:rPr>
              <a:t>TP53</a:t>
            </a:r>
            <a:r>
              <a:rPr lang="nb-NO" altLang="nb-NO" sz="5400" b="1">
                <a:solidFill>
                  <a:schemeClr val="bg1"/>
                </a:solidFill>
                <a:latin typeface="+mj-lt"/>
              </a:rPr>
              <a:t>-mutasjoner i aggressiv hematologisk kreft og den tilsynelatende svake relasjonen mellom akutt erytroleukemi og Li-Fraumeni-syndromet</a:t>
            </a:r>
            <a:endParaRPr lang="nb-NO" altLang="nb-NO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3" name="Name and info" descr="Field for name and email"/>
          <p:cNvSpPr txBox="1">
            <a:spLocks noChangeArrowheads="1"/>
          </p:cNvSpPr>
          <p:nvPr/>
        </p:nvSpPr>
        <p:spPr bwMode="auto">
          <a:xfrm>
            <a:off x="37177422" y="2843212"/>
            <a:ext cx="481798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nb-NO" altLang="nb-NO" sz="4800" b="1">
                <a:solidFill>
                  <a:schemeClr val="bg1"/>
                </a:solidFill>
                <a:latin typeface="+mn-lt"/>
              </a:rPr>
              <a:t>Eilif N. Syverud</a:t>
            </a:r>
            <a:br>
              <a:rPr lang="nb-NO" altLang="nb-NO" sz="4000" dirty="0">
                <a:solidFill>
                  <a:schemeClr val="bg1"/>
                </a:solidFill>
                <a:latin typeface="+mn-lt"/>
              </a:rPr>
            </a:br>
            <a:r>
              <a:rPr lang="nb-NO" altLang="nb-NO" sz="4000" dirty="0" err="1">
                <a:solidFill>
                  <a:schemeClr val="bg1"/>
                </a:solidFill>
                <a:latin typeface="+mn-lt"/>
              </a:rPr>
              <a:t>University</a:t>
            </a:r>
            <a:r>
              <a:rPr lang="nb-NO" altLang="nb-NO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nb-NO" altLang="nb-NO" sz="4000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nb-NO" altLang="nb-NO" sz="4000" dirty="0">
                <a:solidFill>
                  <a:schemeClr val="bg1"/>
                </a:solidFill>
                <a:latin typeface="+mn-lt"/>
              </a:rPr>
              <a:t> Bergen</a:t>
            </a:r>
          </a:p>
          <a:p>
            <a:pPr algn="r" eaLnBrk="1" hangingPunct="1"/>
            <a:r>
              <a:rPr lang="nb-NO" altLang="nb-NO" sz="4000">
                <a:solidFill>
                  <a:schemeClr val="bg1"/>
                </a:solidFill>
                <a:latin typeface="+mn-lt"/>
              </a:rPr>
              <a:t>esy004@</a:t>
            </a:r>
            <a:r>
              <a:rPr lang="nb-NO" altLang="nb-NO" sz="4000" dirty="0" err="1">
                <a:solidFill>
                  <a:schemeClr val="bg1"/>
                </a:solidFill>
                <a:latin typeface="+mn-lt"/>
              </a:rPr>
              <a:t>uib.no</a:t>
            </a:r>
            <a:endParaRPr lang="nb-NO" altLang="nb-NO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5" name="Text box 1" descr="Text field "/>
          <p:cNvSpPr txBox="1">
            <a:spLocks noChangeArrowheads="1"/>
          </p:cNvSpPr>
          <p:nvPr/>
        </p:nvSpPr>
        <p:spPr bwMode="auto">
          <a:xfrm>
            <a:off x="1182688" y="5975350"/>
            <a:ext cx="13087189" cy="51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nb-NO" altLang="nb-NO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Bakgrunn: </a:t>
            </a:r>
            <a:r>
              <a:rPr lang="nb-NO" altLang="nb-NO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Akutt erytroleukemi, også kjent som </a:t>
            </a:r>
            <a:r>
              <a:rPr lang="nb-NO" altLang="nb-NO" i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pure erythroid leukemia</a:t>
            </a:r>
            <a:r>
              <a:rPr lang="nb-NO" altLang="nb-NO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(PEL), er en sjelden undergruppe AML med beskjeden respons på behandling og dårlig prognose. Sykdommen kjennetegnes av ukontrollert proliferasjon av umodne blodceller av erytroid rekke. Morfologiske kriterier for sykdommen er </a:t>
            </a:r>
            <a:r>
              <a:rPr lang="nb-NO" b="0" i="0">
                <a:solidFill>
                  <a:srgbClr val="040C28"/>
                </a:solidFill>
                <a:effectLst/>
                <a:latin typeface="+mj-lt"/>
              </a:rPr>
              <a:t>≥</a:t>
            </a:r>
            <a:r>
              <a:rPr lang="nb-NO" altLang="nb-NO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80% erytroide beinmargs- celler, hvorav </a:t>
            </a:r>
            <a:r>
              <a:rPr lang="nb-NO" b="0" i="0">
                <a:solidFill>
                  <a:srgbClr val="040C28"/>
                </a:solidFill>
                <a:effectLst/>
                <a:latin typeface="+mj-lt"/>
              </a:rPr>
              <a:t>≥</a:t>
            </a:r>
            <a:r>
              <a:rPr lang="nb-NO" altLang="nb-NO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30% av disse må være proerytroblaster (1, 2; fig. 1). Tumorsuppressorgenet </a:t>
            </a:r>
            <a:r>
              <a:rPr lang="nb-NO" altLang="nb-NO" i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TP53 </a:t>
            </a:r>
            <a:r>
              <a:rPr lang="nb-NO" altLang="nb-NO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er hyppig mutert ved denne kreftformen.</a:t>
            </a:r>
            <a:endParaRPr lang="nb-NO" altLang="nb-NO" b="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052" name="Text box 2" descr="Text field "/>
          <p:cNvSpPr txBox="1">
            <a:spLocks noChangeArrowheads="1"/>
          </p:cNvSpPr>
          <p:nvPr/>
        </p:nvSpPr>
        <p:spPr bwMode="auto">
          <a:xfrm>
            <a:off x="14681502" y="6016567"/>
            <a:ext cx="28092803" cy="221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nb-NO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Mål og metode: </a:t>
            </a:r>
            <a:r>
              <a:rPr lang="en-US" altLang="nb-NO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To søk ble utført i</a:t>
            </a:r>
            <a:r>
              <a:rPr lang="nb-NO" altLang="nb-NO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PubMed og Embase for å identifisere litteratur om </a:t>
            </a:r>
            <a:r>
              <a:rPr lang="nb-NO" altLang="nb-NO" i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TP53</a:t>
            </a:r>
            <a:r>
              <a:rPr lang="nb-NO" altLang="nb-NO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-mutasjoner og erytroleukemi, samt eventuelle rapporter om pasienter med Li-Fraumeni-syndrom (et arvelig kreftsyndrom kjennetegnet av medfødt </a:t>
            </a:r>
            <a:r>
              <a:rPr lang="nb-NO" altLang="nb-NO" i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TP53</a:t>
            </a:r>
            <a:r>
              <a:rPr lang="nb-NO" altLang="nb-NO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-mutasjon; LFS) som utviklet erytroleukemi. Totalt ble 293 artikler identifisert, disse ble innsnevret basert på en rekke inklusjons- og eksklusjonskriterier.</a:t>
            </a:r>
          </a:p>
        </p:txBody>
      </p:sp>
      <p:sp>
        <p:nvSpPr>
          <p:cNvPr id="2065" name="References" descr="Field for references"/>
          <p:cNvSpPr txBox="1">
            <a:spLocks noChangeArrowheads="1"/>
          </p:cNvSpPr>
          <p:nvPr/>
        </p:nvSpPr>
        <p:spPr bwMode="auto">
          <a:xfrm>
            <a:off x="17602200" y="27460575"/>
            <a:ext cx="13775944" cy="231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Referanser:</a:t>
            </a:r>
          </a:p>
          <a:p>
            <a:pPr eaLnBrk="1" hangingPunct="1">
              <a:lnSpc>
                <a:spcPct val="150000"/>
              </a:lnSpc>
            </a:pPr>
            <a:r>
              <a:rPr lang="nb-NO" sz="2000"/>
              <a:t>1. Arber, D.A., et al., </a:t>
            </a:r>
            <a:r>
              <a:rPr lang="nb-NO" sz="2000" i="1"/>
              <a:t>International Consensus Classification of Myeloid Neoplasms and Acute Leukemias: integrating morphologic, clinical, and genomic data. </a:t>
            </a:r>
            <a:r>
              <a:rPr lang="nb-NO" sz="2000"/>
              <a:t>Blood, 2022. </a:t>
            </a:r>
            <a:r>
              <a:rPr lang="nb-NO" sz="2000" b="1"/>
              <a:t>140</a:t>
            </a:r>
            <a:r>
              <a:rPr lang="nb-NO" sz="2000"/>
              <a:t>(11): p. 1200-1228. </a:t>
            </a:r>
            <a:endParaRPr lang="nb-NO" sz="2000" b="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/>
              <a:t>2. Khoury, J.D., et al., </a:t>
            </a:r>
            <a:r>
              <a:rPr lang="en-US" sz="2000" i="1"/>
              <a:t>The 5th edition of the World Health Organization Classification of Haematolymphoid Tumours: Myeloid and Histiocytic/Dendritic Neoplasms. </a:t>
            </a:r>
            <a:r>
              <a:rPr lang="en-US" sz="2000"/>
              <a:t>Leukemia, 2022. </a:t>
            </a:r>
            <a:r>
              <a:rPr lang="en-US" sz="2000" b="1"/>
              <a:t>36</a:t>
            </a:r>
            <a:r>
              <a:rPr lang="en-US" sz="2000"/>
              <a:t>(7): p. 1703-1719.</a:t>
            </a:r>
            <a:endParaRPr lang="nb-NO" altLang="nb-NO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066" name="Acknowledgements" descr="Field for acknowledgements"/>
          <p:cNvSpPr txBox="1">
            <a:spLocks noChangeArrowheads="1"/>
          </p:cNvSpPr>
          <p:nvPr/>
        </p:nvSpPr>
        <p:spPr bwMode="auto">
          <a:xfrm>
            <a:off x="31962408" y="27460575"/>
            <a:ext cx="9740900" cy="211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nb-NO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Anerkjennelser:</a:t>
            </a:r>
            <a:endParaRPr lang="en-GB" altLang="nb-NO" sz="2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en-GB" altLang="nb-NO"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 stor takk til overlege og professor Bjørn Tore Gjertsen og stipendiat Inga Motzfeldt, mine veiledere, for god hjelp med alt arbeidet med oppgaven. </a:t>
            </a:r>
            <a:endParaRPr lang="en-GB" altLang="nb-NO" sz="200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D094F98-C279-5C2B-5A21-669A05870202}"/>
              </a:ext>
            </a:extLst>
          </p:cNvPr>
          <p:cNvSpPr txBox="1"/>
          <p:nvPr/>
        </p:nvSpPr>
        <p:spPr>
          <a:xfrm>
            <a:off x="14572857" y="8295164"/>
            <a:ext cx="16025111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b="1"/>
              <a:t>Resultater: </a:t>
            </a:r>
            <a:r>
              <a:rPr lang="nb-NO"/>
              <a:t>11 deskriptive studier som beskrev PEL-pasienter, samt 5 kasusstudier ble identifisert. I tillegg ble kun én kasusstudie som beskrev en pasient med LFS som utviklet erytroleukemi. Relevante resultater er fremstilt i tabell 3 og 4.</a:t>
            </a:r>
            <a:endParaRPr lang="nb-NO" b="1"/>
          </a:p>
        </p:txBody>
      </p:sp>
      <p:pic>
        <p:nvPicPr>
          <p:cNvPr id="9" name="Bilde 8" descr="Et bilde som inneholder tekst, skjermbilde, diagram, nellik&#10;&#10;Automatisk generert beskrivelse">
            <a:extLst>
              <a:ext uri="{FF2B5EF4-FFF2-40B4-BE49-F238E27FC236}">
                <a16:creationId xmlns:a16="http://schemas.microsoft.com/office/drawing/2014/main" id="{69BF0BC1-658F-637F-8143-230A57D60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r="17001"/>
          <a:stretch/>
        </p:blipFill>
        <p:spPr>
          <a:xfrm>
            <a:off x="1182688" y="11147087"/>
            <a:ext cx="13087191" cy="1239805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12115F4-1CDA-D1F9-EBB0-DD62AC005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1099" y="9414427"/>
            <a:ext cx="11503206" cy="11178082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4E51C18-5A3D-23FE-1862-C6ACB035C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8847" y="10781414"/>
            <a:ext cx="16443396" cy="9811095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6AA6325-EC3C-A3B5-6128-65D3FD11A43C}"/>
              </a:ext>
            </a:extLst>
          </p:cNvPr>
          <p:cNvSpPr txBox="1"/>
          <p:nvPr/>
        </p:nvSpPr>
        <p:spPr>
          <a:xfrm>
            <a:off x="1182688" y="23479759"/>
            <a:ext cx="13087189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b="1"/>
              <a:t>Figur 1:</a:t>
            </a:r>
            <a:r>
              <a:rPr lang="nb-NO"/>
              <a:t> Skjematisk framstilling av patogenesen ved akutt erytroleukemi. Modningsarrest inntreffer trolig i proerytroblast-stadiet i erytropoiesen. Disse cellene akkumulerer flere mutasjoner og får en proliferativ fordel med påfølgende ukontrollert vekst og beinmargssuppresjon. </a:t>
            </a:r>
            <a:endParaRPr lang="nb-NO" u="sng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5C7A6BC-D7E4-E764-4C9E-C679BC32FB28}"/>
              </a:ext>
            </a:extLst>
          </p:cNvPr>
          <p:cNvSpPr txBox="1"/>
          <p:nvPr/>
        </p:nvSpPr>
        <p:spPr>
          <a:xfrm>
            <a:off x="14681502" y="20736864"/>
            <a:ext cx="28092802" cy="6402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Konklusjon: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b-NO" b="1"/>
              <a:t>Epidemiologi: </a:t>
            </a:r>
            <a:r>
              <a:rPr lang="nb-NO"/>
              <a:t>Median alder for akutt erytroleukemi er 60—70 år og prognosen er svært dårlig. Menn utvikler sykdommen hyppigere enn kvinner</a:t>
            </a:r>
            <a:endParaRPr lang="nb-NO" b="1"/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b-NO" b="1"/>
              <a:t>Genetiske forhold: </a:t>
            </a:r>
            <a:r>
              <a:rPr lang="nb-NO"/>
              <a:t>Nesten 100% av pasientene med akutt erytroleukemi har mutasjoner i tumorsuppressorgenet </a:t>
            </a:r>
            <a:r>
              <a:rPr lang="nb-NO" i="1"/>
              <a:t>TP53 </a:t>
            </a:r>
            <a:r>
              <a:rPr lang="nb-NO"/>
              <a:t>og kompleks karyotype (CK). I tillegg har en rimelig høy andel cytogenetiske avvik i kromosom 5 og 7 (assosiert med myeloid malignitet) og kromosom 17 (</a:t>
            </a:r>
            <a:r>
              <a:rPr lang="nb-NO" i="1"/>
              <a:t>TP53</a:t>
            </a:r>
            <a:r>
              <a:rPr lang="nb-NO"/>
              <a:t>-genet er lokalisert her). Utover dette er det svært få gjentakende genetiske avvik som kjennetegner denne sykdommen. Trolig kan den høye andelen </a:t>
            </a:r>
            <a:r>
              <a:rPr lang="nb-NO" i="1"/>
              <a:t>TP53</a:t>
            </a:r>
            <a:r>
              <a:rPr lang="nb-NO"/>
              <a:t>-mutasjoner hos denne sykdomsgruppen utnyttes terapeutisk, selv om slike mutasjoner per nå er assosiert med svak behandlingsrespons og dårlig prognose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b-NO" b="1"/>
              <a:t>Akutt erytroleukemi og LFS: </a:t>
            </a:r>
            <a:r>
              <a:rPr lang="nb-NO"/>
              <a:t>Det ble kun identifisert én kasusstudie som beskrev en pasient med LFS som utviklet akutt erytroleukemi. Det postuleres derfor at sammenhengen mellom disse lidelsene er svak, hvilket indikerer at forandringer i </a:t>
            </a:r>
            <a:r>
              <a:rPr lang="nb-NO" i="1"/>
              <a:t>TP53</a:t>
            </a:r>
            <a:r>
              <a:rPr lang="nb-NO"/>
              <a:t>-genet representerer en sen hendelse i en serie av mutasjonelle og epigenetiske forandringer som skjer under utviklingen av akutt erytroleukemi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UiB-Farger-2015-matt">
      <a:dk1>
        <a:sysClr val="windowText" lastClr="000000"/>
      </a:dk1>
      <a:lt1>
        <a:srgbClr val="FFFFFF"/>
      </a:lt1>
      <a:dk2>
        <a:srgbClr val="847268"/>
      </a:dk2>
      <a:lt2>
        <a:srgbClr val="D0CAC2"/>
      </a:lt2>
      <a:accent1>
        <a:srgbClr val="DB3F3D"/>
      </a:accent1>
      <a:accent2>
        <a:srgbClr val="1A2640"/>
      </a:accent2>
      <a:accent3>
        <a:srgbClr val="CDAB3F"/>
      </a:accent3>
      <a:accent4>
        <a:srgbClr val="4EA0B7"/>
      </a:accent4>
      <a:accent5>
        <a:srgbClr val="789A5B"/>
      </a:accent5>
      <a:accent6>
        <a:srgbClr val="705686"/>
      </a:accent6>
      <a:hlink>
        <a:srgbClr val="009FEE"/>
      </a:hlink>
      <a:folHlink>
        <a:srgbClr val="522D89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1E55C2B2EEE743AECD7CF85C10C988" ma:contentTypeVersion="13" ma:contentTypeDescription="Create a new document." ma:contentTypeScope="" ma:versionID="3989284ddae0452eecdfb42b96473db3">
  <xsd:schema xmlns:xsd="http://www.w3.org/2001/XMLSchema" xmlns:xs="http://www.w3.org/2001/XMLSchema" xmlns:p="http://schemas.microsoft.com/office/2006/metadata/properties" xmlns:ns3="b5e4b212-e622-4afe-9c80-017512a04b39" xmlns:ns4="89f951f8-b002-4b7b-9125-2e80af8f67cc" targetNamespace="http://schemas.microsoft.com/office/2006/metadata/properties" ma:root="true" ma:fieldsID="b2b42323c45ae88b2687600dc63e7716" ns3:_="" ns4:_="">
    <xsd:import namespace="b5e4b212-e622-4afe-9c80-017512a04b39"/>
    <xsd:import namespace="89f951f8-b002-4b7b-9125-2e80af8f67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e4b212-e622-4afe-9c80-017512a04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951f8-b002-4b7b-9125-2e80af8f67c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5e4b212-e622-4afe-9c80-017512a04b39" xsi:nil="true"/>
  </documentManagement>
</p:properties>
</file>

<file path=customXml/itemProps1.xml><?xml version="1.0" encoding="utf-8"?>
<ds:datastoreItem xmlns:ds="http://schemas.openxmlformats.org/officeDocument/2006/customXml" ds:itemID="{1E893738-FA7D-4BD6-A84C-7CA9581CC8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5D830B-734E-4D23-967F-47E69EEF86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e4b212-e622-4afe-9c80-017512a04b39"/>
    <ds:schemaRef ds:uri="89f951f8-b002-4b7b-9125-2e80af8f67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4E8340-5AFC-491F-BA7C-26867F356952}">
  <ds:schemaRefs>
    <ds:schemaRef ds:uri="http://purl.org/dc/elements/1.1/"/>
    <ds:schemaRef ds:uri="http://schemas.microsoft.com/office/2006/metadata/properties"/>
    <ds:schemaRef ds:uri="b5e4b212-e622-4afe-9c80-017512a04b39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9f951f8-b002-4b7b-9125-2e80af8f67cc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546</Words>
  <Application>Microsoft Office PowerPoint</Application>
  <PresentationFormat>Egendefinert</PresentationFormat>
  <Paragraphs>18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3" baseType="lpstr">
      <vt:lpstr>Arial</vt:lpstr>
      <vt:lpstr>Standard utforming</vt:lpstr>
      <vt:lpstr>PowerPoint-presentasjon</vt:lpstr>
    </vt:vector>
  </TitlesOfParts>
  <Company>IT-avd, 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Helge Grønhaug</dc:creator>
  <cp:lastModifiedBy>Eilif Nordli Syverud</cp:lastModifiedBy>
  <cp:revision>151</cp:revision>
  <cp:lastPrinted>2016-05-27T08:05:21Z</cp:lastPrinted>
  <dcterms:created xsi:type="dcterms:W3CDTF">2006-11-02T13:18:58Z</dcterms:created>
  <dcterms:modified xsi:type="dcterms:W3CDTF">2023-05-24T16:26:45Z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0x0101006A1E55C2B2EEE743AECD7CF85C10C988</vt:lpwstr>
  </property>
</Properties>
</file>