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0223" autoAdjust="0"/>
  </p:normalViewPr>
  <p:slideViewPr>
    <p:cSldViewPr snapToGrid="0">
      <p:cViewPr>
        <p:scale>
          <a:sx n="29" d="100"/>
          <a:sy n="29" d="100"/>
        </p:scale>
        <p:origin x="1016" y="14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sl004@uib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464916" y="710578"/>
            <a:ext cx="3420109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CRP and blood culture in the diagnosis of early onset sepsis in term-born neonates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3861265" y="2183298"/>
            <a:ext cx="997325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br>
              <a:rPr lang="nb-NO" altLang="nb-NO" sz="3600" dirty="0">
                <a:solidFill>
                  <a:schemeClr val="bg1"/>
                </a:solidFill>
                <a:latin typeface="+mn-lt"/>
              </a:rPr>
            </a:br>
            <a:r>
              <a:rPr lang="nb-NO" altLang="nb-NO" sz="3600" dirty="0">
                <a:solidFill>
                  <a:schemeClr val="bg1"/>
                </a:solidFill>
                <a:latin typeface="+mn-lt"/>
              </a:rPr>
              <a:t>1.University of Bergen</a:t>
            </a:r>
          </a:p>
          <a:p>
            <a:pPr eaLnBrk="1" hangingPunct="1"/>
            <a:r>
              <a:rPr lang="nb-NO" altLang="nb-NO" sz="3600" dirty="0">
                <a:solidFill>
                  <a:schemeClr val="bg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vsl004@uib.no</a:t>
            </a:r>
            <a:endParaRPr lang="nb-NO" altLang="nb-NO" sz="36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2.</a:t>
            </a:r>
            <a:r>
              <a:rPr lang="en-US" sz="36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Department of Pediatrics and Adolescent Medicine, Haukeland University Hospital, Bergen, Norway</a:t>
            </a:r>
            <a:endParaRPr lang="nb-NO" sz="36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r" eaLnBrk="1" hangingPunct="1"/>
            <a:endParaRPr lang="nb-NO" altLang="nb-NO" sz="4000" b="1" dirty="0">
              <a:solidFill>
                <a:schemeClr val="bg1"/>
              </a:solidFill>
              <a:latin typeface="+mj-lt"/>
            </a:endParaRPr>
          </a:p>
          <a:p>
            <a:pPr algn="r" eaLnBrk="1" hangingPunct="1"/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674517" y="6699213"/>
            <a:ext cx="10242810" cy="1146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BACKGROUND</a:t>
            </a:r>
            <a:endParaRPr lang="en-GB" sz="4000" b="1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US" sz="3600" b="1" dirty="0">
                <a:effectLst/>
                <a:latin typeface="+mj-lt"/>
                <a:ea typeface="Times New Roman" panose="02020603050405020304" pitchFamily="18" charset="0"/>
              </a:rPr>
              <a:t>Early onset sepsis </a:t>
            </a:r>
            <a:r>
              <a:rPr lang="en-US" sz="3600" dirty="0">
                <a:effectLst/>
                <a:latin typeface="+mj-lt"/>
                <a:ea typeface="Times New Roman" panose="02020603050405020304" pitchFamily="18" charset="0"/>
              </a:rPr>
              <a:t>(EOS) is usually defined as severe infection occurring within the first 72 hours of life (1). EOS is an important cause of neonatal morbidity and mortality in a global perspective (2). National Norwegian as well as international guidelines recommend antibiotic treatment in “high risk newborns” who either have pregnancy-related risk factors and/or clinical signs of infection such as respiratory distress, temperature lability, low blood pressure, regurgitation, irritability and poor feeding (3, 4, 5). </a:t>
            </a:r>
            <a:endParaRPr lang="en-US" sz="36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We investigated the relationship between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+mj-lt"/>
              </a:rPr>
              <a:t>CRP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-values measured at the initial evaluation of patients with suspected early onset sepsis and culture-proven early onset sepsis.  </a:t>
            </a:r>
          </a:p>
          <a:p>
            <a:pPr algn="l" rtl="0" fontAlgn="base"/>
            <a:endParaRPr lang="en-US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/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/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4366993" y="11343694"/>
            <a:ext cx="10242811" cy="1455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RESULTS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n-US" sz="3600" dirty="0">
                <a:effectLst/>
                <a:latin typeface="+mj-lt"/>
                <a:ea typeface="Times New Roman" panose="02020603050405020304" pitchFamily="18" charset="0"/>
              </a:rPr>
              <a:t>Patients were divided into 3 subgroups according to infection status. Group A included patients with culture-proven sepsis (n=9), group B patients with clinical sepsis (n=3), and group C patients with a negative blood culture who did not display symptoms of clinical sepsis (n=183). </a:t>
            </a:r>
          </a:p>
          <a:p>
            <a:r>
              <a:rPr lang="en-US" sz="3600" dirty="0">
                <a:effectLst/>
                <a:latin typeface="+mj-lt"/>
                <a:ea typeface="Times New Roman" panose="02020603050405020304" pitchFamily="18" charset="0"/>
              </a:rPr>
              <a:t>For patients who had one or several CRP-measurements taken before antibiotic treatment was initiated (n=111), we registered the last CRP-value before treatment was started as initial CRP (iCRP). The highest CRP-value throughout the treatment course was registered as maximum CRP (mCRP). The final CRP-measurement taken before antibiotic treatment was discontinued was registered as final CRP (fCRP). </a:t>
            </a:r>
          </a:p>
          <a:p>
            <a:r>
              <a:rPr lang="en-US" sz="3600" dirty="0">
                <a:effectLst/>
                <a:latin typeface="+mj-lt"/>
                <a:ea typeface="Times New Roman" panose="02020603050405020304" pitchFamily="18" charset="0"/>
              </a:rPr>
              <a:t>By organizing the CRP-values this way, 3 CRP-measurements were recorded, iCRP (n=111), mCRP (n=190) and fCRP(n=188).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CRP-values measured at the initial evaluation were not significantly higher in patients with culture-confirmed or clinical sepsis than in non-infected patients. The </a:t>
            </a:r>
            <a:r>
              <a:rPr lang="en-US" sz="3600" b="0" i="0" noProof="1">
                <a:solidFill>
                  <a:srgbClr val="000000"/>
                </a:solidFill>
                <a:effectLst/>
                <a:latin typeface="+mj-lt"/>
              </a:rPr>
              <a:t>highest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 CRP-measurements during the treatment course were significantly higher in patients with culture-proven and/or clinical sepsis than in non-infected patients. </a:t>
            </a:r>
            <a:endParaRPr lang="en-US" altLang="nb-NO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14352971" y="6699213"/>
            <a:ext cx="10242811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METHODS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CRP values, blood culture results and other relevant data were collected from patients with a gestational age of 37 weeks or more admitted to the NICU at Haukeland University Hospital with suspected early onset sepsis during a three-year period. </a:t>
            </a:r>
          </a:p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29398277" y="6699213"/>
            <a:ext cx="10535476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CONCLUSION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0" i="0" dirty="0">
                <a:solidFill>
                  <a:srgbClr val="000000"/>
                </a:solidFill>
                <a:effectLst/>
                <a:latin typeface="+mj-lt"/>
              </a:rPr>
              <a:t>This study suggests that CRP alone is not to be used as a diagnostic marker for EOS at the initial evaluation, and that a normal CRP-value at the initial evaluation of a patient with clinical signs of infection does not offer sufficient diagnostic support to withhold antibiotic treatment. </a:t>
            </a:r>
            <a:endParaRPr lang="en-US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9398277" y="21391406"/>
            <a:ext cx="10752342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JL Wynn, HR Wong, TP Shanley, MJ Bizzarro, L Saiman, RA Polin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 for a neonatal-specific consensus definition for sepsis Pediatr Crit Care Med, 15 (2014), pp. 523-528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Stoll BJ, Hansen NI, Sanchez PJ, Faix RG, Poindexter BB, Van Meurs KP, et al.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 onset neonatal</a:t>
            </a: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sepsis: the burden of group B Streptococcal and E. coli disease continues. </a:t>
            </a:r>
            <a:r>
              <a:rPr lang="nb-NO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Pediatrics. 2011;127(5):817-26.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Helsebiblioteket, Pediatriveiledere, Nyfødtmedisin, Infeksjoner, 4.1</a:t>
            </a: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Neonatal sepsis:https://www.helsebiblioteket.no/pediatriveiledere?menuitemkeylev1=11574&amp;menuitemkeylev2=12788&amp;key=271194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Shane AL, Sanchez PJ, Stoll BJ. Neonatal sepsis. Lancet (London, England). 2017;390(10104):1770-80.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Caffrey Osvald E, Prentice P. NICE clinical guideline: antibiotics for the prevention and treatment of</a:t>
            </a: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early-onset neonatal infection. Archives of disease in childhood Education and practice edition.</a:t>
            </a: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2014;99(3):98-100.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F8B6A6-3C6A-2749-8033-81F6B66DE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78122"/>
            <a:ext cx="14088350" cy="827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61855210-C81F-7945-9360-F080F32DF25E}"/>
              </a:ext>
            </a:extLst>
          </p:cNvPr>
          <p:cNvSpPr txBox="1"/>
          <p:nvPr/>
        </p:nvSpPr>
        <p:spPr>
          <a:xfrm>
            <a:off x="292668" y="26054222"/>
            <a:ext cx="14088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1: Distribution of infection status in the study population</a:t>
            </a:r>
          </a:p>
        </p:txBody>
      </p:sp>
      <p:pic>
        <p:nvPicPr>
          <p:cNvPr id="11" name="Bilde 10" descr="Et bilde som inneholder tekst, nummer, line, kryssordoppgave&#10;&#10;Automatisk generert beskrivelse">
            <a:extLst>
              <a:ext uri="{FF2B5EF4-FFF2-40B4-BE49-F238E27FC236}">
                <a16:creationId xmlns:a16="http://schemas.microsoft.com/office/drawing/2014/main" id="{87B36A15-A7A5-8E48-88C3-8857019BC0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826" y="11828861"/>
            <a:ext cx="17973991" cy="7699669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78C1696-3841-EB4B-AE70-56BDE73125DE}"/>
              </a:ext>
            </a:extLst>
          </p:cNvPr>
          <p:cNvSpPr txBox="1"/>
          <p:nvPr/>
        </p:nvSpPr>
        <p:spPr>
          <a:xfrm>
            <a:off x="24623826" y="19644360"/>
            <a:ext cx="184748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 1: Mean CRP and distribution of CRP-measurements by group</a:t>
            </a:r>
            <a:endParaRPr lang="nb-NO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  <a:p>
            <a:endParaRPr lang="nb-NO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2156AAB-3949-9B4D-9167-F13EDA81F3F7}"/>
              </a:ext>
            </a:extLst>
          </p:cNvPr>
          <p:cNvSpPr txBox="1"/>
          <p:nvPr/>
        </p:nvSpPr>
        <p:spPr>
          <a:xfrm>
            <a:off x="464916" y="4228821"/>
            <a:ext cx="31729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Vilde Heian Slettevold</a:t>
            </a:r>
            <a:r>
              <a:rPr lang="nb-NO" sz="4000" b="1" baseline="30000" dirty="0">
                <a:solidFill>
                  <a:schemeClr val="bg1"/>
                </a:solidFill>
              </a:rPr>
              <a:t>1</a:t>
            </a:r>
            <a:r>
              <a:rPr lang="nb-NO" sz="4000" b="1" dirty="0">
                <a:solidFill>
                  <a:schemeClr val="bg1"/>
                </a:solidFill>
              </a:rPr>
              <a:t>, Hallvard Reigstad, MD</a:t>
            </a:r>
            <a:r>
              <a:rPr lang="nb-NO" sz="4000" b="1" baseline="30000" dirty="0">
                <a:solidFill>
                  <a:schemeClr val="bg1"/>
                </a:solidFill>
              </a:rPr>
              <a:t>2</a:t>
            </a:r>
            <a:r>
              <a:rPr lang="nb-NO" sz="4000" b="1" dirty="0">
                <a:solidFill>
                  <a:schemeClr val="bg1"/>
                </a:solidFill>
              </a:rPr>
              <a:t>, Hans Jørgen Guthe MD, PhD</a:t>
            </a:r>
            <a:r>
              <a:rPr lang="nb-NO" sz="4000" b="1" baseline="300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18744</TotalTime>
  <Words>670</Words>
  <Application>Microsoft Macintosh PowerPoint</Application>
  <PresentationFormat>Egendefinert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Segoe UI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Vilde Slettevold</cp:lastModifiedBy>
  <cp:revision>147</cp:revision>
  <cp:lastPrinted>2016-05-27T08:05:21Z</cp:lastPrinted>
  <dcterms:created xsi:type="dcterms:W3CDTF">2006-11-02T13:18:58Z</dcterms:created>
  <dcterms:modified xsi:type="dcterms:W3CDTF">2023-05-26T16:06:36Z</dcterms:modified>
</cp:coreProperties>
</file>