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0" r:id="rId5"/>
  </p:sldIdLst>
  <p:sldSz cx="42808525" cy="30279975"/>
  <p:notesSz cx="7099300" cy="10234613"/>
  <p:defaultTextStyle>
    <a:defPPr>
      <a:defRPr lang="nb-NO"/>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778">
          <p15:clr>
            <a:srgbClr val="A4A3A4"/>
          </p15:clr>
        </p15:guide>
        <p15:guide id="2" orient="horz" pos="18586">
          <p15:clr>
            <a:srgbClr val="A4A3A4"/>
          </p15:clr>
        </p15:guide>
        <p15:guide id="3" orient="horz" pos="17074">
          <p15:clr>
            <a:srgbClr val="A4A3A4"/>
          </p15:clr>
        </p15:guide>
        <p15:guide id="4" pos="745">
          <p15:clr>
            <a:srgbClr val="A4A3A4"/>
          </p15:clr>
        </p15:guide>
        <p15:guide id="5" pos="19961">
          <p15:clr>
            <a:srgbClr val="A4A3A4"/>
          </p15:clr>
        </p15:guide>
        <p15:guide id="6" pos="26361">
          <p15:clr>
            <a:srgbClr val="A4A3A4"/>
          </p15:clr>
        </p15:guide>
        <p15:guide id="7" pos="13513">
          <p15:clr>
            <a:srgbClr val="A4A3A4"/>
          </p15:clr>
        </p15:guide>
        <p15:guide id="8" pos="702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akre, Kristin Moberg" initials="AKM" lastIdx="7" clrIdx="0">
    <p:extLst>
      <p:ext uri="{19B8F6BF-5375-455C-9EA6-DF929625EA0E}">
        <p15:presenceInfo xmlns:p15="http://schemas.microsoft.com/office/powerpoint/2012/main" userId="S-1-5-21-2061001726-1181116807-114579206-2079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332B"/>
    <a:srgbClr val="0054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28AFC11-8024-7D4C-B87D-665B0805DE1F}" v="1" dt="2023-05-26T20:33:41.789"/>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854" autoAdjust="0"/>
    <p:restoredTop sz="95903" autoAdjust="0"/>
  </p:normalViewPr>
  <p:slideViewPr>
    <p:cSldViewPr snapToGrid="0">
      <p:cViewPr>
        <p:scale>
          <a:sx n="31" d="100"/>
          <a:sy n="31" d="100"/>
        </p:scale>
        <p:origin x="1616" y="-136"/>
      </p:cViewPr>
      <p:guideLst>
        <p:guide orient="horz" pos="2778"/>
        <p:guide orient="horz" pos="18586"/>
        <p:guide orient="horz" pos="17074"/>
        <p:guide pos="745"/>
        <p:guide pos="19961"/>
        <p:guide pos="26361"/>
        <p:guide pos="13513"/>
        <p:guide pos="7025"/>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sir Saeed" userId="5cf39c8a-a651-48d7-a288-e885f4fea4be" providerId="ADAL" clId="{D28AFC11-8024-7D4C-B87D-665B0805DE1F}"/>
    <pc:docChg chg="undo custSel modSld">
      <pc:chgData name="Nasir Saeed" userId="5cf39c8a-a651-48d7-a288-e885f4fea4be" providerId="ADAL" clId="{D28AFC11-8024-7D4C-B87D-665B0805DE1F}" dt="2023-05-26T20:52:06.018" v="245" actId="20577"/>
      <pc:docMkLst>
        <pc:docMk/>
      </pc:docMkLst>
      <pc:sldChg chg="modSp mod">
        <pc:chgData name="Nasir Saeed" userId="5cf39c8a-a651-48d7-a288-e885f4fea4be" providerId="ADAL" clId="{D28AFC11-8024-7D4C-B87D-665B0805DE1F}" dt="2023-05-26T20:52:06.018" v="245" actId="20577"/>
        <pc:sldMkLst>
          <pc:docMk/>
          <pc:sldMk cId="0" sldId="260"/>
        </pc:sldMkLst>
        <pc:spChg chg="mod">
          <ac:chgData name="Nasir Saeed" userId="5cf39c8a-a651-48d7-a288-e885f4fea4be" providerId="ADAL" clId="{D28AFC11-8024-7D4C-B87D-665B0805DE1F}" dt="2023-05-26T20:41:34.782" v="179" actId="20577"/>
          <ac:spMkLst>
            <pc:docMk/>
            <pc:sldMk cId="0" sldId="260"/>
            <ac:spMk id="14" creationId="{FF90CEF2-BC14-7009-55FA-A6F2952C6DB7}"/>
          </ac:spMkLst>
        </pc:spChg>
        <pc:spChg chg="mod">
          <ac:chgData name="Nasir Saeed" userId="5cf39c8a-a651-48d7-a288-e885f4fea4be" providerId="ADAL" clId="{D28AFC11-8024-7D4C-B87D-665B0805DE1F}" dt="2023-05-26T20:46:03.214" v="196" actId="14100"/>
          <ac:spMkLst>
            <pc:docMk/>
            <pc:sldMk cId="0" sldId="260"/>
            <ac:spMk id="15" creationId="{2F0D659D-6531-F136-EE03-513CC20011B1}"/>
          </ac:spMkLst>
        </pc:spChg>
        <pc:spChg chg="mod">
          <ac:chgData name="Nasir Saeed" userId="5cf39c8a-a651-48d7-a288-e885f4fea4be" providerId="ADAL" clId="{D28AFC11-8024-7D4C-B87D-665B0805DE1F}" dt="2023-05-26T20:46:42.202" v="232" actId="20577"/>
          <ac:spMkLst>
            <pc:docMk/>
            <pc:sldMk cId="0" sldId="260"/>
            <ac:spMk id="16" creationId="{322611E9-27F3-157B-7CC6-28A35296E518}"/>
          </ac:spMkLst>
        </pc:spChg>
        <pc:spChg chg="mod">
          <ac:chgData name="Nasir Saeed" userId="5cf39c8a-a651-48d7-a288-e885f4fea4be" providerId="ADAL" clId="{D28AFC11-8024-7D4C-B87D-665B0805DE1F}" dt="2023-05-26T20:43:05.543" v="190" actId="1076"/>
          <ac:spMkLst>
            <pc:docMk/>
            <pc:sldMk cId="0" sldId="260"/>
            <ac:spMk id="17" creationId="{9DE82FCC-36F2-5878-E893-6F9BA4B5A558}"/>
          </ac:spMkLst>
        </pc:spChg>
        <pc:spChg chg="mod">
          <ac:chgData name="Nasir Saeed" userId="5cf39c8a-a651-48d7-a288-e885f4fea4be" providerId="ADAL" clId="{D28AFC11-8024-7D4C-B87D-665B0805DE1F}" dt="2023-05-26T20:52:06.018" v="245" actId="20577"/>
          <ac:spMkLst>
            <pc:docMk/>
            <pc:sldMk cId="0" sldId="260"/>
            <ac:spMk id="2055" creationId="{00000000-0000-0000-0000-000000000000}"/>
          </ac:spMkLst>
        </pc:spChg>
        <pc:spChg chg="mod">
          <ac:chgData name="Nasir Saeed" userId="5cf39c8a-a651-48d7-a288-e885f4fea4be" providerId="ADAL" clId="{D28AFC11-8024-7D4C-B87D-665B0805DE1F}" dt="2023-05-26T20:33:50.622" v="6" actId="790"/>
          <ac:spMkLst>
            <pc:docMk/>
            <pc:sldMk cId="0" sldId="260"/>
            <ac:spMk id="2066" creationId="{00000000-0000-0000-0000-000000000000}"/>
          </ac:spMkLst>
        </pc:spChg>
        <pc:picChg chg="mod">
          <ac:chgData name="Nasir Saeed" userId="5cf39c8a-a651-48d7-a288-e885f4fea4be" providerId="ADAL" clId="{D28AFC11-8024-7D4C-B87D-665B0805DE1F}" dt="2023-05-26T20:39:47.244" v="154" actId="1076"/>
          <ac:picMkLst>
            <pc:docMk/>
            <pc:sldMk cId="0" sldId="260"/>
            <ac:picMk id="10" creationId="{6C858307-8ABA-7988-C0CD-1462A91229A5}"/>
          </ac:picMkLst>
        </pc:picChg>
        <pc:picChg chg="mod">
          <ac:chgData name="Nasir Saeed" userId="5cf39c8a-a651-48d7-a288-e885f4fea4be" providerId="ADAL" clId="{D28AFC11-8024-7D4C-B87D-665B0805DE1F}" dt="2023-05-26T20:42:53.437" v="189" actId="1076"/>
          <ac:picMkLst>
            <pc:docMk/>
            <pc:sldMk cId="0" sldId="260"/>
            <ac:picMk id="20" creationId="{97F88A5A-EEF0-2D6E-CBD8-FB8D8B8C8E08}"/>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defRPr sz="1300" smtClean="0"/>
            </a:lvl1pPr>
          </a:lstStyle>
          <a:p>
            <a:pPr>
              <a:defRPr/>
            </a:pPr>
            <a:endParaRPr lang="nb-NO" dirty="0"/>
          </a:p>
        </p:txBody>
      </p:sp>
      <p:sp>
        <p:nvSpPr>
          <p:cNvPr id="13315" name="Rectangle 3"/>
          <p:cNvSpPr>
            <a:spLocks noGrp="1" noChangeArrowheads="1"/>
          </p:cNvSpPr>
          <p:nvPr>
            <p:ph type="dt" idx="1"/>
          </p:nvPr>
        </p:nvSpPr>
        <p:spPr bwMode="auto">
          <a:xfrm>
            <a:off x="4021324"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lgn="r">
              <a:defRPr sz="1300" smtClean="0"/>
            </a:lvl1pPr>
          </a:lstStyle>
          <a:p>
            <a:pPr>
              <a:defRPr/>
            </a:pPr>
            <a:endParaRPr lang="nb-NO" dirty="0"/>
          </a:p>
        </p:txBody>
      </p:sp>
      <p:sp>
        <p:nvSpPr>
          <p:cNvPr id="3076" name="Rectangle 4"/>
          <p:cNvSpPr>
            <a:spLocks noGrp="1" noRot="1" noChangeAspect="1" noChangeArrowheads="1" noTextEdit="1"/>
          </p:cNvSpPr>
          <p:nvPr>
            <p:ph type="sldImg" idx="2"/>
          </p:nvPr>
        </p:nvSpPr>
        <p:spPr bwMode="auto">
          <a:xfrm>
            <a:off x="838200" y="768350"/>
            <a:ext cx="5422900"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709779" y="4861365"/>
            <a:ext cx="5679742" cy="4605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13318" name="Rectangle 6"/>
          <p:cNvSpPr>
            <a:spLocks noGrp="1" noChangeArrowheads="1"/>
          </p:cNvSpPr>
          <p:nvPr>
            <p:ph type="ftr" sz="quarter" idx="4"/>
          </p:nvPr>
        </p:nvSpPr>
        <p:spPr bwMode="auto">
          <a:xfrm>
            <a:off x="0"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defRPr sz="1300" smtClean="0"/>
            </a:lvl1pPr>
          </a:lstStyle>
          <a:p>
            <a:pPr>
              <a:defRPr/>
            </a:pPr>
            <a:endParaRPr lang="nb-NO" dirty="0"/>
          </a:p>
        </p:txBody>
      </p:sp>
      <p:sp>
        <p:nvSpPr>
          <p:cNvPr id="13319" name="Rectangle 7"/>
          <p:cNvSpPr>
            <a:spLocks noGrp="1" noChangeArrowheads="1"/>
          </p:cNvSpPr>
          <p:nvPr>
            <p:ph type="sldNum" sz="quarter" idx="5"/>
          </p:nvPr>
        </p:nvSpPr>
        <p:spPr bwMode="auto">
          <a:xfrm>
            <a:off x="4021324"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lgn="r">
              <a:defRPr sz="1300" smtClean="0"/>
            </a:lvl1pPr>
          </a:lstStyle>
          <a:p>
            <a:pPr>
              <a:defRPr/>
            </a:pPr>
            <a:fld id="{6131AE1E-E725-4449-B03D-B7F1AD5A21EF}" type="slidenum">
              <a:rPr lang="nb-NO"/>
              <a:pPr>
                <a:defRPr/>
              </a:pPr>
              <a:t>‹#›</a:t>
            </a:fld>
            <a:endParaRPr lang="nb-NO" dirty="0"/>
          </a:p>
        </p:txBody>
      </p:sp>
    </p:spTree>
    <p:extLst>
      <p:ext uri="{BB962C8B-B14F-4D97-AF65-F5344CB8AC3E}">
        <p14:creationId xmlns:p14="http://schemas.microsoft.com/office/powerpoint/2010/main" val="32959104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800">
                <a:solidFill>
                  <a:schemeClr val="tx1"/>
                </a:solidFill>
                <a:latin typeface="Arial" charset="0"/>
              </a:defRPr>
            </a:lvl1pPr>
            <a:lvl2pPr marL="178457" indent="-68637" eaLnBrk="0" hangingPunct="0">
              <a:defRPr sz="800">
                <a:solidFill>
                  <a:schemeClr val="tx1"/>
                </a:solidFill>
                <a:latin typeface="Arial" charset="0"/>
              </a:defRPr>
            </a:lvl2pPr>
            <a:lvl3pPr marL="274549" indent="-54910" eaLnBrk="0" hangingPunct="0">
              <a:defRPr sz="800">
                <a:solidFill>
                  <a:schemeClr val="tx1"/>
                </a:solidFill>
                <a:latin typeface="Arial" charset="0"/>
              </a:defRPr>
            </a:lvl3pPr>
            <a:lvl4pPr marL="384368" indent="-54910" eaLnBrk="0" hangingPunct="0">
              <a:defRPr sz="800">
                <a:solidFill>
                  <a:schemeClr val="tx1"/>
                </a:solidFill>
                <a:latin typeface="Arial" charset="0"/>
              </a:defRPr>
            </a:lvl4pPr>
            <a:lvl5pPr marL="494187" indent="-54910" eaLnBrk="0" hangingPunct="0">
              <a:defRPr sz="800">
                <a:solidFill>
                  <a:schemeClr val="tx1"/>
                </a:solidFill>
                <a:latin typeface="Arial" charset="0"/>
              </a:defRPr>
            </a:lvl5pPr>
            <a:lvl6pPr marL="604007" indent="-54910" eaLnBrk="0" fontAlgn="base" hangingPunct="0">
              <a:spcBef>
                <a:spcPct val="0"/>
              </a:spcBef>
              <a:spcAft>
                <a:spcPct val="0"/>
              </a:spcAft>
              <a:defRPr sz="800">
                <a:solidFill>
                  <a:schemeClr val="tx1"/>
                </a:solidFill>
                <a:latin typeface="Arial" charset="0"/>
              </a:defRPr>
            </a:lvl6pPr>
            <a:lvl7pPr marL="713826" indent="-54910" eaLnBrk="0" fontAlgn="base" hangingPunct="0">
              <a:spcBef>
                <a:spcPct val="0"/>
              </a:spcBef>
              <a:spcAft>
                <a:spcPct val="0"/>
              </a:spcAft>
              <a:defRPr sz="800">
                <a:solidFill>
                  <a:schemeClr val="tx1"/>
                </a:solidFill>
                <a:latin typeface="Arial" charset="0"/>
              </a:defRPr>
            </a:lvl7pPr>
            <a:lvl8pPr marL="823646" indent="-54910" eaLnBrk="0" fontAlgn="base" hangingPunct="0">
              <a:spcBef>
                <a:spcPct val="0"/>
              </a:spcBef>
              <a:spcAft>
                <a:spcPct val="0"/>
              </a:spcAft>
              <a:defRPr sz="800">
                <a:solidFill>
                  <a:schemeClr val="tx1"/>
                </a:solidFill>
                <a:latin typeface="Arial" charset="0"/>
              </a:defRPr>
            </a:lvl8pPr>
            <a:lvl9pPr marL="933465" indent="-54910" eaLnBrk="0" fontAlgn="base" hangingPunct="0">
              <a:spcBef>
                <a:spcPct val="0"/>
              </a:spcBef>
              <a:spcAft>
                <a:spcPct val="0"/>
              </a:spcAft>
              <a:defRPr sz="800">
                <a:solidFill>
                  <a:schemeClr val="tx1"/>
                </a:solidFill>
                <a:latin typeface="Arial" charset="0"/>
              </a:defRPr>
            </a:lvl9pPr>
          </a:lstStyle>
          <a:p>
            <a:pPr eaLnBrk="1" hangingPunct="1"/>
            <a:fld id="{5C788E0A-2390-493D-B96C-E13D0340CC64}" type="slidenum">
              <a:rPr lang="nb-NO" altLang="nb-NO" sz="1300"/>
              <a:pPr eaLnBrk="1" hangingPunct="1"/>
              <a:t>1</a:t>
            </a:fld>
            <a:endParaRPr lang="nb-NO" altLang="nb-NO" sz="1300" dirty="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lnSpc>
                <a:spcPct val="80000"/>
              </a:lnSpc>
            </a:pPr>
            <a:r>
              <a:rPr lang="en-GB" altLang="nb-NO" sz="900" dirty="0"/>
              <a:t>150 dpi minimum</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Postermal">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22629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3" descr="Background, text field"/>
          <p:cNvSpPr>
            <a:spLocks/>
          </p:cNvSpPr>
          <p:nvPr/>
        </p:nvSpPr>
        <p:spPr bwMode="auto">
          <a:xfrm>
            <a:off x="6780" y="6047625"/>
            <a:ext cx="42840000" cy="21204000"/>
          </a:xfrm>
          <a:custGeom>
            <a:avLst/>
            <a:gdLst>
              <a:gd name="T0" fmla="*/ 0 w 31660"/>
              <a:gd name="T1" fmla="*/ 4141 h 4141"/>
              <a:gd name="T2" fmla="*/ 31660 w 31660"/>
              <a:gd name="T3" fmla="*/ 4141 h 4141"/>
              <a:gd name="T4" fmla="*/ 31660 w 31660"/>
              <a:gd name="T5" fmla="*/ 0 h 4141"/>
              <a:gd name="T6" fmla="*/ 0 w 31660"/>
              <a:gd name="T7" fmla="*/ 0 h 4141"/>
              <a:gd name="T8" fmla="*/ 0 w 31660"/>
              <a:gd name="T9" fmla="*/ 4141 h 4141"/>
            </a:gdLst>
            <a:ahLst/>
            <a:cxnLst>
              <a:cxn ang="0">
                <a:pos x="T0" y="T1"/>
              </a:cxn>
              <a:cxn ang="0">
                <a:pos x="T2" y="T3"/>
              </a:cxn>
              <a:cxn ang="0">
                <a:pos x="T4" y="T5"/>
              </a:cxn>
              <a:cxn ang="0">
                <a:pos x="T6" y="T7"/>
              </a:cxn>
              <a:cxn ang="0">
                <a:pos x="T8" y="T9"/>
              </a:cxn>
            </a:cxnLst>
            <a:rect l="0" t="0" r="r" b="b"/>
            <a:pathLst>
              <a:path w="31660" h="4141">
                <a:moveTo>
                  <a:pt x="0" y="4141"/>
                </a:moveTo>
                <a:lnTo>
                  <a:pt x="31660" y="4141"/>
                </a:lnTo>
                <a:lnTo>
                  <a:pt x="31660" y="0"/>
                </a:lnTo>
                <a:lnTo>
                  <a:pt x="0" y="0"/>
                </a:lnTo>
                <a:lnTo>
                  <a:pt x="0" y="4141"/>
                </a:lnTo>
              </a:path>
            </a:pathLst>
          </a:custGeom>
          <a:solidFill>
            <a:schemeClr val="bg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dirty="0"/>
          </a:p>
        </p:txBody>
      </p:sp>
      <p:sp>
        <p:nvSpPr>
          <p:cNvPr id="3" name="Freeform 3" descr="Red field, top"/>
          <p:cNvSpPr>
            <a:spLocks/>
          </p:cNvSpPr>
          <p:nvPr/>
        </p:nvSpPr>
        <p:spPr bwMode="auto">
          <a:xfrm>
            <a:off x="0" y="-1"/>
            <a:ext cx="42840000" cy="5634931"/>
          </a:xfrm>
          <a:custGeom>
            <a:avLst/>
            <a:gdLst>
              <a:gd name="T0" fmla="*/ 0 w 31660"/>
              <a:gd name="T1" fmla="*/ 4141 h 4141"/>
              <a:gd name="T2" fmla="*/ 31660 w 31660"/>
              <a:gd name="T3" fmla="*/ 4141 h 4141"/>
              <a:gd name="T4" fmla="*/ 31660 w 31660"/>
              <a:gd name="T5" fmla="*/ 0 h 4141"/>
              <a:gd name="T6" fmla="*/ 0 w 31660"/>
              <a:gd name="T7" fmla="*/ 0 h 4141"/>
              <a:gd name="T8" fmla="*/ 0 w 31660"/>
              <a:gd name="T9" fmla="*/ 4141 h 4141"/>
            </a:gdLst>
            <a:ahLst/>
            <a:cxnLst>
              <a:cxn ang="0">
                <a:pos x="T0" y="T1"/>
              </a:cxn>
              <a:cxn ang="0">
                <a:pos x="T2" y="T3"/>
              </a:cxn>
              <a:cxn ang="0">
                <a:pos x="T4" y="T5"/>
              </a:cxn>
              <a:cxn ang="0">
                <a:pos x="T6" y="T7"/>
              </a:cxn>
              <a:cxn ang="0">
                <a:pos x="T8" y="T9"/>
              </a:cxn>
            </a:cxnLst>
            <a:rect l="0" t="0" r="r" b="b"/>
            <a:pathLst>
              <a:path w="31660" h="4141">
                <a:moveTo>
                  <a:pt x="0" y="4141"/>
                </a:moveTo>
                <a:lnTo>
                  <a:pt x="31660" y="4141"/>
                </a:lnTo>
                <a:lnTo>
                  <a:pt x="31660" y="0"/>
                </a:lnTo>
                <a:lnTo>
                  <a:pt x="0" y="0"/>
                </a:lnTo>
                <a:lnTo>
                  <a:pt x="0" y="4141"/>
                </a:lnTo>
              </a:path>
            </a:pathLst>
          </a:custGeom>
          <a:solidFill>
            <a:srgbClr val="E857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nb-NO" dirty="0"/>
          </a:p>
        </p:txBody>
      </p:sp>
      <p:pic>
        <p:nvPicPr>
          <p:cNvPr id="6" name="Picture 19">
            <a:extLst>
              <a:ext uri="{FF2B5EF4-FFF2-40B4-BE49-F238E27FC236}">
                <a16:creationId xmlns:a16="http://schemas.microsoft.com/office/drawing/2014/main" id="{DB71FBB0-7283-9C47-8A07-A78431AE1764}"/>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p:blipFill>
        <p:spPr bwMode="auto">
          <a:xfrm>
            <a:off x="1214799" y="27905117"/>
            <a:ext cx="9907650" cy="1699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5" r:id="rId1"/>
  </p:sldLayoutIdLst>
  <p:txStyles>
    <p:titleStyle>
      <a:lvl1pPr algn="ctr" defTabSz="8361363" rtl="0" eaLnBrk="0" fontAlgn="base" hangingPunct="0">
        <a:spcBef>
          <a:spcPct val="0"/>
        </a:spcBef>
        <a:spcAft>
          <a:spcPct val="0"/>
        </a:spcAft>
        <a:defRPr sz="40200">
          <a:solidFill>
            <a:schemeClr val="tx2"/>
          </a:solidFill>
          <a:latin typeface="+mj-lt"/>
          <a:ea typeface="+mj-ea"/>
          <a:cs typeface="+mj-cs"/>
        </a:defRPr>
      </a:lvl1pPr>
      <a:lvl2pPr algn="ctr" defTabSz="8361363" rtl="0" eaLnBrk="0" fontAlgn="base" hangingPunct="0">
        <a:spcBef>
          <a:spcPct val="0"/>
        </a:spcBef>
        <a:spcAft>
          <a:spcPct val="0"/>
        </a:spcAft>
        <a:defRPr sz="40200">
          <a:solidFill>
            <a:schemeClr val="tx2"/>
          </a:solidFill>
          <a:latin typeface="Arial" charset="0"/>
        </a:defRPr>
      </a:lvl2pPr>
      <a:lvl3pPr algn="ctr" defTabSz="8361363" rtl="0" eaLnBrk="0" fontAlgn="base" hangingPunct="0">
        <a:spcBef>
          <a:spcPct val="0"/>
        </a:spcBef>
        <a:spcAft>
          <a:spcPct val="0"/>
        </a:spcAft>
        <a:defRPr sz="40200">
          <a:solidFill>
            <a:schemeClr val="tx2"/>
          </a:solidFill>
          <a:latin typeface="Arial" charset="0"/>
        </a:defRPr>
      </a:lvl3pPr>
      <a:lvl4pPr algn="ctr" defTabSz="8361363" rtl="0" eaLnBrk="0" fontAlgn="base" hangingPunct="0">
        <a:spcBef>
          <a:spcPct val="0"/>
        </a:spcBef>
        <a:spcAft>
          <a:spcPct val="0"/>
        </a:spcAft>
        <a:defRPr sz="40200">
          <a:solidFill>
            <a:schemeClr val="tx2"/>
          </a:solidFill>
          <a:latin typeface="Arial" charset="0"/>
        </a:defRPr>
      </a:lvl4pPr>
      <a:lvl5pPr algn="ctr" defTabSz="8361363" rtl="0" eaLnBrk="0" fontAlgn="base" hangingPunct="0">
        <a:spcBef>
          <a:spcPct val="0"/>
        </a:spcBef>
        <a:spcAft>
          <a:spcPct val="0"/>
        </a:spcAft>
        <a:defRPr sz="40200">
          <a:solidFill>
            <a:schemeClr val="tx2"/>
          </a:solidFill>
          <a:latin typeface="Arial" charset="0"/>
        </a:defRPr>
      </a:lvl5pPr>
      <a:lvl6pPr marL="457200" algn="ctr" defTabSz="8361363" rtl="0" fontAlgn="base">
        <a:spcBef>
          <a:spcPct val="0"/>
        </a:spcBef>
        <a:spcAft>
          <a:spcPct val="0"/>
        </a:spcAft>
        <a:defRPr sz="40200">
          <a:solidFill>
            <a:schemeClr val="tx2"/>
          </a:solidFill>
          <a:latin typeface="Arial" charset="0"/>
        </a:defRPr>
      </a:lvl6pPr>
      <a:lvl7pPr marL="914400" algn="ctr" defTabSz="8361363" rtl="0" fontAlgn="base">
        <a:spcBef>
          <a:spcPct val="0"/>
        </a:spcBef>
        <a:spcAft>
          <a:spcPct val="0"/>
        </a:spcAft>
        <a:defRPr sz="40200">
          <a:solidFill>
            <a:schemeClr val="tx2"/>
          </a:solidFill>
          <a:latin typeface="Arial" charset="0"/>
        </a:defRPr>
      </a:lvl7pPr>
      <a:lvl8pPr marL="1371600" algn="ctr" defTabSz="8361363" rtl="0" fontAlgn="base">
        <a:spcBef>
          <a:spcPct val="0"/>
        </a:spcBef>
        <a:spcAft>
          <a:spcPct val="0"/>
        </a:spcAft>
        <a:defRPr sz="40200">
          <a:solidFill>
            <a:schemeClr val="tx2"/>
          </a:solidFill>
          <a:latin typeface="Arial" charset="0"/>
        </a:defRPr>
      </a:lvl8pPr>
      <a:lvl9pPr marL="1828800" algn="ctr" defTabSz="8361363" rtl="0" fontAlgn="base">
        <a:spcBef>
          <a:spcPct val="0"/>
        </a:spcBef>
        <a:spcAft>
          <a:spcPct val="0"/>
        </a:spcAft>
        <a:defRPr sz="40200">
          <a:solidFill>
            <a:schemeClr val="tx2"/>
          </a:solidFill>
          <a:latin typeface="Arial" charset="0"/>
        </a:defRPr>
      </a:lvl9pPr>
    </p:titleStyle>
    <p:bodyStyle>
      <a:lvl1pPr marL="3136900" indent="-3136900" algn="l" defTabSz="8361363" rtl="0" eaLnBrk="0" fontAlgn="base" hangingPunct="0">
        <a:spcBef>
          <a:spcPct val="20000"/>
        </a:spcBef>
        <a:spcAft>
          <a:spcPct val="0"/>
        </a:spcAft>
        <a:buChar char="•"/>
        <a:defRPr sz="29300">
          <a:solidFill>
            <a:schemeClr val="tx1"/>
          </a:solidFill>
          <a:latin typeface="+mn-lt"/>
          <a:ea typeface="+mn-ea"/>
          <a:cs typeface="+mn-cs"/>
        </a:defRPr>
      </a:lvl1pPr>
      <a:lvl2pPr marL="6792913" indent="-2613025" algn="l" defTabSz="8361363" rtl="0" eaLnBrk="0" fontAlgn="base" hangingPunct="0">
        <a:spcBef>
          <a:spcPct val="20000"/>
        </a:spcBef>
        <a:spcAft>
          <a:spcPct val="0"/>
        </a:spcAft>
        <a:buChar char="–"/>
        <a:defRPr sz="25600">
          <a:solidFill>
            <a:schemeClr val="tx1"/>
          </a:solidFill>
          <a:latin typeface="+mn-lt"/>
        </a:defRPr>
      </a:lvl2pPr>
      <a:lvl3pPr marL="10452100" indent="-2090738" algn="l" defTabSz="8361363" rtl="0" eaLnBrk="0" fontAlgn="base" hangingPunct="0">
        <a:spcBef>
          <a:spcPct val="20000"/>
        </a:spcBef>
        <a:spcAft>
          <a:spcPct val="0"/>
        </a:spcAft>
        <a:buChar char="•"/>
        <a:defRPr sz="22100">
          <a:solidFill>
            <a:schemeClr val="tx1"/>
          </a:solidFill>
          <a:latin typeface="+mn-lt"/>
        </a:defRPr>
      </a:lvl3pPr>
      <a:lvl4pPr marL="14630400" indent="-2090738" algn="l" defTabSz="8361363" rtl="0" eaLnBrk="0" fontAlgn="base" hangingPunct="0">
        <a:spcBef>
          <a:spcPct val="20000"/>
        </a:spcBef>
        <a:spcAft>
          <a:spcPct val="0"/>
        </a:spcAft>
        <a:buChar char="–"/>
        <a:defRPr sz="18200">
          <a:solidFill>
            <a:schemeClr val="tx1"/>
          </a:solidFill>
          <a:latin typeface="+mn-lt"/>
        </a:defRPr>
      </a:lvl4pPr>
      <a:lvl5pPr marL="18810288" indent="-2089150" algn="l" defTabSz="8361363" rtl="0" eaLnBrk="0" fontAlgn="base" hangingPunct="0">
        <a:spcBef>
          <a:spcPct val="20000"/>
        </a:spcBef>
        <a:spcAft>
          <a:spcPct val="0"/>
        </a:spcAft>
        <a:buChar char="»"/>
        <a:defRPr sz="18200">
          <a:solidFill>
            <a:schemeClr val="tx1"/>
          </a:solidFill>
          <a:latin typeface="+mn-lt"/>
        </a:defRPr>
      </a:lvl5pPr>
      <a:lvl6pPr marL="19267488" indent="-2089150" algn="l" defTabSz="8361363" rtl="0" fontAlgn="base">
        <a:spcBef>
          <a:spcPct val="20000"/>
        </a:spcBef>
        <a:spcAft>
          <a:spcPct val="0"/>
        </a:spcAft>
        <a:buChar char="»"/>
        <a:defRPr sz="18200">
          <a:solidFill>
            <a:schemeClr val="tx1"/>
          </a:solidFill>
          <a:latin typeface="+mn-lt"/>
        </a:defRPr>
      </a:lvl6pPr>
      <a:lvl7pPr marL="19724688" indent="-2089150" algn="l" defTabSz="8361363" rtl="0" fontAlgn="base">
        <a:spcBef>
          <a:spcPct val="20000"/>
        </a:spcBef>
        <a:spcAft>
          <a:spcPct val="0"/>
        </a:spcAft>
        <a:buChar char="»"/>
        <a:defRPr sz="18200">
          <a:solidFill>
            <a:schemeClr val="tx1"/>
          </a:solidFill>
          <a:latin typeface="+mn-lt"/>
        </a:defRPr>
      </a:lvl7pPr>
      <a:lvl8pPr marL="20181888" indent="-2089150" algn="l" defTabSz="8361363" rtl="0" fontAlgn="base">
        <a:spcBef>
          <a:spcPct val="20000"/>
        </a:spcBef>
        <a:spcAft>
          <a:spcPct val="0"/>
        </a:spcAft>
        <a:buChar char="»"/>
        <a:defRPr sz="18200">
          <a:solidFill>
            <a:schemeClr val="tx1"/>
          </a:solidFill>
          <a:latin typeface="+mn-lt"/>
        </a:defRPr>
      </a:lvl8pPr>
      <a:lvl9pPr marL="20639088" indent="-2089150" algn="l" defTabSz="8361363" rtl="0" fontAlgn="base">
        <a:spcBef>
          <a:spcPct val="20000"/>
        </a:spcBef>
        <a:spcAft>
          <a:spcPct val="0"/>
        </a:spcAft>
        <a:buChar char="»"/>
        <a:defRPr sz="182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descr="Title field"/>
          <p:cNvSpPr txBox="1">
            <a:spLocks noChangeArrowheads="1"/>
          </p:cNvSpPr>
          <p:nvPr/>
        </p:nvSpPr>
        <p:spPr bwMode="auto">
          <a:xfrm>
            <a:off x="1182688" y="879238"/>
            <a:ext cx="34961512"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en-US" altLang="nb-NO" sz="8000" b="1" dirty="0">
                <a:solidFill>
                  <a:schemeClr val="bg1"/>
                </a:solidFill>
                <a:latin typeface="Arial" panose="020B0604020202020204" pitchFamily="34" charset="0"/>
                <a:cs typeface="Arial" panose="020B0604020202020204" pitchFamily="34" charset="0"/>
              </a:rPr>
              <a:t>Analytical performance of cardiac troponin assays – Current status and future needs</a:t>
            </a:r>
          </a:p>
          <a:p>
            <a:pPr eaLnBrk="1" hangingPunct="1"/>
            <a:endParaRPr lang="en-US" altLang="nb-NO" sz="2800" b="1" dirty="0">
              <a:solidFill>
                <a:schemeClr val="bg1"/>
              </a:solidFill>
              <a:latin typeface="Arial" panose="020B0604020202020204" pitchFamily="34" charset="0"/>
              <a:cs typeface="Arial" panose="020B0604020202020204" pitchFamily="34" charset="0"/>
            </a:endParaRPr>
          </a:p>
          <a:p>
            <a:pPr eaLnBrk="1" hangingPunct="1"/>
            <a:endParaRPr lang="nb-NO" altLang="nb-NO" sz="7200" b="1" dirty="0">
              <a:solidFill>
                <a:schemeClr val="bg1"/>
              </a:solidFill>
              <a:latin typeface="Arial" panose="020B0604020202020204" pitchFamily="34" charset="0"/>
              <a:cs typeface="Arial" panose="020B0604020202020204" pitchFamily="34" charset="0"/>
            </a:endParaRPr>
          </a:p>
        </p:txBody>
      </p:sp>
      <p:sp>
        <p:nvSpPr>
          <p:cNvPr id="2053" name="Name and info" descr="Field for name and email"/>
          <p:cNvSpPr txBox="1">
            <a:spLocks noChangeArrowheads="1"/>
          </p:cNvSpPr>
          <p:nvPr/>
        </p:nvSpPr>
        <p:spPr bwMode="auto">
          <a:xfrm>
            <a:off x="37283221" y="2843212"/>
            <a:ext cx="4712187"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algn="r" eaLnBrk="1" hangingPunct="1"/>
            <a:r>
              <a:rPr lang="nb-NO" altLang="nb-NO" sz="4800" b="1" dirty="0">
                <a:solidFill>
                  <a:schemeClr val="bg1"/>
                </a:solidFill>
                <a:latin typeface="+mn-lt"/>
              </a:rPr>
              <a:t>Nasir Saeed</a:t>
            </a:r>
            <a:br>
              <a:rPr lang="nb-NO" altLang="nb-NO" sz="4000" dirty="0">
                <a:solidFill>
                  <a:schemeClr val="bg1"/>
                </a:solidFill>
                <a:latin typeface="+mn-lt"/>
              </a:rPr>
            </a:br>
            <a:r>
              <a:rPr lang="nb-NO" altLang="nb-NO" sz="4000" dirty="0">
                <a:solidFill>
                  <a:schemeClr val="bg1"/>
                </a:solidFill>
                <a:latin typeface="+mn-lt"/>
              </a:rPr>
              <a:t>University of Bergen</a:t>
            </a:r>
          </a:p>
          <a:p>
            <a:pPr algn="r" eaLnBrk="1" hangingPunct="1"/>
            <a:r>
              <a:rPr lang="nb-NO" altLang="nb-NO" sz="4000" dirty="0">
                <a:solidFill>
                  <a:schemeClr val="bg1"/>
                </a:solidFill>
                <a:latin typeface="+mn-lt"/>
              </a:rPr>
              <a:t>nah013@uib.no</a:t>
            </a:r>
          </a:p>
        </p:txBody>
      </p:sp>
      <p:sp>
        <p:nvSpPr>
          <p:cNvPr id="2055" name="Text box 1" descr="Text field "/>
          <p:cNvSpPr txBox="1">
            <a:spLocks noChangeArrowheads="1"/>
          </p:cNvSpPr>
          <p:nvPr/>
        </p:nvSpPr>
        <p:spPr bwMode="auto">
          <a:xfrm>
            <a:off x="916494" y="7247939"/>
            <a:ext cx="9657822" cy="224984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1830388" eaLnBrk="0" hangingPunct="0">
              <a:defRPr sz="3200">
                <a:solidFill>
                  <a:schemeClr val="tx1"/>
                </a:solidFill>
                <a:latin typeface="Arial" charset="0"/>
              </a:defRPr>
            </a:lvl1pPr>
            <a:lvl2pPr marL="742950" indent="-285750" defTabSz="1830388" eaLnBrk="0" hangingPunct="0">
              <a:defRPr sz="3200">
                <a:solidFill>
                  <a:schemeClr val="tx1"/>
                </a:solidFill>
                <a:latin typeface="Arial" charset="0"/>
              </a:defRPr>
            </a:lvl2pPr>
            <a:lvl3pPr marL="1143000" indent="-228600" defTabSz="1830388" eaLnBrk="0" hangingPunct="0">
              <a:defRPr sz="3200">
                <a:solidFill>
                  <a:schemeClr val="tx1"/>
                </a:solidFill>
                <a:latin typeface="Arial" charset="0"/>
              </a:defRPr>
            </a:lvl3pPr>
            <a:lvl4pPr marL="1600200" indent="-228600" defTabSz="1830388" eaLnBrk="0" hangingPunct="0">
              <a:defRPr sz="3200">
                <a:solidFill>
                  <a:schemeClr val="tx1"/>
                </a:solidFill>
                <a:latin typeface="Arial" charset="0"/>
              </a:defRPr>
            </a:lvl4pPr>
            <a:lvl5pPr marL="2057400" indent="-228600" defTabSz="1830388" eaLnBrk="0" hangingPunct="0">
              <a:defRPr sz="3200">
                <a:solidFill>
                  <a:schemeClr val="tx1"/>
                </a:solidFill>
                <a:latin typeface="Arial" charset="0"/>
              </a:defRPr>
            </a:lvl5pPr>
            <a:lvl6pPr marL="2514600" indent="-228600" defTabSz="1830388" eaLnBrk="0" fontAlgn="base" hangingPunct="0">
              <a:spcBef>
                <a:spcPct val="0"/>
              </a:spcBef>
              <a:spcAft>
                <a:spcPct val="0"/>
              </a:spcAft>
              <a:defRPr sz="3200">
                <a:solidFill>
                  <a:schemeClr val="tx1"/>
                </a:solidFill>
                <a:latin typeface="Arial" charset="0"/>
              </a:defRPr>
            </a:lvl6pPr>
            <a:lvl7pPr marL="2971800" indent="-228600" defTabSz="1830388" eaLnBrk="0" fontAlgn="base" hangingPunct="0">
              <a:spcBef>
                <a:spcPct val="0"/>
              </a:spcBef>
              <a:spcAft>
                <a:spcPct val="0"/>
              </a:spcAft>
              <a:defRPr sz="3200">
                <a:solidFill>
                  <a:schemeClr val="tx1"/>
                </a:solidFill>
                <a:latin typeface="Arial" charset="0"/>
              </a:defRPr>
            </a:lvl7pPr>
            <a:lvl8pPr marL="3429000" indent="-228600" defTabSz="1830388" eaLnBrk="0" fontAlgn="base" hangingPunct="0">
              <a:spcBef>
                <a:spcPct val="0"/>
              </a:spcBef>
              <a:spcAft>
                <a:spcPct val="0"/>
              </a:spcAft>
              <a:defRPr sz="3200">
                <a:solidFill>
                  <a:schemeClr val="tx1"/>
                </a:solidFill>
                <a:latin typeface="Arial" charset="0"/>
              </a:defRPr>
            </a:lvl8pPr>
            <a:lvl9pPr marL="3886200" indent="-228600" defTabSz="1830388" eaLnBrk="0" fontAlgn="base" hangingPunct="0">
              <a:spcBef>
                <a:spcPct val="0"/>
              </a:spcBef>
              <a:spcAft>
                <a:spcPct val="0"/>
              </a:spcAft>
              <a:defRPr sz="3200">
                <a:solidFill>
                  <a:schemeClr val="tx1"/>
                </a:solidFill>
                <a:latin typeface="Arial" charset="0"/>
              </a:defRPr>
            </a:lvl9pPr>
          </a:lstStyle>
          <a:p>
            <a:pPr eaLnBrk="1" hangingPunct="1">
              <a:spcAft>
                <a:spcPct val="20000"/>
              </a:spcAft>
            </a:pPr>
            <a:r>
              <a:rPr lang="en-GB" altLang="nb-NO" b="1" dirty="0">
                <a:solidFill>
                  <a:schemeClr val="tx1">
                    <a:lumMod val="85000"/>
                    <a:lumOff val="15000"/>
                  </a:schemeClr>
                </a:solidFill>
                <a:latin typeface="+mn-lt"/>
              </a:rPr>
              <a:t>Background</a:t>
            </a:r>
            <a:endParaRPr lang="en-GB" altLang="nb-NO" sz="2700" b="1" dirty="0">
              <a:solidFill>
                <a:schemeClr val="tx1">
                  <a:lumMod val="85000"/>
                  <a:lumOff val="15000"/>
                </a:schemeClr>
              </a:solidFill>
              <a:latin typeface="+mn-lt"/>
            </a:endParaRPr>
          </a:p>
          <a:p>
            <a:pPr marL="457200" indent="-457200" eaLnBrk="1" hangingPunct="1">
              <a:spcAft>
                <a:spcPct val="20000"/>
              </a:spcAft>
              <a:buFont typeface="Arial" panose="020B0604020202020204" pitchFamily="34" charset="0"/>
              <a:buChar char="•"/>
            </a:pPr>
            <a:r>
              <a:rPr lang="en-GB" altLang="nb-NO" sz="2900" dirty="0">
                <a:solidFill>
                  <a:schemeClr val="tx1">
                    <a:lumMod val="85000"/>
                    <a:lumOff val="15000"/>
                  </a:schemeClr>
                </a:solidFill>
                <a:latin typeface="+mn-lt"/>
              </a:rPr>
              <a:t>The hallmark of cardiomyocyte (myocardial) injury is the release of cardiac-specific troponin T and troponin I proteins into the systemic circulation</a:t>
            </a:r>
          </a:p>
          <a:p>
            <a:pPr marL="457200" indent="-457200" eaLnBrk="1" hangingPunct="1">
              <a:spcAft>
                <a:spcPct val="20000"/>
              </a:spcAft>
              <a:buFont typeface="Arial" panose="020B0604020202020204" pitchFamily="34" charset="0"/>
              <a:buChar char="•"/>
            </a:pPr>
            <a:r>
              <a:rPr lang="en-GB" altLang="nb-NO" sz="2900" dirty="0">
                <a:solidFill>
                  <a:schemeClr val="tx1">
                    <a:lumMod val="85000"/>
                    <a:lumOff val="15000"/>
                  </a:schemeClr>
                </a:solidFill>
                <a:latin typeface="+mn-lt"/>
              </a:rPr>
              <a:t>In the past decade a high-sensitivity cardiac troponin (</a:t>
            </a:r>
            <a:r>
              <a:rPr lang="en-GB" altLang="nb-NO" sz="2900" dirty="0" err="1">
                <a:solidFill>
                  <a:schemeClr val="tx1">
                    <a:lumMod val="85000"/>
                    <a:lumOff val="15000"/>
                  </a:schemeClr>
                </a:solidFill>
                <a:latin typeface="+mn-lt"/>
              </a:rPr>
              <a:t>hs-cTn</a:t>
            </a:r>
            <a:r>
              <a:rPr lang="en-GB" altLang="nb-NO" sz="2900" dirty="0">
                <a:solidFill>
                  <a:schemeClr val="tx1">
                    <a:lumMod val="85000"/>
                    <a:lumOff val="15000"/>
                  </a:schemeClr>
                </a:solidFill>
                <a:latin typeface="+mn-lt"/>
              </a:rPr>
              <a:t>) assay has been developed to detect very low concentrations of cardiac troponins</a:t>
            </a:r>
          </a:p>
          <a:p>
            <a:pPr marL="457200" indent="-457200" eaLnBrk="1" hangingPunct="1">
              <a:spcAft>
                <a:spcPct val="20000"/>
              </a:spcAft>
              <a:buFont typeface="Arial" panose="020B0604020202020204" pitchFamily="34" charset="0"/>
              <a:buChar char="•"/>
            </a:pPr>
            <a:r>
              <a:rPr lang="en-GB" altLang="nb-NO" sz="2900" dirty="0">
                <a:solidFill>
                  <a:schemeClr val="tx1">
                    <a:lumMod val="85000"/>
                    <a:lumOff val="15000"/>
                  </a:schemeClr>
                </a:solidFill>
                <a:latin typeface="+mn-lt"/>
              </a:rPr>
              <a:t>With the implementation of </a:t>
            </a:r>
            <a:r>
              <a:rPr lang="en-GB" altLang="nb-NO" sz="2900" dirty="0" err="1">
                <a:solidFill>
                  <a:schemeClr val="tx1">
                    <a:lumMod val="85000"/>
                    <a:lumOff val="15000"/>
                  </a:schemeClr>
                </a:solidFill>
                <a:latin typeface="+mn-lt"/>
              </a:rPr>
              <a:t>hs-cTn</a:t>
            </a:r>
            <a:r>
              <a:rPr lang="en-GB" altLang="nb-NO" sz="2900" dirty="0">
                <a:solidFill>
                  <a:schemeClr val="tx1">
                    <a:lumMod val="85000"/>
                    <a:lumOff val="15000"/>
                  </a:schemeClr>
                </a:solidFill>
                <a:latin typeface="+mn-lt"/>
              </a:rPr>
              <a:t> into the diagnostic definition of myocardial infarction (MI), clinicians and laboratory professionals </a:t>
            </a:r>
            <a:r>
              <a:rPr lang="en-GB" altLang="nb-NO" sz="2900" dirty="0" err="1">
                <a:solidFill>
                  <a:schemeClr val="tx1">
                    <a:lumMod val="85000"/>
                    <a:lumOff val="15000"/>
                  </a:schemeClr>
                </a:solidFill>
                <a:latin typeface="+mn-lt"/>
              </a:rPr>
              <a:t>signaled</a:t>
            </a:r>
            <a:r>
              <a:rPr lang="en-GB" altLang="nb-NO" sz="2900" dirty="0">
                <a:solidFill>
                  <a:schemeClr val="tx1">
                    <a:lumMod val="85000"/>
                    <a:lumOff val="15000"/>
                  </a:schemeClr>
                </a:solidFill>
                <a:latin typeface="+mn-lt"/>
              </a:rPr>
              <a:t> a clear clinical need for improved analytical quality in order to correctly classify patients with MI</a:t>
            </a:r>
          </a:p>
          <a:p>
            <a:pPr marL="457200" indent="-457200" eaLnBrk="1" hangingPunct="1">
              <a:spcAft>
                <a:spcPct val="20000"/>
              </a:spcAft>
              <a:buFont typeface="Arial" panose="020B0604020202020204" pitchFamily="34" charset="0"/>
              <a:buChar char="•"/>
            </a:pPr>
            <a:r>
              <a:rPr lang="en-GB" altLang="nb-NO" sz="2900" dirty="0">
                <a:solidFill>
                  <a:schemeClr val="tx1">
                    <a:lumMod val="85000"/>
                    <a:lumOff val="15000"/>
                  </a:schemeClr>
                </a:solidFill>
                <a:latin typeface="+mn-lt"/>
              </a:rPr>
              <a:t>This review summarizes the general recommendation for defining analytical performance of the cardiac troponin assay</a:t>
            </a:r>
          </a:p>
          <a:p>
            <a:pPr marL="457200" indent="-457200" eaLnBrk="1" hangingPunct="1">
              <a:spcAft>
                <a:spcPct val="20000"/>
              </a:spcAft>
              <a:buFont typeface="Arial" panose="020B0604020202020204" pitchFamily="34" charset="0"/>
              <a:buChar char="•"/>
            </a:pPr>
            <a:endParaRPr lang="en-GB" altLang="nb-NO" sz="2900" dirty="0">
              <a:solidFill>
                <a:schemeClr val="tx1">
                  <a:lumMod val="85000"/>
                  <a:lumOff val="15000"/>
                </a:schemeClr>
              </a:solidFill>
              <a:latin typeface="+mn-lt"/>
            </a:endParaRPr>
          </a:p>
          <a:p>
            <a:pPr eaLnBrk="1" hangingPunct="1">
              <a:spcAft>
                <a:spcPct val="20000"/>
              </a:spcAft>
            </a:pPr>
            <a:r>
              <a:rPr lang="en-GB" altLang="nb-NO" sz="2900" u="sng" dirty="0">
                <a:solidFill>
                  <a:schemeClr val="tx1">
                    <a:lumMod val="85000"/>
                    <a:lumOff val="15000"/>
                  </a:schemeClr>
                </a:solidFill>
                <a:latin typeface="+mn-lt"/>
              </a:rPr>
              <a:t>Definition of a high-sensitivity cardiac troponin assay</a:t>
            </a:r>
          </a:p>
          <a:p>
            <a:pPr marL="514350" indent="-514350" eaLnBrk="1" hangingPunct="1">
              <a:spcAft>
                <a:spcPct val="20000"/>
              </a:spcAft>
              <a:buAutoNum type="arabicPeriod"/>
            </a:pPr>
            <a:r>
              <a:rPr lang="en-GB" altLang="nb-NO" sz="2900" dirty="0">
                <a:solidFill>
                  <a:schemeClr val="tx1">
                    <a:lumMod val="85000"/>
                    <a:lumOff val="15000"/>
                  </a:schemeClr>
                </a:solidFill>
                <a:latin typeface="+mn-lt"/>
              </a:rPr>
              <a:t>Should measure quantitative concentrations in at least 50% of the healthy population</a:t>
            </a:r>
          </a:p>
          <a:p>
            <a:pPr marL="514350" indent="-514350" eaLnBrk="1" hangingPunct="1">
              <a:spcAft>
                <a:spcPct val="20000"/>
              </a:spcAft>
              <a:buAutoNum type="arabicPeriod"/>
            </a:pPr>
            <a:r>
              <a:rPr lang="en-GB" altLang="nb-NO" sz="2900" dirty="0">
                <a:solidFill>
                  <a:schemeClr val="tx1">
                    <a:lumMod val="85000"/>
                    <a:lumOff val="15000"/>
                  </a:schemeClr>
                </a:solidFill>
                <a:latin typeface="+mn-lt"/>
              </a:rPr>
              <a:t>Show 10% “guideline acceptable” analytical variation (CVA) at the 99</a:t>
            </a:r>
            <a:r>
              <a:rPr lang="en-GB" altLang="nb-NO" sz="2900" baseline="30000" dirty="0">
                <a:solidFill>
                  <a:schemeClr val="tx1">
                    <a:lumMod val="85000"/>
                    <a:lumOff val="15000"/>
                  </a:schemeClr>
                </a:solidFill>
                <a:latin typeface="+mn-lt"/>
              </a:rPr>
              <a:t>th</a:t>
            </a:r>
            <a:r>
              <a:rPr lang="en-GB" altLang="nb-NO" sz="2900" dirty="0">
                <a:solidFill>
                  <a:schemeClr val="tx1">
                    <a:lumMod val="85000"/>
                    <a:lumOff val="15000"/>
                  </a:schemeClr>
                </a:solidFill>
                <a:latin typeface="+mn-lt"/>
              </a:rPr>
              <a:t> percentile of the assay</a:t>
            </a:r>
          </a:p>
          <a:p>
            <a:pPr eaLnBrk="1" hangingPunct="1">
              <a:spcAft>
                <a:spcPct val="20000"/>
              </a:spcAft>
            </a:pPr>
            <a:endParaRPr lang="en-GB" altLang="nb-NO" sz="2900" dirty="0">
              <a:solidFill>
                <a:schemeClr val="tx1">
                  <a:lumMod val="85000"/>
                  <a:lumOff val="15000"/>
                </a:schemeClr>
              </a:solidFill>
              <a:latin typeface="+mn-lt"/>
            </a:endParaRPr>
          </a:p>
          <a:p>
            <a:pPr eaLnBrk="1" hangingPunct="1">
              <a:spcAft>
                <a:spcPct val="20000"/>
              </a:spcAft>
            </a:pPr>
            <a:r>
              <a:rPr lang="en-GB" altLang="nb-NO" sz="2900" u="sng" dirty="0">
                <a:solidFill>
                  <a:schemeClr val="tx1">
                    <a:lumMod val="85000"/>
                    <a:lumOff val="15000"/>
                  </a:schemeClr>
                </a:solidFill>
                <a:latin typeface="+mn-lt"/>
              </a:rPr>
              <a:t>Analytical performance</a:t>
            </a:r>
          </a:p>
          <a:p>
            <a:pPr eaLnBrk="1" hangingPunct="1">
              <a:spcAft>
                <a:spcPct val="20000"/>
              </a:spcAft>
            </a:pPr>
            <a:r>
              <a:rPr lang="en-GB" altLang="nb-NO" sz="2900" dirty="0">
                <a:solidFill>
                  <a:schemeClr val="tx1">
                    <a:lumMod val="85000"/>
                    <a:lumOff val="15000"/>
                  </a:schemeClr>
                </a:solidFill>
                <a:latin typeface="+mn-lt"/>
              </a:rPr>
              <a:t>1. Analytical variation (CV</a:t>
            </a:r>
            <a:r>
              <a:rPr lang="en-GB" altLang="nb-NO" sz="2900" baseline="-25000" dirty="0">
                <a:solidFill>
                  <a:schemeClr val="tx1">
                    <a:lumMod val="85000"/>
                    <a:lumOff val="15000"/>
                  </a:schemeClr>
                </a:solidFill>
                <a:latin typeface="+mn-lt"/>
              </a:rPr>
              <a:t>A</a:t>
            </a:r>
            <a:r>
              <a:rPr lang="en-GB" altLang="nb-NO" sz="2900" dirty="0">
                <a:solidFill>
                  <a:schemeClr val="tx1">
                    <a:lumMod val="85000"/>
                    <a:lumOff val="15000"/>
                  </a:schemeClr>
                </a:solidFill>
                <a:latin typeface="+mn-lt"/>
              </a:rPr>
              <a:t>): function of analytical performance</a:t>
            </a:r>
          </a:p>
          <a:p>
            <a:pPr marL="571500" indent="-571500" eaLnBrk="1" hangingPunct="1">
              <a:spcAft>
                <a:spcPct val="20000"/>
              </a:spcAft>
              <a:buAutoNum type="romanUcPeriod"/>
            </a:pPr>
            <a:r>
              <a:rPr lang="en-GB" altLang="nb-NO" sz="2900" dirty="0">
                <a:solidFill>
                  <a:schemeClr val="tx1">
                    <a:lumMod val="85000"/>
                    <a:lumOff val="15000"/>
                  </a:schemeClr>
                </a:solidFill>
                <a:latin typeface="+mn-lt"/>
              </a:rPr>
              <a:t>Pre-analytical variation </a:t>
            </a:r>
          </a:p>
          <a:p>
            <a:pPr marL="571500" indent="-571500" eaLnBrk="1" hangingPunct="1">
              <a:spcAft>
                <a:spcPct val="20000"/>
              </a:spcAft>
              <a:buAutoNum type="romanUcPeriod"/>
            </a:pPr>
            <a:r>
              <a:rPr lang="en-GB" altLang="nb-NO" sz="2900" dirty="0">
                <a:solidFill>
                  <a:schemeClr val="tx1">
                    <a:lumMod val="85000"/>
                    <a:lumOff val="15000"/>
                  </a:schemeClr>
                </a:solidFill>
                <a:latin typeface="+mn-lt"/>
              </a:rPr>
              <a:t>Analytical variation </a:t>
            </a:r>
          </a:p>
          <a:p>
            <a:pPr marL="571500" indent="-571500" eaLnBrk="1" hangingPunct="1">
              <a:spcAft>
                <a:spcPct val="20000"/>
              </a:spcAft>
              <a:buAutoNum type="romanUcPeriod"/>
            </a:pPr>
            <a:r>
              <a:rPr lang="en-GB" altLang="nb-NO" sz="2900" dirty="0">
                <a:solidFill>
                  <a:schemeClr val="tx1">
                    <a:lumMod val="85000"/>
                    <a:lumOff val="15000"/>
                  </a:schemeClr>
                </a:solidFill>
                <a:latin typeface="+mn-lt"/>
              </a:rPr>
              <a:t>Post-analytical variation</a:t>
            </a:r>
          </a:p>
          <a:p>
            <a:pPr eaLnBrk="1" hangingPunct="1">
              <a:spcAft>
                <a:spcPct val="20000"/>
              </a:spcAft>
            </a:pPr>
            <a:endParaRPr lang="en-GB" altLang="nb-NO" sz="2900" dirty="0">
              <a:solidFill>
                <a:schemeClr val="tx1">
                  <a:lumMod val="85000"/>
                  <a:lumOff val="15000"/>
                </a:schemeClr>
              </a:solidFill>
              <a:latin typeface="+mn-lt"/>
            </a:endParaRPr>
          </a:p>
          <a:p>
            <a:pPr eaLnBrk="1" hangingPunct="1">
              <a:spcAft>
                <a:spcPct val="20000"/>
              </a:spcAft>
            </a:pPr>
            <a:r>
              <a:rPr lang="en-GB" altLang="nb-NO" sz="2900" dirty="0">
                <a:solidFill>
                  <a:schemeClr val="tx1">
                    <a:lumMod val="85000"/>
                    <a:lumOff val="15000"/>
                  </a:schemeClr>
                </a:solidFill>
                <a:latin typeface="+mn-lt"/>
              </a:rPr>
              <a:t> 2. Biological variation </a:t>
            </a:r>
          </a:p>
          <a:p>
            <a:pPr marL="571500" indent="-571500" eaLnBrk="1" hangingPunct="1">
              <a:spcAft>
                <a:spcPct val="20000"/>
              </a:spcAft>
              <a:buAutoNum type="romanUcPeriod"/>
            </a:pPr>
            <a:r>
              <a:rPr lang="en-GB" altLang="nb-NO" sz="2900" dirty="0">
                <a:solidFill>
                  <a:schemeClr val="tx1">
                    <a:lumMod val="85000"/>
                    <a:lumOff val="15000"/>
                  </a:schemeClr>
                </a:solidFill>
                <a:latin typeface="+mn-lt"/>
              </a:rPr>
              <a:t>Intra-individual biological variation (CV</a:t>
            </a:r>
            <a:r>
              <a:rPr lang="en-GB" altLang="nb-NO" sz="2900" baseline="-25000" dirty="0">
                <a:solidFill>
                  <a:schemeClr val="tx1">
                    <a:lumMod val="85000"/>
                    <a:lumOff val="15000"/>
                  </a:schemeClr>
                </a:solidFill>
                <a:latin typeface="+mn-lt"/>
              </a:rPr>
              <a:t>I</a:t>
            </a:r>
            <a:r>
              <a:rPr lang="en-GB" altLang="nb-NO" sz="2900" dirty="0">
                <a:solidFill>
                  <a:schemeClr val="tx1">
                    <a:lumMod val="85000"/>
                    <a:lumOff val="15000"/>
                  </a:schemeClr>
                </a:solidFill>
                <a:latin typeface="+mn-lt"/>
              </a:rPr>
              <a:t>)</a:t>
            </a:r>
          </a:p>
          <a:p>
            <a:pPr marL="571500" indent="-571500" eaLnBrk="1" hangingPunct="1">
              <a:spcAft>
                <a:spcPct val="20000"/>
              </a:spcAft>
              <a:buAutoNum type="romanUcPeriod"/>
            </a:pPr>
            <a:r>
              <a:rPr lang="en-GB" altLang="nb-NO" sz="2900" dirty="0">
                <a:solidFill>
                  <a:schemeClr val="tx1">
                    <a:lumMod val="85000"/>
                    <a:lumOff val="15000"/>
                  </a:schemeClr>
                </a:solidFill>
                <a:latin typeface="+mn-lt"/>
              </a:rPr>
              <a:t>Inter-individual biological variation (CV</a:t>
            </a:r>
            <a:r>
              <a:rPr lang="en-GB" altLang="nb-NO" sz="2900" baseline="-25000" dirty="0">
                <a:solidFill>
                  <a:schemeClr val="tx1">
                    <a:lumMod val="85000"/>
                    <a:lumOff val="15000"/>
                  </a:schemeClr>
                </a:solidFill>
                <a:latin typeface="+mn-lt"/>
              </a:rPr>
              <a:t>G</a:t>
            </a:r>
            <a:r>
              <a:rPr lang="en-GB" altLang="nb-NO" sz="2900" dirty="0">
                <a:solidFill>
                  <a:schemeClr val="tx1">
                    <a:lumMod val="85000"/>
                    <a:lumOff val="15000"/>
                  </a:schemeClr>
                </a:solidFill>
                <a:latin typeface="+mn-lt"/>
              </a:rPr>
              <a:t>)</a:t>
            </a:r>
          </a:p>
          <a:p>
            <a:pPr eaLnBrk="1" hangingPunct="1">
              <a:spcAft>
                <a:spcPct val="20000"/>
              </a:spcAft>
            </a:pPr>
            <a:endParaRPr lang="en-GB" altLang="nb-NO" sz="2700" b="1" dirty="0">
              <a:solidFill>
                <a:schemeClr val="tx1">
                  <a:lumMod val="85000"/>
                  <a:lumOff val="15000"/>
                </a:schemeClr>
              </a:solidFill>
              <a:latin typeface="+mn-lt"/>
            </a:endParaRPr>
          </a:p>
          <a:p>
            <a:pPr eaLnBrk="1" hangingPunct="1">
              <a:spcAft>
                <a:spcPct val="20000"/>
              </a:spcAft>
            </a:pPr>
            <a:r>
              <a:rPr lang="en-GB" altLang="nb-NO" sz="2700" b="1" dirty="0">
                <a:solidFill>
                  <a:schemeClr val="tx1">
                    <a:lumMod val="85000"/>
                    <a:lumOff val="15000"/>
                  </a:schemeClr>
                </a:solidFill>
                <a:latin typeface="+mn-lt"/>
              </a:rPr>
              <a:t>Reference Change Value (RCV) is a combination of the above = CV</a:t>
            </a:r>
            <a:r>
              <a:rPr lang="en-GB" altLang="nb-NO" sz="2700" b="1" baseline="-25000" dirty="0">
                <a:solidFill>
                  <a:schemeClr val="tx1">
                    <a:lumMod val="85000"/>
                    <a:lumOff val="15000"/>
                  </a:schemeClr>
                </a:solidFill>
                <a:latin typeface="+mn-lt"/>
              </a:rPr>
              <a:t>A </a:t>
            </a:r>
            <a:r>
              <a:rPr lang="en-GB" altLang="nb-NO" sz="2700" b="1" dirty="0">
                <a:solidFill>
                  <a:schemeClr val="tx1">
                    <a:lumMod val="85000"/>
                    <a:lumOff val="15000"/>
                  </a:schemeClr>
                </a:solidFill>
                <a:latin typeface="+mn-lt"/>
              </a:rPr>
              <a:t>+ CV</a:t>
            </a:r>
            <a:r>
              <a:rPr lang="en-GB" altLang="nb-NO" sz="2700" b="1" baseline="-25000" dirty="0">
                <a:solidFill>
                  <a:schemeClr val="tx1">
                    <a:lumMod val="85000"/>
                    <a:lumOff val="15000"/>
                  </a:schemeClr>
                </a:solidFill>
                <a:latin typeface="+mn-lt"/>
              </a:rPr>
              <a:t>I</a:t>
            </a:r>
          </a:p>
          <a:p>
            <a:pPr eaLnBrk="1" hangingPunct="1">
              <a:spcAft>
                <a:spcPct val="20000"/>
              </a:spcAft>
            </a:pPr>
            <a:endParaRPr lang="en-GB" altLang="nb-NO" sz="2700" b="1" dirty="0">
              <a:solidFill>
                <a:schemeClr val="tx1">
                  <a:lumMod val="85000"/>
                  <a:lumOff val="15000"/>
                </a:schemeClr>
              </a:solidFill>
              <a:latin typeface="+mn-lt"/>
            </a:endParaRPr>
          </a:p>
          <a:p>
            <a:pPr marL="571500" indent="-571500" eaLnBrk="1" hangingPunct="1">
              <a:spcAft>
                <a:spcPct val="20000"/>
              </a:spcAft>
              <a:buFont typeface="Arial" panose="020B0604020202020204" pitchFamily="34" charset="0"/>
              <a:buChar char="•"/>
            </a:pPr>
            <a:endParaRPr lang="en-GB" altLang="nb-NO" sz="2800" dirty="0">
              <a:solidFill>
                <a:schemeClr val="tx1">
                  <a:lumMod val="85000"/>
                  <a:lumOff val="15000"/>
                </a:schemeClr>
              </a:solidFill>
              <a:latin typeface="+mn-lt"/>
            </a:endParaRPr>
          </a:p>
          <a:p>
            <a:pPr marL="571500" indent="-571500" eaLnBrk="1" hangingPunct="1">
              <a:spcAft>
                <a:spcPct val="20000"/>
              </a:spcAft>
              <a:buFont typeface="Arial" panose="020B0604020202020204" pitchFamily="34" charset="0"/>
              <a:buChar char="•"/>
            </a:pPr>
            <a:endParaRPr lang="en-GB" altLang="nb-NO" dirty="0">
              <a:solidFill>
                <a:schemeClr val="tx1">
                  <a:lumMod val="85000"/>
                  <a:lumOff val="15000"/>
                </a:schemeClr>
              </a:solidFill>
              <a:latin typeface="+mn-lt"/>
            </a:endParaRPr>
          </a:p>
          <a:p>
            <a:pPr eaLnBrk="1" hangingPunct="1">
              <a:spcAft>
                <a:spcPct val="20000"/>
              </a:spcAft>
            </a:pPr>
            <a:endParaRPr lang="en-GB" altLang="nb-NO" dirty="0">
              <a:solidFill>
                <a:schemeClr val="tx1">
                  <a:lumMod val="85000"/>
                  <a:lumOff val="15000"/>
                </a:schemeClr>
              </a:solidFill>
              <a:latin typeface="+mn-lt"/>
            </a:endParaRPr>
          </a:p>
          <a:p>
            <a:pPr eaLnBrk="1" hangingPunct="1">
              <a:spcAft>
                <a:spcPct val="20000"/>
              </a:spcAft>
            </a:pPr>
            <a:endParaRPr lang="en-GB" altLang="nb-NO" dirty="0">
              <a:solidFill>
                <a:schemeClr val="tx1">
                  <a:lumMod val="85000"/>
                  <a:lumOff val="15000"/>
                </a:schemeClr>
              </a:solidFill>
              <a:latin typeface="+mn-lt"/>
            </a:endParaRPr>
          </a:p>
          <a:p>
            <a:pPr eaLnBrk="1" hangingPunct="1">
              <a:spcAft>
                <a:spcPct val="20000"/>
              </a:spcAft>
            </a:pPr>
            <a:endParaRPr lang="en-GB" altLang="nb-NO" dirty="0">
              <a:solidFill>
                <a:schemeClr val="tx1">
                  <a:lumMod val="85000"/>
                  <a:lumOff val="15000"/>
                </a:schemeClr>
              </a:solidFill>
              <a:latin typeface="+mn-lt"/>
            </a:endParaRPr>
          </a:p>
          <a:p>
            <a:pPr marL="571500" indent="-571500" eaLnBrk="1" hangingPunct="1">
              <a:spcAft>
                <a:spcPct val="20000"/>
              </a:spcAft>
              <a:buFont typeface="Arial" panose="020B0604020202020204" pitchFamily="34" charset="0"/>
              <a:buChar char="•"/>
            </a:pPr>
            <a:endParaRPr lang="en-GB" altLang="nb-NO" dirty="0">
              <a:solidFill>
                <a:schemeClr val="tx1">
                  <a:lumMod val="85000"/>
                  <a:lumOff val="15000"/>
                </a:schemeClr>
              </a:solidFill>
              <a:latin typeface="+mn-lt"/>
            </a:endParaRPr>
          </a:p>
          <a:p>
            <a:pPr marL="571500" indent="-571500" eaLnBrk="1" hangingPunct="1">
              <a:spcAft>
                <a:spcPct val="20000"/>
              </a:spcAft>
              <a:buFont typeface="Arial" panose="020B0604020202020204" pitchFamily="34" charset="0"/>
              <a:buChar char="•"/>
            </a:pPr>
            <a:endParaRPr lang="en-GB" altLang="nb-NO" dirty="0">
              <a:solidFill>
                <a:schemeClr val="tx1">
                  <a:lumMod val="85000"/>
                  <a:lumOff val="15000"/>
                </a:schemeClr>
              </a:solidFill>
              <a:latin typeface="+mn-lt"/>
            </a:endParaRPr>
          </a:p>
        </p:txBody>
      </p:sp>
      <p:sp>
        <p:nvSpPr>
          <p:cNvPr id="2066" name="Acknowledgements" descr="Field for acknowledgements"/>
          <p:cNvSpPr txBox="1">
            <a:spLocks noChangeArrowheads="1"/>
          </p:cNvSpPr>
          <p:nvPr/>
        </p:nvSpPr>
        <p:spPr bwMode="auto">
          <a:xfrm>
            <a:off x="26203509" y="27287421"/>
            <a:ext cx="14603507" cy="2739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r>
              <a:rPr lang="en-US" altLang="nb-NO" sz="2400" b="1" dirty="0">
                <a:solidFill>
                  <a:schemeClr val="tx1">
                    <a:lumMod val="85000"/>
                    <a:lumOff val="15000"/>
                  </a:schemeClr>
                </a:solidFill>
                <a:latin typeface="+mn-lt"/>
              </a:rPr>
              <a:t>Disclosures</a:t>
            </a:r>
          </a:p>
          <a:p>
            <a:r>
              <a:rPr lang="en-US" sz="2000" dirty="0">
                <a:effectLst/>
                <a:latin typeface="Times" pitchFamily="2" charset="0"/>
              </a:rPr>
              <a:t>Dr </a:t>
            </a:r>
            <a:r>
              <a:rPr lang="en-US" sz="2000" dirty="0" err="1">
                <a:effectLst/>
                <a:latin typeface="Times" pitchFamily="2" charset="0"/>
              </a:rPr>
              <a:t>Aakre</a:t>
            </a:r>
            <a:r>
              <a:rPr lang="en-US" sz="2000" dirty="0">
                <a:effectLst/>
                <a:latin typeface="Times" pitchFamily="2" charset="0"/>
              </a:rPr>
              <a:t> has received honorarium from Roche Diagnostics and Siemens Healthcare Diagnostics. </a:t>
            </a:r>
            <a:r>
              <a:rPr lang="en-US" sz="2000" dirty="0" err="1">
                <a:effectLst/>
                <a:latin typeface="Times" pitchFamily="2" charset="0"/>
              </a:rPr>
              <a:t>Mr</a:t>
            </a:r>
            <a:r>
              <a:rPr lang="en-US" sz="2000" dirty="0">
                <a:effectLst/>
                <a:latin typeface="Times" pitchFamily="2" charset="0"/>
              </a:rPr>
              <a:t> Saeed has no disclosures. Dr Wu received grants/reagents/consultant/advisor/ honoraria from Abbott, Siemens, Roche, ET Healthcare, and Konica Minolta. UCSF has a patent with DR. Wu on high sensitivity troponin</a:t>
            </a:r>
            <a:r>
              <a:rPr lang="en-US" sz="2000" dirty="0">
                <a:latin typeface="Times" pitchFamily="2" charset="0"/>
              </a:rPr>
              <a:t> </a:t>
            </a:r>
            <a:r>
              <a:rPr lang="en-US" sz="2000" dirty="0">
                <a:effectLst/>
                <a:latin typeface="Times" pitchFamily="2" charset="0"/>
              </a:rPr>
              <a:t>assays. Dr. </a:t>
            </a:r>
            <a:r>
              <a:rPr lang="en-US" sz="2000" dirty="0" err="1">
                <a:effectLst/>
                <a:latin typeface="Times" pitchFamily="2" charset="0"/>
              </a:rPr>
              <a:t>Kavsak</a:t>
            </a:r>
            <a:r>
              <a:rPr lang="en-US" sz="2000" dirty="0">
                <a:effectLst/>
                <a:latin typeface="Times" pitchFamily="2" charset="0"/>
              </a:rPr>
              <a:t> has received</a:t>
            </a:r>
            <a:r>
              <a:rPr lang="en-US" sz="2000" dirty="0">
                <a:latin typeface="Times" pitchFamily="2" charset="0"/>
              </a:rPr>
              <a:t> </a:t>
            </a:r>
            <a:r>
              <a:rPr lang="en-US" sz="2000" dirty="0">
                <a:effectLst/>
                <a:latin typeface="Times" pitchFamily="2" charset="0"/>
              </a:rPr>
              <a:t>grants/reagents/consultant/advisor/ honoraria from several diagnostic</a:t>
            </a:r>
            <a:r>
              <a:rPr lang="en-US" sz="2000" dirty="0">
                <a:latin typeface="Times" pitchFamily="2" charset="0"/>
              </a:rPr>
              <a:t> </a:t>
            </a:r>
            <a:r>
              <a:rPr lang="en-US" sz="2000" dirty="0">
                <a:effectLst/>
                <a:latin typeface="Times" pitchFamily="2" charset="0"/>
              </a:rPr>
              <a:t>companies who manufacture cardiac troponin assays, including</a:t>
            </a:r>
            <a:r>
              <a:rPr lang="en-US" sz="2000" dirty="0">
                <a:latin typeface="Times" pitchFamily="2" charset="0"/>
              </a:rPr>
              <a:t> </a:t>
            </a:r>
            <a:r>
              <a:rPr lang="en-US" sz="2000" dirty="0">
                <a:effectLst/>
                <a:latin typeface="Times" pitchFamily="2" charset="0"/>
              </a:rPr>
              <a:t>Abbott Laboratories, Abbott Point of Care, Beckman Coulter, Ortho Clinical Diagnostics, </a:t>
            </a:r>
            <a:r>
              <a:rPr lang="en-US" sz="2000" dirty="0" err="1">
                <a:effectLst/>
                <a:latin typeface="Times" pitchFamily="2" charset="0"/>
              </a:rPr>
              <a:t>Randox</a:t>
            </a:r>
            <a:r>
              <a:rPr lang="en-US" sz="2000" dirty="0">
                <a:effectLst/>
                <a:latin typeface="Times" pitchFamily="2" charset="0"/>
              </a:rPr>
              <a:t> Laboratories, Roche Diagnostics and Siemens Healthcare Diagnostics. McMaster University has </a:t>
            </a:r>
            <a:r>
              <a:rPr lang="en-US" sz="2000" dirty="0">
                <a:effectLst/>
                <a:latin typeface="Helvetica" pitchFamily="2" charset="0"/>
              </a:rPr>
              <a:t>fi</a:t>
            </a:r>
            <a:r>
              <a:rPr lang="en-US" sz="2000" dirty="0">
                <a:effectLst/>
                <a:latin typeface="Times" pitchFamily="2" charset="0"/>
              </a:rPr>
              <a:t>led patents with Dr. </a:t>
            </a:r>
            <a:r>
              <a:rPr lang="en-US" sz="2000" dirty="0" err="1">
                <a:effectLst/>
                <a:latin typeface="Times" pitchFamily="2" charset="0"/>
              </a:rPr>
              <a:t>Kavsak</a:t>
            </a:r>
            <a:r>
              <a:rPr lang="en-US" sz="2000" dirty="0">
                <a:effectLst/>
                <a:latin typeface="Times" pitchFamily="2" charset="0"/>
              </a:rPr>
              <a:t> listed as an inventor in the acute cardiovascular biomarker</a:t>
            </a:r>
            <a:r>
              <a:rPr lang="en-US" sz="2000" dirty="0">
                <a:latin typeface="Times" pitchFamily="2" charset="0"/>
              </a:rPr>
              <a:t> </a:t>
            </a:r>
            <a:r>
              <a:rPr lang="en-US" sz="2000" dirty="0">
                <a:effectLst/>
                <a:latin typeface="Helvetica" pitchFamily="2" charset="0"/>
              </a:rPr>
              <a:t>fi</a:t>
            </a:r>
            <a:r>
              <a:rPr lang="en-US" sz="2000" dirty="0">
                <a:effectLst/>
                <a:latin typeface="Times" pitchFamily="2" charset="0"/>
              </a:rPr>
              <a:t>eld.</a:t>
            </a:r>
          </a:p>
          <a:p>
            <a:pPr eaLnBrk="1" hangingPunct="1"/>
            <a:endParaRPr lang="nb-NO" altLang="nb-NO" sz="2800" dirty="0">
              <a:solidFill>
                <a:schemeClr val="tx1">
                  <a:lumMod val="85000"/>
                  <a:lumOff val="15000"/>
                </a:schemeClr>
              </a:solidFill>
              <a:latin typeface="+mn-lt"/>
            </a:endParaRPr>
          </a:p>
        </p:txBody>
      </p:sp>
      <p:sp>
        <p:nvSpPr>
          <p:cNvPr id="4" name="TekstSylinder 3">
            <a:extLst>
              <a:ext uri="{FF2B5EF4-FFF2-40B4-BE49-F238E27FC236}">
                <a16:creationId xmlns:a16="http://schemas.microsoft.com/office/drawing/2014/main" id="{363EEB2A-590F-514D-648E-6CDDDCE15DDA}"/>
              </a:ext>
            </a:extLst>
          </p:cNvPr>
          <p:cNvSpPr txBox="1"/>
          <p:nvPr/>
        </p:nvSpPr>
        <p:spPr>
          <a:xfrm>
            <a:off x="1182688" y="3474110"/>
            <a:ext cx="28382912" cy="707886"/>
          </a:xfrm>
          <a:prstGeom prst="rect">
            <a:avLst/>
          </a:prstGeom>
          <a:noFill/>
        </p:spPr>
        <p:txBody>
          <a:bodyPr wrap="square" rtlCol="0">
            <a:spAutoFit/>
          </a:bodyPr>
          <a:lstStyle/>
          <a:p>
            <a:r>
              <a:rPr lang="en-US" sz="4000" b="1" dirty="0">
                <a:solidFill>
                  <a:schemeClr val="bg1"/>
                </a:solidFill>
                <a:latin typeface="+mn-lt"/>
                <a:ea typeface="Verdana" panose="020B0604030504040204" pitchFamily="34" charset="0"/>
              </a:rPr>
              <a:t>Kristin M. Aakre</a:t>
            </a:r>
            <a:r>
              <a:rPr lang="en-US" sz="4000" b="1" baseline="30000" dirty="0">
                <a:solidFill>
                  <a:schemeClr val="bg1"/>
                </a:solidFill>
                <a:latin typeface="+mn-lt"/>
                <a:ea typeface="Verdana" panose="020B0604030504040204" pitchFamily="34" charset="0"/>
              </a:rPr>
              <a:t>1, 2, 3</a:t>
            </a:r>
            <a:r>
              <a:rPr lang="en-US" sz="4000" b="1" dirty="0">
                <a:solidFill>
                  <a:schemeClr val="bg1"/>
                </a:solidFill>
                <a:latin typeface="+mn-lt"/>
                <a:ea typeface="Verdana" panose="020B0604030504040204" pitchFamily="34" charset="0"/>
              </a:rPr>
              <a:t>, Nasir Saeed</a:t>
            </a:r>
            <a:r>
              <a:rPr lang="en-US" sz="4000" b="1" baseline="30000" dirty="0">
                <a:solidFill>
                  <a:schemeClr val="bg1"/>
                </a:solidFill>
                <a:latin typeface="+mn-lt"/>
                <a:ea typeface="Verdana" panose="020B0604030504040204" pitchFamily="34" charset="0"/>
              </a:rPr>
              <a:t>2</a:t>
            </a:r>
            <a:r>
              <a:rPr lang="en-US" sz="4000" b="1" dirty="0">
                <a:solidFill>
                  <a:schemeClr val="bg1"/>
                </a:solidFill>
                <a:latin typeface="+mn-lt"/>
                <a:ea typeface="Verdana" panose="020B0604030504040204" pitchFamily="34" charset="0"/>
              </a:rPr>
              <a:t>, Alan H.B. Wu</a:t>
            </a:r>
            <a:r>
              <a:rPr lang="en-US" sz="4000" b="1" baseline="30000" dirty="0">
                <a:solidFill>
                  <a:schemeClr val="bg1"/>
                </a:solidFill>
                <a:latin typeface="+mn-lt"/>
                <a:ea typeface="Verdana" panose="020B0604030504040204" pitchFamily="34" charset="0"/>
              </a:rPr>
              <a:t>4</a:t>
            </a:r>
            <a:r>
              <a:rPr lang="en-US" sz="4000" b="1" dirty="0">
                <a:solidFill>
                  <a:schemeClr val="bg1"/>
                </a:solidFill>
                <a:latin typeface="+mn-lt"/>
                <a:ea typeface="Verdana" panose="020B0604030504040204" pitchFamily="34" charset="0"/>
              </a:rPr>
              <a:t>, Peter A Kavsak</a:t>
            </a:r>
            <a:r>
              <a:rPr lang="en-US" sz="4000" b="1" baseline="30000" dirty="0">
                <a:solidFill>
                  <a:schemeClr val="bg1"/>
                </a:solidFill>
                <a:latin typeface="+mn-lt"/>
                <a:ea typeface="Verdana" panose="020B0604030504040204" pitchFamily="34" charset="0"/>
              </a:rPr>
              <a:t>5</a:t>
            </a:r>
            <a:endParaRPr lang="en-GB" sz="4000" dirty="0">
              <a:latin typeface="+mn-lt"/>
            </a:endParaRPr>
          </a:p>
        </p:txBody>
      </p:sp>
      <p:sp>
        <p:nvSpPr>
          <p:cNvPr id="6" name="TekstSylinder 5">
            <a:extLst>
              <a:ext uri="{FF2B5EF4-FFF2-40B4-BE49-F238E27FC236}">
                <a16:creationId xmlns:a16="http://schemas.microsoft.com/office/drawing/2014/main" id="{511C5A69-D091-694E-2AC3-8265B1CE4431}"/>
              </a:ext>
            </a:extLst>
          </p:cNvPr>
          <p:cNvSpPr txBox="1"/>
          <p:nvPr/>
        </p:nvSpPr>
        <p:spPr>
          <a:xfrm>
            <a:off x="1182688" y="5648824"/>
            <a:ext cx="41245470" cy="1077218"/>
          </a:xfrm>
          <a:prstGeom prst="rect">
            <a:avLst/>
          </a:prstGeom>
          <a:noFill/>
        </p:spPr>
        <p:txBody>
          <a:bodyPr wrap="square">
            <a:spAutoFit/>
          </a:bodyPr>
          <a:lstStyle/>
          <a:p>
            <a:r>
              <a:rPr lang="en-US" baseline="30000" dirty="0">
                <a:solidFill>
                  <a:schemeClr val="tx1"/>
                </a:solidFill>
                <a:latin typeface="+mn-lt"/>
                <a:ea typeface="Verdana" panose="020B0604030504040204" pitchFamily="34" charset="0"/>
              </a:rPr>
              <a:t>1</a:t>
            </a:r>
            <a:r>
              <a:rPr lang="en-US" dirty="0">
                <a:solidFill>
                  <a:schemeClr val="tx1"/>
                </a:solidFill>
                <a:latin typeface="+mn-lt"/>
                <a:ea typeface="Verdana" panose="020B0604030504040204" pitchFamily="34" charset="0"/>
              </a:rPr>
              <a:t>Department of </a:t>
            </a:r>
            <a:r>
              <a:rPr lang="en-US" dirty="0">
                <a:latin typeface="+mn-lt"/>
                <a:ea typeface="Verdana" panose="020B0604030504040204" pitchFamily="34" charset="0"/>
              </a:rPr>
              <a:t>Medical Biochemistry and Pharmacology, </a:t>
            </a:r>
            <a:r>
              <a:rPr lang="en-US" dirty="0" err="1">
                <a:latin typeface="+mn-lt"/>
                <a:ea typeface="Verdana" panose="020B0604030504040204" pitchFamily="34" charset="0"/>
              </a:rPr>
              <a:t>Haukeland</a:t>
            </a:r>
            <a:r>
              <a:rPr lang="en-US" dirty="0">
                <a:latin typeface="+mn-lt"/>
                <a:ea typeface="Verdana" panose="020B0604030504040204" pitchFamily="34" charset="0"/>
              </a:rPr>
              <a:t> University Hospital, Bergen, Norway.</a:t>
            </a:r>
            <a:r>
              <a:rPr lang="en-US" dirty="0">
                <a:solidFill>
                  <a:schemeClr val="tx1"/>
                </a:solidFill>
                <a:latin typeface="+mn-lt"/>
                <a:ea typeface="Verdana" panose="020B0604030504040204" pitchFamily="34" charset="0"/>
              </a:rPr>
              <a:t> </a:t>
            </a:r>
            <a:r>
              <a:rPr lang="nb-NO" dirty="0">
                <a:solidFill>
                  <a:schemeClr val="tx1"/>
                </a:solidFill>
                <a:latin typeface="+mn-lt"/>
                <a:ea typeface="Verdana" panose="020B0604030504040204" pitchFamily="34" charset="0"/>
              </a:rPr>
              <a:t> </a:t>
            </a:r>
            <a:r>
              <a:rPr lang="en-US" baseline="30000" dirty="0">
                <a:solidFill>
                  <a:schemeClr val="tx1"/>
                </a:solidFill>
                <a:latin typeface="+mn-lt"/>
                <a:ea typeface="Verdana" panose="020B0604030504040204" pitchFamily="34" charset="0"/>
              </a:rPr>
              <a:t>2</a:t>
            </a:r>
            <a:r>
              <a:rPr lang="en-US" dirty="0">
                <a:solidFill>
                  <a:schemeClr val="tx1"/>
                </a:solidFill>
                <a:latin typeface="+mn-lt"/>
                <a:ea typeface="Verdana" panose="020B0604030504040204" pitchFamily="34" charset="0"/>
              </a:rPr>
              <a:t>Department of Clinical Science, University of Bergen, Bergen, Norway.  </a:t>
            </a:r>
            <a:r>
              <a:rPr lang="en-US" baseline="30000" dirty="0">
                <a:solidFill>
                  <a:schemeClr val="tx1"/>
                </a:solidFill>
                <a:latin typeface="+mn-lt"/>
                <a:ea typeface="Verdana" panose="020B0604030504040204" pitchFamily="34" charset="0"/>
              </a:rPr>
              <a:t>3</a:t>
            </a:r>
            <a:r>
              <a:rPr lang="en-US" dirty="0">
                <a:solidFill>
                  <a:schemeClr val="tx1"/>
                </a:solidFill>
                <a:latin typeface="+mn-lt"/>
                <a:ea typeface="Verdana" panose="020B0604030504040204" pitchFamily="34" charset="0"/>
              </a:rPr>
              <a:t> </a:t>
            </a:r>
            <a:r>
              <a:rPr lang="en-US" dirty="0">
                <a:latin typeface="+mn-lt"/>
                <a:ea typeface="Verdana" panose="020B0604030504040204" pitchFamily="34" charset="0"/>
              </a:rPr>
              <a:t>Department of Heart Disease, </a:t>
            </a:r>
            <a:r>
              <a:rPr lang="en-US" dirty="0" err="1">
                <a:latin typeface="+mn-lt"/>
                <a:ea typeface="Verdana" panose="020B0604030504040204" pitchFamily="34" charset="0"/>
              </a:rPr>
              <a:t>H</a:t>
            </a:r>
            <a:r>
              <a:rPr lang="en-US" dirty="0" err="1">
                <a:solidFill>
                  <a:schemeClr val="tx1"/>
                </a:solidFill>
                <a:latin typeface="+mn-lt"/>
                <a:ea typeface="Verdana" panose="020B0604030504040204" pitchFamily="34" charset="0"/>
              </a:rPr>
              <a:t>aukeland</a:t>
            </a:r>
            <a:r>
              <a:rPr lang="en-US" dirty="0">
                <a:solidFill>
                  <a:schemeClr val="tx1"/>
                </a:solidFill>
                <a:latin typeface="+mn-lt"/>
                <a:ea typeface="Verdana" panose="020B0604030504040204" pitchFamily="34" charset="0"/>
              </a:rPr>
              <a:t> University Hospital, Bergen, Norway. </a:t>
            </a:r>
            <a:r>
              <a:rPr lang="nb-NO" dirty="0">
                <a:solidFill>
                  <a:schemeClr val="tx1"/>
                </a:solidFill>
                <a:latin typeface="+mn-lt"/>
                <a:ea typeface="Verdana" panose="020B0604030504040204" pitchFamily="34" charset="0"/>
              </a:rPr>
              <a:t> </a:t>
            </a:r>
            <a:r>
              <a:rPr lang="en-US" baseline="30000" dirty="0">
                <a:solidFill>
                  <a:schemeClr val="tx1"/>
                </a:solidFill>
                <a:latin typeface="+mn-lt"/>
                <a:ea typeface="Verdana" panose="020B0604030504040204" pitchFamily="34" charset="0"/>
              </a:rPr>
              <a:t>4</a:t>
            </a:r>
            <a:r>
              <a:rPr lang="en-US" dirty="0">
                <a:solidFill>
                  <a:schemeClr val="tx1"/>
                </a:solidFill>
                <a:latin typeface="+mn-lt"/>
                <a:ea typeface="Verdana" panose="020B0604030504040204" pitchFamily="34" charset="0"/>
              </a:rPr>
              <a:t>University of California, San Francisco,</a:t>
            </a:r>
            <a:r>
              <a:rPr lang="en-US" dirty="0">
                <a:latin typeface="+mn-lt"/>
                <a:ea typeface="Verdana" panose="020B0604030504040204" pitchFamily="34" charset="0"/>
              </a:rPr>
              <a:t> CA, United States. </a:t>
            </a:r>
            <a:r>
              <a:rPr lang="nb-NO" dirty="0">
                <a:solidFill>
                  <a:schemeClr val="tx1"/>
                </a:solidFill>
                <a:latin typeface="+mn-lt"/>
                <a:ea typeface="Verdana" panose="020B0604030504040204" pitchFamily="34" charset="0"/>
              </a:rPr>
              <a:t> </a:t>
            </a:r>
            <a:r>
              <a:rPr lang="en-US" baseline="30000" dirty="0">
                <a:solidFill>
                  <a:schemeClr val="tx1"/>
                </a:solidFill>
                <a:latin typeface="+mn-lt"/>
                <a:ea typeface="Verdana" panose="020B0604030504040204" pitchFamily="34" charset="0"/>
              </a:rPr>
              <a:t>5</a:t>
            </a:r>
            <a:r>
              <a:rPr lang="en-US" dirty="0">
                <a:solidFill>
                  <a:schemeClr val="tx1"/>
                </a:solidFill>
                <a:latin typeface="+mn-lt"/>
                <a:ea typeface="Verdana" panose="020B0604030504040204" pitchFamily="34" charset="0"/>
              </a:rPr>
              <a:t>Department of Pathology and Molecular Medicine, McMaster University, Hamilton, ON, Canada</a:t>
            </a:r>
            <a:endParaRPr lang="nb-NO" dirty="0">
              <a:solidFill>
                <a:schemeClr val="tx1"/>
              </a:solidFill>
              <a:latin typeface="+mn-lt"/>
              <a:ea typeface="Verdana" panose="020B0604030504040204" pitchFamily="34" charset="0"/>
            </a:endParaRPr>
          </a:p>
        </p:txBody>
      </p:sp>
      <p:pic>
        <p:nvPicPr>
          <p:cNvPr id="1026" name="Picture 2">
            <a:extLst>
              <a:ext uri="{FF2B5EF4-FFF2-40B4-BE49-F238E27FC236}">
                <a16:creationId xmlns:a16="http://schemas.microsoft.com/office/drawing/2014/main" id="{459FAAE6-1F47-C286-459F-1036CD6BB6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02683" y="27779864"/>
            <a:ext cx="10000249" cy="1754326"/>
          </a:xfrm>
          <a:prstGeom prst="rect">
            <a:avLst/>
          </a:prstGeom>
          <a:noFill/>
          <a:extLst>
            <a:ext uri="{909E8E84-426E-40DD-AFC4-6F175D3DCCD1}">
              <a14:hiddenFill xmlns:a14="http://schemas.microsoft.com/office/drawing/2010/main">
                <a:solidFill>
                  <a:srgbClr val="FFFFFF"/>
                </a:solidFill>
              </a14:hiddenFill>
            </a:ext>
          </a:extLst>
        </p:spPr>
      </p:pic>
      <p:sp>
        <p:nvSpPr>
          <p:cNvPr id="12" name="Rektangel 11">
            <a:extLst>
              <a:ext uri="{FF2B5EF4-FFF2-40B4-BE49-F238E27FC236}">
                <a16:creationId xmlns:a16="http://schemas.microsoft.com/office/drawing/2014/main" id="{B7B6EC00-0637-D726-45B1-6284BE02083A}"/>
              </a:ext>
            </a:extLst>
          </p:cNvPr>
          <p:cNvSpPr/>
          <p:nvPr/>
        </p:nvSpPr>
        <p:spPr bwMode="auto">
          <a:xfrm>
            <a:off x="1182688" y="20286133"/>
            <a:ext cx="375179" cy="40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8361363" rtl="0" eaLnBrk="1" fontAlgn="base" latinLnBrk="0" hangingPunct="1">
              <a:lnSpc>
                <a:spcPct val="100000"/>
              </a:lnSpc>
              <a:spcBef>
                <a:spcPct val="0"/>
              </a:spcBef>
              <a:spcAft>
                <a:spcPct val="0"/>
              </a:spcAft>
              <a:buClrTx/>
              <a:buSzTx/>
              <a:buFontTx/>
              <a:buNone/>
              <a:tabLst/>
            </a:pPr>
            <a:endParaRPr kumimoji="0" lang="en-GB" sz="3200" b="0" i="0" u="none" strike="noStrike" cap="none" normalizeH="0" baseline="0">
              <a:ln>
                <a:noFill/>
              </a:ln>
              <a:solidFill>
                <a:schemeClr val="tx1"/>
              </a:solidFill>
              <a:effectLst/>
              <a:latin typeface="Arial" charset="0"/>
            </a:endParaRPr>
          </a:p>
        </p:txBody>
      </p:sp>
      <p:pic>
        <p:nvPicPr>
          <p:cNvPr id="5" name="Bilde 4">
            <a:extLst>
              <a:ext uri="{FF2B5EF4-FFF2-40B4-BE49-F238E27FC236}">
                <a16:creationId xmlns:a16="http://schemas.microsoft.com/office/drawing/2014/main" id="{0BECF6C4-3491-E329-6B88-87869D5A6798}"/>
              </a:ext>
            </a:extLst>
          </p:cNvPr>
          <p:cNvPicPr>
            <a:picLocks noChangeAspect="1"/>
          </p:cNvPicPr>
          <p:nvPr/>
        </p:nvPicPr>
        <p:blipFill>
          <a:blip r:embed="rId4"/>
          <a:stretch>
            <a:fillRect/>
          </a:stretch>
        </p:blipFill>
        <p:spPr>
          <a:xfrm>
            <a:off x="11441425" y="7247939"/>
            <a:ext cx="11446127" cy="9341890"/>
          </a:xfrm>
          <a:prstGeom prst="rect">
            <a:avLst/>
          </a:prstGeom>
        </p:spPr>
      </p:pic>
      <p:pic>
        <p:nvPicPr>
          <p:cNvPr id="7" name="Bilde 6">
            <a:extLst>
              <a:ext uri="{FF2B5EF4-FFF2-40B4-BE49-F238E27FC236}">
                <a16:creationId xmlns:a16="http://schemas.microsoft.com/office/drawing/2014/main" id="{72F6EBF7-8E7A-2599-F4EF-F1CF47D1B5CE}"/>
              </a:ext>
            </a:extLst>
          </p:cNvPr>
          <p:cNvPicPr>
            <a:picLocks noChangeAspect="1"/>
          </p:cNvPicPr>
          <p:nvPr/>
        </p:nvPicPr>
        <p:blipFill>
          <a:blip r:embed="rId5"/>
          <a:stretch>
            <a:fillRect/>
          </a:stretch>
        </p:blipFill>
        <p:spPr>
          <a:xfrm>
            <a:off x="23097651" y="7247939"/>
            <a:ext cx="19567177" cy="9341890"/>
          </a:xfrm>
          <a:prstGeom prst="rect">
            <a:avLst/>
          </a:prstGeom>
        </p:spPr>
      </p:pic>
      <p:pic>
        <p:nvPicPr>
          <p:cNvPr id="10" name="Bilde 9" descr="Et bilde som inneholder tekst, Font, hvit, Grafikk&#10;&#10;Automatisk generert beskrivelse">
            <a:extLst>
              <a:ext uri="{FF2B5EF4-FFF2-40B4-BE49-F238E27FC236}">
                <a16:creationId xmlns:a16="http://schemas.microsoft.com/office/drawing/2014/main" id="{6C858307-8ABA-7988-C0CD-1462A91229A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10815" y="25090016"/>
            <a:ext cx="8061251" cy="1715849"/>
          </a:xfrm>
          <a:prstGeom prst="rect">
            <a:avLst/>
          </a:prstGeom>
        </p:spPr>
      </p:pic>
      <p:sp>
        <p:nvSpPr>
          <p:cNvPr id="14" name="TekstSylinder 13">
            <a:extLst>
              <a:ext uri="{FF2B5EF4-FFF2-40B4-BE49-F238E27FC236}">
                <a16:creationId xmlns:a16="http://schemas.microsoft.com/office/drawing/2014/main" id="{FF90CEF2-BC14-7009-55FA-A6F2952C6DB7}"/>
              </a:ext>
            </a:extLst>
          </p:cNvPr>
          <p:cNvSpPr txBox="1"/>
          <p:nvPr/>
        </p:nvSpPr>
        <p:spPr>
          <a:xfrm>
            <a:off x="11441425" y="16944950"/>
            <a:ext cx="12941363" cy="3708708"/>
          </a:xfrm>
          <a:prstGeom prst="rect">
            <a:avLst/>
          </a:prstGeom>
          <a:noFill/>
        </p:spPr>
        <p:txBody>
          <a:bodyPr wrap="square" rtlCol="0">
            <a:spAutoFit/>
          </a:bodyPr>
          <a:lstStyle/>
          <a:p>
            <a:r>
              <a:rPr lang="en-AU" sz="2900" b="1" dirty="0">
                <a:effectLst/>
                <a:latin typeface="+mn-lt"/>
              </a:rPr>
              <a:t>Fig. 1. </a:t>
            </a:r>
            <a:r>
              <a:rPr lang="en-AU" sz="2900" dirty="0">
                <a:effectLst/>
                <a:latin typeface="+mn-lt"/>
              </a:rPr>
              <a:t>Cumulative percentages of troponin results obtained from the Emergency Department (ED) at </a:t>
            </a:r>
            <a:r>
              <a:rPr lang="en-AU" sz="2900" dirty="0" err="1">
                <a:effectLst/>
                <a:latin typeface="+mn-lt"/>
              </a:rPr>
              <a:t>Haukeland</a:t>
            </a:r>
            <a:r>
              <a:rPr lang="en-AU" sz="2900" dirty="0">
                <a:effectLst/>
                <a:latin typeface="+mn-lt"/>
              </a:rPr>
              <a:t> University Hospital using three different reagent lots. The median concentrations of results in the low range (≤20 ng/L) were 5.53 ng/L (low lot), 6.52 ng/l (intermedium lot) and 7.60 (high lot). Lot variation mainly affected low concentrations as percentage below 5 ng/L (</a:t>
            </a:r>
            <a:r>
              <a:rPr lang="en-AU" sz="2900" dirty="0" err="1">
                <a:effectLst/>
                <a:latin typeface="+mn-lt"/>
              </a:rPr>
              <a:t>LoD</a:t>
            </a:r>
            <a:r>
              <a:rPr lang="en-AU" sz="2900" dirty="0">
                <a:effectLst/>
                <a:latin typeface="+mn-lt"/>
              </a:rPr>
              <a:t>) ranged from 18% to 31% while percentage below 52 ng/L (cut off for rule-in) ranged from 86% to 88%.</a:t>
            </a:r>
          </a:p>
          <a:p>
            <a:endParaRPr lang="nb-NO" dirty="0"/>
          </a:p>
        </p:txBody>
      </p:sp>
      <p:sp>
        <p:nvSpPr>
          <p:cNvPr id="15" name="TekstSylinder 14">
            <a:extLst>
              <a:ext uri="{FF2B5EF4-FFF2-40B4-BE49-F238E27FC236}">
                <a16:creationId xmlns:a16="http://schemas.microsoft.com/office/drawing/2014/main" id="{2F0D659D-6531-F136-EE03-513CC20011B1}"/>
              </a:ext>
            </a:extLst>
          </p:cNvPr>
          <p:cNvSpPr txBox="1"/>
          <p:nvPr/>
        </p:nvSpPr>
        <p:spPr>
          <a:xfrm>
            <a:off x="24504579" y="17046006"/>
            <a:ext cx="18303945" cy="4601260"/>
          </a:xfrm>
          <a:prstGeom prst="rect">
            <a:avLst/>
          </a:prstGeom>
          <a:noFill/>
        </p:spPr>
        <p:txBody>
          <a:bodyPr wrap="square" rtlCol="0">
            <a:spAutoFit/>
          </a:bodyPr>
          <a:lstStyle/>
          <a:p>
            <a:r>
              <a:rPr lang="en-US" sz="2900" b="1" dirty="0">
                <a:effectLst/>
                <a:latin typeface="+mn-lt"/>
              </a:rPr>
              <a:t>Fig. 2. </a:t>
            </a:r>
            <a:r>
              <a:rPr lang="en-US" sz="2900" dirty="0">
                <a:effectLst/>
                <a:latin typeface="+mn-lt"/>
              </a:rPr>
              <a:t>This figure models how pre-analytical, analytical and biological uncertainty influence the magnitude of detectable troponin deltas. Both panels show the same distribution of 88 different troponin delta values. The gray area denotes the within-subject biological variation, i.e. physiological variations around a homeostatic set point, which are similar regardless of analytical </a:t>
            </a:r>
            <a:r>
              <a:rPr lang="en-US" sz="2900" dirty="0" err="1">
                <a:effectLst/>
                <a:latin typeface="+mn-lt"/>
              </a:rPr>
              <a:t>perfomance</a:t>
            </a:r>
            <a:r>
              <a:rPr lang="en-US" sz="2900" dirty="0">
                <a:effectLst/>
                <a:latin typeface="+mn-lt"/>
              </a:rPr>
              <a:t>. The red area shows the combined pre-analytical and analytical uncertainty and the horizontal line represent the reference change value above which a delta value may be measured with a certain level of confidence. In this particular example the percentage of delta values above the limit improves from 13% (panel on left side) to 32% (panel on right side) when the pre-analytical and analytical uncertainty is reduced. All numbers are examples. (For interpretation of the references to </a:t>
            </a:r>
            <a:r>
              <a:rPr lang="en-US" sz="2900" dirty="0" err="1">
                <a:effectLst/>
                <a:latin typeface="+mn-lt"/>
              </a:rPr>
              <a:t>colour</a:t>
            </a:r>
            <a:r>
              <a:rPr lang="en-US" sz="2900" dirty="0">
                <a:effectLst/>
                <a:latin typeface="+mn-lt"/>
              </a:rPr>
              <a:t> in this figure legend, the reader is referred to the web version of this article.)</a:t>
            </a:r>
          </a:p>
          <a:p>
            <a:endParaRPr lang="nb-NO" dirty="0"/>
          </a:p>
        </p:txBody>
      </p:sp>
      <p:sp>
        <p:nvSpPr>
          <p:cNvPr id="16" name="TekstSylinder 15">
            <a:extLst>
              <a:ext uri="{FF2B5EF4-FFF2-40B4-BE49-F238E27FC236}">
                <a16:creationId xmlns:a16="http://schemas.microsoft.com/office/drawing/2014/main" id="{322611E9-27F3-157B-7CC6-28A35296E518}"/>
              </a:ext>
            </a:extLst>
          </p:cNvPr>
          <p:cNvSpPr txBox="1"/>
          <p:nvPr/>
        </p:nvSpPr>
        <p:spPr>
          <a:xfrm>
            <a:off x="11441425" y="20854238"/>
            <a:ext cx="21482654" cy="5093702"/>
          </a:xfrm>
          <a:prstGeom prst="rect">
            <a:avLst/>
          </a:prstGeom>
          <a:noFill/>
        </p:spPr>
        <p:txBody>
          <a:bodyPr wrap="square" rtlCol="0">
            <a:spAutoFit/>
          </a:bodyPr>
          <a:lstStyle/>
          <a:p>
            <a:r>
              <a:rPr lang="en-AU" b="1" dirty="0">
                <a:latin typeface="+mn-lt"/>
              </a:rPr>
              <a:t>Conclusions</a:t>
            </a:r>
            <a:endParaRPr lang="en-AU" sz="2700" b="1" dirty="0">
              <a:latin typeface="+mn-lt"/>
            </a:endParaRPr>
          </a:p>
          <a:p>
            <a:r>
              <a:rPr lang="en-AU" sz="2900" dirty="0">
                <a:effectLst/>
                <a:latin typeface="+mn-lt"/>
              </a:rPr>
              <a:t>The analytical performance of </a:t>
            </a:r>
            <a:r>
              <a:rPr lang="en-AU" sz="2900" dirty="0" err="1">
                <a:effectLst/>
                <a:latin typeface="+mn-lt"/>
              </a:rPr>
              <a:t>hs-cTn</a:t>
            </a:r>
            <a:r>
              <a:rPr lang="en-AU" sz="2900" dirty="0">
                <a:effectLst/>
                <a:latin typeface="+mn-lt"/>
              </a:rPr>
              <a:t> assays should be based on the clinical use of the test and different performance specifications (PS) are necessary for diagnosis of non-ST-elevation MI (NSTEMI) and chronic myocardial injury. PS for NSTEMI may be based on clinical outcome studies, and current data show that the performance for most assays are sufficient for early and rapid identification of NSTEMI. The efficiency of the protocols, the number of non-coronary chest pain patients eligible for rule-out, is affected by even slight biases in calibrator and reagent lots. When </a:t>
            </a:r>
            <a:r>
              <a:rPr lang="en-AU" sz="2900" dirty="0" err="1">
                <a:effectLst/>
                <a:latin typeface="+mn-lt"/>
              </a:rPr>
              <a:t>hs-cTn</a:t>
            </a:r>
            <a:r>
              <a:rPr lang="en-AU" sz="2900" dirty="0">
                <a:effectLst/>
                <a:latin typeface="+mn-lt"/>
              </a:rPr>
              <a:t> assays are used for risk estimation, long-term biological variation data is most useful for determining the analytical performance needed. A further improvement in analytical performance of the troponin assays may open new </a:t>
            </a:r>
            <a:r>
              <a:rPr lang="nb-NO" sz="2900" dirty="0" err="1">
                <a:effectLst/>
                <a:latin typeface="+mn-lt"/>
              </a:rPr>
              <a:t>opportunities</a:t>
            </a:r>
            <a:r>
              <a:rPr lang="nb-NO" sz="2900" dirty="0">
                <a:effectLst/>
                <a:latin typeface="+mn-lt"/>
              </a:rPr>
              <a:t> for </a:t>
            </a:r>
            <a:r>
              <a:rPr lang="nb-NO" sz="2900" dirty="0" err="1">
                <a:effectLst/>
                <a:latin typeface="+mn-lt"/>
              </a:rPr>
              <a:t>improved</a:t>
            </a:r>
            <a:r>
              <a:rPr lang="nb-NO" sz="2900" dirty="0">
                <a:effectLst/>
                <a:latin typeface="+mn-lt"/>
              </a:rPr>
              <a:t> </a:t>
            </a:r>
            <a:r>
              <a:rPr lang="nb-NO" sz="2900" dirty="0" err="1">
                <a:effectLst/>
                <a:latin typeface="+mn-lt"/>
              </a:rPr>
              <a:t>efficiency</a:t>
            </a:r>
            <a:r>
              <a:rPr lang="nb-NO" sz="2900" dirty="0">
                <a:effectLst/>
                <a:latin typeface="+mn-lt"/>
              </a:rPr>
              <a:t> in </a:t>
            </a:r>
            <a:r>
              <a:rPr lang="nb-NO" sz="2900" dirty="0" err="1">
                <a:effectLst/>
                <a:latin typeface="+mn-lt"/>
              </a:rPr>
              <a:t>the</a:t>
            </a:r>
            <a:r>
              <a:rPr lang="nb-NO" sz="2900" dirty="0">
                <a:effectLst/>
                <a:latin typeface="+mn-lt"/>
              </a:rPr>
              <a:t> ED, </a:t>
            </a:r>
            <a:r>
              <a:rPr lang="nb-NO" sz="2900" dirty="0" err="1">
                <a:effectLst/>
                <a:latin typeface="+mn-lt"/>
              </a:rPr>
              <a:t>better</a:t>
            </a:r>
            <a:r>
              <a:rPr lang="nb-NO" sz="2900" dirty="0">
                <a:effectLst/>
                <a:latin typeface="+mn-lt"/>
              </a:rPr>
              <a:t> risk </a:t>
            </a:r>
            <a:r>
              <a:rPr lang="nb-NO" sz="2900" dirty="0" err="1">
                <a:effectLst/>
                <a:latin typeface="+mn-lt"/>
              </a:rPr>
              <a:t>estimation</a:t>
            </a:r>
            <a:r>
              <a:rPr lang="nb-NO" sz="2900" dirty="0">
                <a:latin typeface="+mn-lt"/>
              </a:rPr>
              <a:t> </a:t>
            </a:r>
            <a:r>
              <a:rPr lang="nb-NO" sz="2900" dirty="0">
                <a:effectLst/>
                <a:latin typeface="+mn-lt"/>
              </a:rPr>
              <a:t>and long-term </a:t>
            </a:r>
            <a:r>
              <a:rPr lang="nb-NO" sz="2900" dirty="0" err="1">
                <a:effectLst/>
                <a:latin typeface="+mn-lt"/>
              </a:rPr>
              <a:t>monitoring</a:t>
            </a:r>
            <a:r>
              <a:rPr lang="nb-NO" sz="2900" dirty="0">
                <a:effectLst/>
                <a:latin typeface="+mn-lt"/>
              </a:rPr>
              <a:t> </a:t>
            </a:r>
            <a:r>
              <a:rPr lang="nb-NO" sz="2900" dirty="0" err="1">
                <a:effectLst/>
                <a:latin typeface="+mn-lt"/>
              </a:rPr>
              <a:t>of</a:t>
            </a:r>
            <a:r>
              <a:rPr lang="nb-NO" sz="2900" dirty="0">
                <a:effectLst/>
                <a:latin typeface="+mn-lt"/>
              </a:rPr>
              <a:t> </a:t>
            </a:r>
            <a:r>
              <a:rPr lang="nb-NO" sz="2900" dirty="0" err="1">
                <a:effectLst/>
                <a:latin typeface="+mn-lt"/>
              </a:rPr>
              <a:t>chronic</a:t>
            </a:r>
            <a:r>
              <a:rPr lang="nb-NO" sz="2900" dirty="0">
                <a:effectLst/>
                <a:latin typeface="+mn-lt"/>
              </a:rPr>
              <a:t> </a:t>
            </a:r>
            <a:r>
              <a:rPr lang="nb-NO" sz="2900" dirty="0" err="1">
                <a:effectLst/>
                <a:latin typeface="+mn-lt"/>
              </a:rPr>
              <a:t>myocardial</a:t>
            </a:r>
            <a:r>
              <a:rPr lang="nb-NO" sz="2900" dirty="0">
                <a:effectLst/>
                <a:latin typeface="+mn-lt"/>
              </a:rPr>
              <a:t> </a:t>
            </a:r>
            <a:r>
              <a:rPr lang="nb-NO" sz="2900" dirty="0" err="1">
                <a:effectLst/>
                <a:latin typeface="+mn-lt"/>
              </a:rPr>
              <a:t>injury</a:t>
            </a:r>
            <a:r>
              <a:rPr lang="nb-NO" sz="2900" dirty="0">
                <a:effectLst/>
                <a:latin typeface="+mn-lt"/>
              </a:rPr>
              <a:t>, </a:t>
            </a:r>
            <a:r>
              <a:rPr lang="nb-NO" sz="2900" dirty="0" err="1">
                <a:effectLst/>
                <a:latin typeface="+mn-lt"/>
              </a:rPr>
              <a:t>with</a:t>
            </a:r>
            <a:r>
              <a:rPr lang="nb-NO" sz="2900" dirty="0">
                <a:effectLst/>
                <a:latin typeface="+mn-lt"/>
              </a:rPr>
              <a:t> </a:t>
            </a:r>
            <a:r>
              <a:rPr lang="nb-NO" sz="2900" dirty="0" err="1">
                <a:effectLst/>
                <a:latin typeface="+mn-lt"/>
              </a:rPr>
              <a:t>significant</a:t>
            </a:r>
            <a:r>
              <a:rPr lang="nb-NO" sz="2900" dirty="0">
                <a:latin typeface="+mn-lt"/>
              </a:rPr>
              <a:t> </a:t>
            </a:r>
            <a:r>
              <a:rPr lang="nb-NO" sz="2900" dirty="0" err="1">
                <a:effectLst/>
                <a:latin typeface="+mn-lt"/>
              </a:rPr>
              <a:t>research</a:t>
            </a:r>
            <a:r>
              <a:rPr lang="nb-NO" sz="2900" dirty="0">
                <a:effectLst/>
                <a:latin typeface="+mn-lt"/>
              </a:rPr>
              <a:t> </a:t>
            </a:r>
            <a:r>
              <a:rPr lang="nb-NO" sz="2900" dirty="0" err="1">
                <a:effectLst/>
                <a:latin typeface="+mn-lt"/>
              </a:rPr>
              <a:t>possibilities</a:t>
            </a:r>
            <a:r>
              <a:rPr lang="nb-NO" sz="2900" dirty="0">
                <a:effectLst/>
                <a:latin typeface="+mn-lt"/>
              </a:rPr>
              <a:t> in </a:t>
            </a:r>
            <a:r>
              <a:rPr lang="nb-NO" sz="2900" dirty="0" err="1">
                <a:effectLst/>
                <a:latin typeface="+mn-lt"/>
              </a:rPr>
              <a:t>various</a:t>
            </a:r>
            <a:r>
              <a:rPr lang="nb-NO" sz="2900" dirty="0">
                <a:effectLst/>
                <a:latin typeface="+mn-lt"/>
              </a:rPr>
              <a:t> </a:t>
            </a:r>
            <a:r>
              <a:rPr lang="nb-NO" sz="2900" dirty="0" err="1">
                <a:effectLst/>
                <a:latin typeface="+mn-lt"/>
              </a:rPr>
              <a:t>populations</a:t>
            </a:r>
            <a:r>
              <a:rPr lang="nb-NO" sz="2900" dirty="0">
                <a:effectLst/>
                <a:latin typeface="+mn-lt"/>
              </a:rPr>
              <a:t>.</a:t>
            </a:r>
          </a:p>
          <a:p>
            <a:endParaRPr lang="en-AU" sz="2900" dirty="0">
              <a:effectLst/>
              <a:latin typeface="+mn-lt"/>
            </a:endParaRPr>
          </a:p>
          <a:p>
            <a:endParaRPr lang="nb-NO" dirty="0"/>
          </a:p>
        </p:txBody>
      </p:sp>
      <p:sp>
        <p:nvSpPr>
          <p:cNvPr id="17" name="TekstSylinder 16">
            <a:extLst>
              <a:ext uri="{FF2B5EF4-FFF2-40B4-BE49-F238E27FC236}">
                <a16:creationId xmlns:a16="http://schemas.microsoft.com/office/drawing/2014/main" id="{9DE82FCC-36F2-5878-E893-6F9BA4B5A558}"/>
              </a:ext>
            </a:extLst>
          </p:cNvPr>
          <p:cNvSpPr txBox="1"/>
          <p:nvPr/>
        </p:nvSpPr>
        <p:spPr>
          <a:xfrm>
            <a:off x="25811912" y="26030105"/>
            <a:ext cx="12688410" cy="538609"/>
          </a:xfrm>
          <a:prstGeom prst="rect">
            <a:avLst/>
          </a:prstGeom>
          <a:noFill/>
        </p:spPr>
        <p:txBody>
          <a:bodyPr wrap="none" rtlCol="0">
            <a:spAutoFit/>
          </a:bodyPr>
          <a:lstStyle/>
          <a:p>
            <a:r>
              <a:rPr lang="nb-NO" sz="2900" i="1" dirty="0"/>
              <a:t>This </a:t>
            </a:r>
            <a:r>
              <a:rPr lang="nb-NO" sz="2900" i="1" dirty="0" err="1"/>
              <a:t>review</a:t>
            </a:r>
            <a:r>
              <a:rPr lang="nb-NO" sz="2900" i="1" dirty="0"/>
              <a:t> has </a:t>
            </a:r>
            <a:r>
              <a:rPr lang="nb-NO" sz="2900" i="1" dirty="0" err="1"/>
              <a:t>been</a:t>
            </a:r>
            <a:r>
              <a:rPr lang="nb-NO" sz="2900" i="1" dirty="0"/>
              <a:t> </a:t>
            </a:r>
            <a:r>
              <a:rPr lang="nb-NO" sz="2900" i="1" dirty="0" err="1"/>
              <a:t>published</a:t>
            </a:r>
            <a:r>
              <a:rPr lang="nb-NO" sz="2900" i="1" dirty="0"/>
              <a:t> in </a:t>
            </a:r>
            <a:r>
              <a:rPr lang="nb-NO" sz="2900" i="1" dirty="0" err="1"/>
              <a:t>Clinica</a:t>
            </a:r>
            <a:r>
              <a:rPr lang="nb-NO" sz="2900" i="1" dirty="0"/>
              <a:t> </a:t>
            </a:r>
            <a:r>
              <a:rPr lang="nb-NO" sz="2900" i="1" dirty="0" err="1"/>
              <a:t>Chimica</a:t>
            </a:r>
            <a:r>
              <a:rPr lang="nb-NO" sz="2900" i="1" dirty="0"/>
              <a:t> Acta 509 (2020) 149-155 </a:t>
            </a:r>
          </a:p>
        </p:txBody>
      </p:sp>
      <p:pic>
        <p:nvPicPr>
          <p:cNvPr id="20" name="Bilde 19">
            <a:extLst>
              <a:ext uri="{FF2B5EF4-FFF2-40B4-BE49-F238E27FC236}">
                <a16:creationId xmlns:a16="http://schemas.microsoft.com/office/drawing/2014/main" id="{97F88A5A-EEF0-2D6E-CBD8-FB8D8B8C8E08}"/>
              </a:ext>
            </a:extLst>
          </p:cNvPr>
          <p:cNvPicPr>
            <a:picLocks noChangeAspect="1"/>
          </p:cNvPicPr>
          <p:nvPr/>
        </p:nvPicPr>
        <p:blipFill>
          <a:blip r:embed="rId7"/>
          <a:stretch>
            <a:fillRect/>
          </a:stretch>
        </p:blipFill>
        <p:spPr>
          <a:xfrm>
            <a:off x="38500322" y="22523113"/>
            <a:ext cx="3391709" cy="4282752"/>
          </a:xfrm>
          <a:prstGeom prst="rect">
            <a:avLst/>
          </a:prstGeom>
        </p:spPr>
      </p:pic>
    </p:spTree>
  </p:cSld>
  <p:clrMapOvr>
    <a:masterClrMapping/>
  </p:clrMapOvr>
</p:sld>
</file>

<file path=ppt/theme/theme1.xml><?xml version="1.0" encoding="utf-8"?>
<a:theme xmlns:a="http://schemas.openxmlformats.org/drawingml/2006/main" name="Standard utforming">
  <a:themeElements>
    <a:clrScheme name="UiB-Farger-2015-matt">
      <a:dk1>
        <a:sysClr val="windowText" lastClr="000000"/>
      </a:dk1>
      <a:lt1>
        <a:srgbClr val="FFFFFF"/>
      </a:lt1>
      <a:dk2>
        <a:srgbClr val="847268"/>
      </a:dk2>
      <a:lt2>
        <a:srgbClr val="D0CAC2"/>
      </a:lt2>
      <a:accent1>
        <a:srgbClr val="DB3F3D"/>
      </a:accent1>
      <a:accent2>
        <a:srgbClr val="1A2640"/>
      </a:accent2>
      <a:accent3>
        <a:srgbClr val="CDAB3F"/>
      </a:accent3>
      <a:accent4>
        <a:srgbClr val="4EA0B7"/>
      </a:accent4>
      <a:accent5>
        <a:srgbClr val="789A5B"/>
      </a:accent5>
      <a:accent6>
        <a:srgbClr val="705686"/>
      </a:accent6>
      <a:hlink>
        <a:srgbClr val="009FEE"/>
      </a:hlink>
      <a:folHlink>
        <a:srgbClr val="522D89"/>
      </a:folHlink>
    </a:clrScheme>
    <a:fontScheme name="Standard utform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lnDef>
  </a:objectDefaults>
  <a:extraClrSchemeLst>
    <a:extraClrScheme>
      <a:clrScheme name="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 utform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 utform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 utform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 utform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 utform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 utform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 utform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 utform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 utform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 utform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 utform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oster Landscape A0 bokmål" id="{F5250C58-0BEC-824A-A61D-897D97228EC6}" vid="{3F0B1390-CED9-564D-AAB6-4EDC9F784F2E}"/>
    </a:ext>
  </a:ext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6CB35EE0607AB4599D90E9CAB2B0041" ma:contentTypeVersion="2" ma:contentTypeDescription="Create a new document." ma:contentTypeScope="" ma:versionID="3f8712bd7b39e58e885d7be6dd9b51cd">
  <xsd:schema xmlns:xsd="http://www.w3.org/2001/XMLSchema" xmlns:xs="http://www.w3.org/2001/XMLSchema" xmlns:p="http://schemas.microsoft.com/office/2006/metadata/properties" xmlns:ns2="de91e3f8-883b-4e6b-a903-7d79585d2ace" targetNamespace="http://schemas.microsoft.com/office/2006/metadata/properties" ma:root="true" ma:fieldsID="bf1d9f51bdb233b26f67e1681a7e08fe" ns2:_="">
    <xsd:import namespace="de91e3f8-883b-4e6b-a903-7d79585d2ace"/>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e91e3f8-883b-4e6b-a903-7d79585d2ac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87C4425-2F57-40CF-BAF8-0619627BB0E7}">
  <ds:schemaRefs>
    <ds:schemaRef ds:uri="http://purl.org/dc/terms/"/>
    <ds:schemaRef ds:uri="http://purl.org/dc/elements/1.1/"/>
    <ds:schemaRef ds:uri="de91e3f8-883b-4e6b-a903-7d79585d2ace"/>
    <ds:schemaRef ds:uri="http://www.w3.org/XML/1998/namespace"/>
    <ds:schemaRef ds:uri="http://schemas.microsoft.com/office/2006/documentManagement/types"/>
    <ds:schemaRef ds:uri="http://purl.org/dc/dcmitype/"/>
    <ds:schemaRef ds:uri="http://schemas.microsoft.com/office/2006/metadata/properties"/>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6BEF2227-1170-46EC-B85E-A94FB50FAA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e91e3f8-883b-4e6b-a903-7d79585d2ac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43C3C16-68AD-4AC9-8090-15962014415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9854</TotalTime>
  <Words>890</Words>
  <Application>Microsoft Macintosh PowerPoint</Application>
  <PresentationFormat>Egendefinert</PresentationFormat>
  <Paragraphs>41</Paragraphs>
  <Slides>1</Slides>
  <Notes>1</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vt:i4>
      </vt:variant>
    </vt:vector>
  </HeadingPairs>
  <TitlesOfParts>
    <vt:vector size="5" baseType="lpstr">
      <vt:lpstr>Arial</vt:lpstr>
      <vt:lpstr>Helvetica</vt:lpstr>
      <vt:lpstr>Times</vt:lpstr>
      <vt:lpstr>Standard utforming</vt:lpstr>
      <vt:lpstr>PowerPoint-presentasjon</vt:lpstr>
    </vt:vector>
  </TitlesOfParts>
  <Company>IT-avd, UiB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Helge Grønhaug</dc:creator>
  <cp:lastModifiedBy>Nasir Saeed</cp:lastModifiedBy>
  <cp:revision>181</cp:revision>
  <cp:lastPrinted>2016-05-27T08:05:21Z</cp:lastPrinted>
  <dcterms:created xsi:type="dcterms:W3CDTF">2006-11-02T13:18:58Z</dcterms:created>
  <dcterms:modified xsi:type="dcterms:W3CDTF">2023-05-26T20:52:12Z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0x01010066CB35EE0607AB4599D90E9CAB2B0041</vt:lpwstr>
  </property>
</Properties>
</file>