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41" autoAdjust="0"/>
    <p:restoredTop sz="90240" autoAdjust="0"/>
  </p:normalViewPr>
  <p:slideViewPr>
    <p:cSldViewPr snapToGrid="0">
      <p:cViewPr varScale="1">
        <p:scale>
          <a:sx n="21" d="100"/>
          <a:sy n="21" d="100"/>
        </p:scale>
        <p:origin x="1368" y="272"/>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42580"/>
            <a:ext cx="3383152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a:solidFill>
                  <a:schemeClr val="bg1"/>
                </a:solidFill>
                <a:latin typeface="Arial" panose="020B0604020202020204" pitchFamily="34" charset="0"/>
                <a:cs typeface="Arial" panose="020B0604020202020204" pitchFamily="34" charset="0"/>
              </a:rPr>
              <a:t>Quality of Life in children with Autism Spectrum Disorder</a:t>
            </a:r>
            <a:endParaRPr lang="nb-NO" altLang="nb-NO" sz="96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3835"/>
            <a:ext cx="342614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QoL studies gives insight in a patient's general happiness and daily function. This is used to determine symptom burden and effect of treatment. Autistic </a:t>
            </a:r>
            <a:r>
              <a:rPr lang="en-US" altLang="nb-NO" sz="4800" b="1" dirty="0" err="1">
                <a:solidFill>
                  <a:schemeClr val="bg1"/>
                </a:solidFill>
                <a:latin typeface="+mj-lt"/>
              </a:rPr>
              <a:t>childrens</a:t>
            </a:r>
            <a:r>
              <a:rPr lang="en-US" altLang="nb-NO" sz="4800" b="1" dirty="0">
                <a:solidFill>
                  <a:schemeClr val="bg1"/>
                </a:solidFill>
                <a:latin typeface="+mj-lt"/>
              </a:rPr>
              <a:t>’ QoL is measured using the same tools as typically developing children. This study argues that this is illogical.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7283221" y="2843212"/>
            <a:ext cx="471218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Ingrid Rønning</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a:solidFill>
                  <a:schemeClr val="bg1"/>
                </a:solidFill>
                <a:latin typeface="+mn-lt"/>
              </a:rPr>
              <a:t>yef008@uib.no</a:t>
            </a:r>
          </a:p>
        </p:txBody>
      </p:sp>
      <p:sp>
        <p:nvSpPr>
          <p:cNvPr id="2055" name="Text box 1" descr="Text field "/>
          <p:cNvSpPr txBox="1">
            <a:spLocks noChangeArrowheads="1"/>
          </p:cNvSpPr>
          <p:nvPr/>
        </p:nvSpPr>
        <p:spPr bwMode="auto">
          <a:xfrm>
            <a:off x="1182687" y="6316686"/>
            <a:ext cx="9969500" cy="20497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ts val="0"/>
              </a:spcAft>
            </a:pPr>
            <a:r>
              <a:rPr lang="en-GB" altLang="nb-NO" sz="5400" b="1" dirty="0">
                <a:solidFill>
                  <a:schemeClr val="tx1">
                    <a:lumMod val="85000"/>
                    <a:lumOff val="15000"/>
                  </a:schemeClr>
                </a:solidFill>
                <a:latin typeface="+mn-lt"/>
              </a:rPr>
              <a:t>ABSTRACT</a:t>
            </a:r>
            <a:endParaRPr lang="en-GB" altLang="nb-NO" sz="4000" b="1" dirty="0">
              <a:solidFill>
                <a:schemeClr val="tx1">
                  <a:lumMod val="85000"/>
                  <a:lumOff val="15000"/>
                </a:schemeClr>
              </a:solidFill>
              <a:latin typeface="+mn-lt"/>
            </a:endParaRPr>
          </a:p>
          <a:p>
            <a:pPr eaLnBrk="1" hangingPunct="1">
              <a:spcAft>
                <a:spcPts val="0"/>
              </a:spcAft>
            </a:pPr>
            <a:r>
              <a:rPr lang="en-US" sz="4400" dirty="0">
                <a:effectLst/>
                <a:latin typeface="Arial" panose="020B0604020202020204" pitchFamily="34" charset="0"/>
                <a:ea typeface="Times New Roman" panose="02020603050405020304" pitchFamily="18" charset="0"/>
                <a:cs typeface="Arial" panose="020B0604020202020204" pitchFamily="34" charset="0"/>
              </a:rPr>
              <a:t>Autistic children is a heterogenous group of children, whose common denominator is neurological developmental disturbances with three core symptoms; lack of interest of, and difficulties with social interaction, unusual, limited, repetitive behavioral patterns and uncommon, limited interests.</a:t>
            </a:r>
            <a:r>
              <a:rPr lang="nb-NO" sz="4400" dirty="0">
                <a:effectLst/>
                <a:latin typeface="Arial" panose="020B0604020202020204" pitchFamily="34" charset="0"/>
                <a:cs typeface="Arial" panose="020B0604020202020204" pitchFamily="34" charset="0"/>
              </a:rPr>
              <a:t> </a:t>
            </a:r>
            <a:endParaRPr lang="en-US" sz="4400" dirty="0">
              <a:solidFill>
                <a:schemeClr val="tx1">
                  <a:lumMod val="85000"/>
                  <a:lumOff val="15000"/>
                </a:schemeClr>
              </a:solidFill>
              <a:latin typeface="Arial" panose="020B0604020202020204" pitchFamily="34" charset="0"/>
              <a:cs typeface="Arial" panose="020B0604020202020204" pitchFamily="34" charset="0"/>
            </a:endParaRPr>
          </a:p>
          <a:p>
            <a:pPr eaLnBrk="1" hangingPunct="1">
              <a:spcAft>
                <a:spcPts val="0"/>
              </a:spcAft>
            </a:pPr>
            <a:endParaRPr lang="en-US" sz="4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p>
            <a:pPr eaLnBrk="1" hangingPunct="1">
              <a:spcAft>
                <a:spcPts val="0"/>
              </a:spcAft>
            </a:pPr>
            <a:r>
              <a:rPr lang="en-US" sz="4400" dirty="0">
                <a:effectLst/>
                <a:latin typeface="Arial" panose="020B0604020202020204" pitchFamily="34" charset="0"/>
                <a:ea typeface="Times New Roman" panose="02020603050405020304" pitchFamily="18" charset="0"/>
                <a:cs typeface="Arial" panose="020B0604020202020204" pitchFamily="34" charset="0"/>
              </a:rPr>
              <a:t>Quality of life is an important measurement in children because they have many compounded needs, which are easily forgotten as they become patients. It also makes it possible to objectively trace their QoL for a longer period of time.</a:t>
            </a:r>
          </a:p>
          <a:p>
            <a:pPr>
              <a:spcAft>
                <a:spcPts val="0"/>
              </a:spcAft>
            </a:pPr>
            <a:endParaRPr lang="en-US" sz="44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US" sz="4400" dirty="0">
                <a:effectLst/>
                <a:latin typeface="Arial" panose="020B0604020202020204" pitchFamily="34" charset="0"/>
                <a:ea typeface="Times New Roman" panose="02020603050405020304" pitchFamily="18" charset="0"/>
                <a:cs typeface="Arial" panose="020B0604020202020204" pitchFamily="34" charset="0"/>
              </a:rPr>
              <a:t>Autistic </a:t>
            </a:r>
            <a:r>
              <a:rPr lang="en-US" sz="4400" dirty="0" err="1">
                <a:effectLst/>
                <a:latin typeface="Arial" panose="020B0604020202020204" pitchFamily="34" charset="0"/>
                <a:ea typeface="Times New Roman" panose="02020603050405020304" pitchFamily="18" charset="0"/>
                <a:cs typeface="Arial" panose="020B0604020202020204" pitchFamily="34" charset="0"/>
              </a:rPr>
              <a:t>childrens</a:t>
            </a:r>
            <a:r>
              <a:rPr lang="en-US" sz="4400" dirty="0">
                <a:effectLst/>
                <a:latin typeface="Arial" panose="020B0604020202020204" pitchFamily="34" charset="0"/>
                <a:ea typeface="Times New Roman" panose="02020603050405020304" pitchFamily="18" charset="0"/>
                <a:cs typeface="Arial" panose="020B0604020202020204" pitchFamily="34" charset="0"/>
              </a:rPr>
              <a:t>’ QoL is measured in the same way as typically developing children even though the two groups have different challenges, needs and priorities.</a:t>
            </a:r>
          </a:p>
          <a:p>
            <a:pPr>
              <a:spcAft>
                <a:spcPts val="0"/>
              </a:spcAft>
            </a:pPr>
            <a:endParaRPr lang="en-US" sz="44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US" sz="4400" dirty="0">
                <a:latin typeface="Arial" panose="020B0604020202020204" pitchFamily="34" charset="0"/>
                <a:ea typeface="Times New Roman" panose="02020603050405020304" pitchFamily="18" charset="0"/>
                <a:cs typeface="Arial" panose="020B0604020202020204" pitchFamily="34" charset="0"/>
              </a:rPr>
              <a:t>This study identifies which QoL scales that are used, what these scales measure, and examines the content validity of their elements. </a:t>
            </a:r>
            <a:r>
              <a:rPr lang="en-US" sz="4400" dirty="0">
                <a:effectLst/>
                <a:latin typeface="Arial" panose="020B0604020202020204" pitchFamily="34" charset="0"/>
                <a:ea typeface="Times New Roman" panose="02020603050405020304" pitchFamily="18" charset="0"/>
                <a:cs typeface="Arial" panose="020B0604020202020204" pitchFamily="34" charset="0"/>
              </a:rPr>
              <a:t> </a:t>
            </a:r>
          </a:p>
          <a:p>
            <a:endParaRPr lang="nb-NO" sz="4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052" name="Text box 2" descr="Text field "/>
          <p:cNvSpPr txBox="1">
            <a:spLocks noChangeArrowheads="1"/>
          </p:cNvSpPr>
          <p:nvPr/>
        </p:nvSpPr>
        <p:spPr bwMode="auto">
          <a:xfrm>
            <a:off x="28736170" y="6316686"/>
            <a:ext cx="13259234" cy="717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Method</a:t>
            </a:r>
            <a:br>
              <a:rPr lang="en-US" altLang="nb-NO" sz="40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The quality of life scales was found searching PubMed for articles regarding QoL and autistic children. Articles regarding their siblings and parents were eliminated from the study, as were all articles unavailable in English. </a:t>
            </a:r>
          </a:p>
          <a:p>
            <a:pPr eaLnBrk="1" hangingPunct="1">
              <a:spcBef>
                <a:spcPct val="50000"/>
              </a:spcBef>
            </a:pPr>
            <a:r>
              <a:rPr lang="en-US" altLang="nb-NO" sz="4000" b="1" dirty="0">
                <a:solidFill>
                  <a:schemeClr val="tx1">
                    <a:lumMod val="85000"/>
                    <a:lumOff val="15000"/>
                  </a:schemeClr>
                </a:solidFill>
                <a:latin typeface="+mn-lt"/>
              </a:rPr>
              <a:t>Conclusion</a:t>
            </a:r>
            <a:br>
              <a:rPr lang="en-US" altLang="nb-NO" sz="40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If we are to continue doing research on QoL in autistic children, we must develop a new questionnaire. Use of questionnaires made for typically developing children, on autistic children, testifies to a lack of understanding of what makes a child autistic. This results in misconceptions about their happiness and illogical conclusions.</a:t>
            </a:r>
            <a:endParaRPr lang="nb-NO" altLang="nb-NO" sz="3600"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pPr eaLnBrk="1" hangingPunct="1"/>
            <a:r>
              <a:rPr lang="en-GB" altLang="nb-NO" sz="2000" dirty="0">
                <a:solidFill>
                  <a:schemeClr val="tx1">
                    <a:lumMod val="85000"/>
                    <a:lumOff val="15000"/>
                  </a:schemeClr>
                </a:solidFill>
                <a:latin typeface="+mn-lt"/>
              </a:rPr>
              <a:t>A thousand thank </a:t>
            </a:r>
            <a:r>
              <a:rPr lang="en-GB" altLang="nb-NO" sz="2000" dirty="0" err="1">
                <a:solidFill>
                  <a:schemeClr val="tx1">
                    <a:lumMod val="85000"/>
                    <a:lumOff val="15000"/>
                  </a:schemeClr>
                </a:solidFill>
                <a:latin typeface="+mn-lt"/>
              </a:rPr>
              <a:t>yous</a:t>
            </a:r>
            <a:r>
              <a:rPr lang="en-GB" altLang="nb-NO" sz="2000" dirty="0">
                <a:solidFill>
                  <a:schemeClr val="tx1">
                    <a:lumMod val="85000"/>
                    <a:lumOff val="15000"/>
                  </a:schemeClr>
                </a:solidFill>
                <a:latin typeface="+mn-lt"/>
              </a:rPr>
              <a:t> to Maj Britt Rocio </a:t>
            </a:r>
            <a:r>
              <a:rPr lang="en-GB" altLang="nb-NO" sz="2000" dirty="0" err="1">
                <a:solidFill>
                  <a:schemeClr val="tx1">
                    <a:lumMod val="85000"/>
                    <a:lumOff val="15000"/>
                  </a:schemeClr>
                </a:solidFill>
                <a:latin typeface="+mn-lt"/>
              </a:rPr>
              <a:t>Posserud</a:t>
            </a:r>
            <a:r>
              <a:rPr lang="en-GB" altLang="nb-NO" sz="2000" dirty="0">
                <a:solidFill>
                  <a:schemeClr val="tx1">
                    <a:lumMod val="85000"/>
                    <a:lumOff val="15000"/>
                  </a:schemeClr>
                </a:solidFill>
                <a:latin typeface="+mn-lt"/>
              </a:rPr>
              <a:t> for all the help and inspiration	</a:t>
            </a:r>
          </a:p>
        </p:txBody>
      </p:sp>
      <p:sp>
        <p:nvSpPr>
          <p:cNvPr id="5" name="TekstSylinder 4">
            <a:extLst>
              <a:ext uri="{FF2B5EF4-FFF2-40B4-BE49-F238E27FC236}">
                <a16:creationId xmlns:a16="http://schemas.microsoft.com/office/drawing/2014/main" id="{429EACBD-A958-44DB-234B-01B1061BE65A}"/>
              </a:ext>
            </a:extLst>
          </p:cNvPr>
          <p:cNvSpPr txBox="1"/>
          <p:nvPr/>
        </p:nvSpPr>
        <p:spPr>
          <a:xfrm>
            <a:off x="12343292" y="6316686"/>
            <a:ext cx="15201772" cy="6863417"/>
          </a:xfrm>
          <a:prstGeom prst="rect">
            <a:avLst/>
          </a:prstGeom>
          <a:noFill/>
        </p:spPr>
        <p:txBody>
          <a:bodyPr wrap="square" rtlCol="0">
            <a:spAutoFit/>
          </a:bodyPr>
          <a:lstStyle/>
          <a:p>
            <a:r>
              <a:rPr lang="en-US" sz="4400" b="1" dirty="0">
                <a:latin typeface="Arial" panose="020B0604020202020204" pitchFamily="34" charset="0"/>
                <a:ea typeface="Times New Roman" panose="02020603050405020304" pitchFamily="18" charset="0"/>
                <a:cs typeface="Arial" panose="020B0604020202020204" pitchFamily="34" charset="0"/>
              </a:rPr>
              <a:t>What is Quality of Life?</a:t>
            </a:r>
            <a:endParaRPr lang="en-US" sz="4400" b="1" dirty="0">
              <a:effectLst/>
              <a:latin typeface="Arial" panose="020B0604020202020204" pitchFamily="34" charset="0"/>
              <a:ea typeface="Times New Roman" panose="02020603050405020304" pitchFamily="18" charset="0"/>
              <a:cs typeface="Arial" panose="020B0604020202020204" pitchFamily="34" charset="0"/>
            </a:endParaRPr>
          </a:p>
          <a:p>
            <a:r>
              <a:rPr lang="en-US" sz="4400" dirty="0">
                <a:effectLst/>
                <a:latin typeface="Arial" panose="020B0604020202020204" pitchFamily="34" charset="0"/>
                <a:ea typeface="Times New Roman" panose="02020603050405020304" pitchFamily="18" charset="0"/>
                <a:cs typeface="Arial" panose="020B0604020202020204" pitchFamily="34" charset="0"/>
              </a:rPr>
              <a:t>The World Health Organization defines QoL as “an individual’s perception of their position in life in the context of the culture and value systems in which they live and in relation to their goals, expectations, standards and concerns”. </a:t>
            </a: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Quality of Life is highly subjective, and one must therefore at least be willing to tailor the questionnaire to the patient group.</a:t>
            </a:r>
          </a:p>
        </p:txBody>
      </p:sp>
      <p:sp>
        <p:nvSpPr>
          <p:cNvPr id="7" name="Exmple box" descr="Example box">
            <a:extLst>
              <a:ext uri="{FF2B5EF4-FFF2-40B4-BE49-F238E27FC236}">
                <a16:creationId xmlns:a16="http://schemas.microsoft.com/office/drawing/2014/main" id="{FEF38948-0B90-5FFF-2E16-386105D39F25}"/>
              </a:ext>
            </a:extLst>
          </p:cNvPr>
          <p:cNvSpPr txBox="1">
            <a:spLocks noChangeArrowheads="1"/>
          </p:cNvSpPr>
          <p:nvPr/>
        </p:nvSpPr>
        <p:spPr bwMode="auto">
          <a:xfrm>
            <a:off x="18313400" y="26248969"/>
            <a:ext cx="17271442" cy="782770"/>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4000" dirty="0">
                <a:solidFill>
                  <a:schemeClr val="tx1">
                    <a:lumMod val="85000"/>
                    <a:lumOff val="15000"/>
                  </a:schemeClr>
                </a:solidFill>
                <a:latin typeface="+mn-lt"/>
              </a:rPr>
              <a:t>The most used QoL questionnaire      vs.      the ASD core symptoms</a:t>
            </a:r>
          </a:p>
        </p:txBody>
      </p:sp>
      <p:cxnSp>
        <p:nvCxnSpPr>
          <p:cNvPr id="9" name="Rett linje 8">
            <a:extLst>
              <a:ext uri="{FF2B5EF4-FFF2-40B4-BE49-F238E27FC236}">
                <a16:creationId xmlns:a16="http://schemas.microsoft.com/office/drawing/2014/main" id="{89BD16C3-77A0-6103-1B55-E0CDE663FD6B}"/>
              </a:ext>
            </a:extLst>
          </p:cNvPr>
          <p:cNvCxnSpPr/>
          <p:nvPr/>
        </p:nvCxnSpPr>
        <p:spPr bwMode="auto">
          <a:xfrm>
            <a:off x="27552722" y="13309521"/>
            <a:ext cx="0" cy="12701914"/>
          </a:xfrm>
          <a:prstGeom prst="line">
            <a:avLst/>
          </a:prstGeom>
          <a:noFill/>
          <a:ln w="38100"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Bilde 12" descr="Et bilde som inneholder tekst, sirkel, Font, logo&#10;&#10;Automatisk generert beskrivelse">
            <a:extLst>
              <a:ext uri="{FF2B5EF4-FFF2-40B4-BE49-F238E27FC236}">
                <a16:creationId xmlns:a16="http://schemas.microsoft.com/office/drawing/2014/main" id="{881E090B-2116-F317-33EE-39BDC7E08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97480" y="13396668"/>
            <a:ext cx="13897924" cy="12635737"/>
          </a:xfrm>
          <a:prstGeom prst="rect">
            <a:avLst/>
          </a:prstGeom>
        </p:spPr>
      </p:pic>
      <p:pic>
        <p:nvPicPr>
          <p:cNvPr id="15" name="Bilde 14" descr="Et bilde som inneholder tekst, sirkel, Font, logo&#10;&#10;Automatisk generert beskrivelse">
            <a:extLst>
              <a:ext uri="{FF2B5EF4-FFF2-40B4-BE49-F238E27FC236}">
                <a16:creationId xmlns:a16="http://schemas.microsoft.com/office/drawing/2014/main" id="{9B257881-79D4-D6CD-D8D8-FEBC9E0EEF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86755" y="13417637"/>
            <a:ext cx="12916219" cy="12635737"/>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408</Words>
  <Application>Microsoft Macintosh PowerPoint</Application>
  <PresentationFormat>Egendefinert</PresentationFormat>
  <Paragraphs>22</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Ingrid Rønning</cp:lastModifiedBy>
  <cp:revision>146</cp:revision>
  <cp:lastPrinted>2016-05-27T08:05:21Z</cp:lastPrinted>
  <dcterms:created xsi:type="dcterms:W3CDTF">2006-11-02T13:18:58Z</dcterms:created>
  <dcterms:modified xsi:type="dcterms:W3CDTF">2023-05-26T21:35:20Z</dcterms:modified>
</cp:coreProperties>
</file>