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0279975" cy="4280852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orient="horz" pos="24368">
          <p15:clr>
            <a:srgbClr val="A4A3A4"/>
          </p15:clr>
        </p15:guide>
        <p15:guide id="3" pos="527">
          <p15:clr>
            <a:srgbClr val="A4A3A4"/>
          </p15:clr>
        </p15:guide>
        <p15:guide id="4" pos="14120">
          <p15:clr>
            <a:srgbClr val="A4A3A4"/>
          </p15:clr>
        </p15:guide>
        <p15:guide id="5" pos="18647">
          <p15:clr>
            <a:srgbClr val="A4A3A4"/>
          </p15:clr>
        </p15:guide>
        <p15:guide id="6" pos="9559">
          <p15:clr>
            <a:srgbClr val="A4A3A4"/>
          </p15:clr>
        </p15:guide>
        <p15:guide id="7" pos="4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A48"/>
    <a:srgbClr val="D0CAC2"/>
    <a:srgbClr val="009DE0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6DCC3-D46D-48F7-A321-ACC4AEA34630}" v="65" dt="2023-03-28T22:49:51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6" autoAdjust="0"/>
    <p:restoredTop sz="94286" autoAdjust="0"/>
  </p:normalViewPr>
  <p:slideViewPr>
    <p:cSldViewPr snapToGrid="0">
      <p:cViewPr varScale="1">
        <p:scale>
          <a:sx n="17" d="100"/>
          <a:sy n="17" d="100"/>
        </p:scale>
        <p:origin x="3432" y="90"/>
      </p:cViewPr>
      <p:guideLst>
        <p:guide orient="horz" pos="3111"/>
        <p:guide orient="horz" pos="24368"/>
        <p:guide pos="527"/>
        <p:guide pos="14120"/>
        <p:guide pos="18647"/>
        <p:guide pos="9559"/>
        <p:guide pos="4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hee Rim" userId="fdae97da-c7c3-444d-8ad3-aa2ae1ca57e3" providerId="ADAL" clId="{C806DCC3-D46D-48F7-A321-ACC4AEA34630}"/>
    <pc:docChg chg="undo redo custSel modSld">
      <pc:chgData name="Sehee Rim" userId="fdae97da-c7c3-444d-8ad3-aa2ae1ca57e3" providerId="ADAL" clId="{C806DCC3-D46D-48F7-A321-ACC4AEA34630}" dt="2023-03-28T22:49:59.349" v="2399" actId="1076"/>
      <pc:docMkLst>
        <pc:docMk/>
      </pc:docMkLst>
      <pc:sldChg chg="addSp delSp modSp mod">
        <pc:chgData name="Sehee Rim" userId="fdae97da-c7c3-444d-8ad3-aa2ae1ca57e3" providerId="ADAL" clId="{C806DCC3-D46D-48F7-A321-ACC4AEA34630}" dt="2023-03-28T22:49:59.349" v="2399" actId="1076"/>
        <pc:sldMkLst>
          <pc:docMk/>
          <pc:sldMk cId="0" sldId="260"/>
        </pc:sldMkLst>
        <pc:spChg chg="add mod">
          <ac:chgData name="Sehee Rim" userId="fdae97da-c7c3-444d-8ad3-aa2ae1ca57e3" providerId="ADAL" clId="{C806DCC3-D46D-48F7-A321-ACC4AEA34630}" dt="2023-03-28T22:49:41.986" v="2394" actId="20577"/>
          <ac:spMkLst>
            <pc:docMk/>
            <pc:sldMk cId="0" sldId="260"/>
            <ac:spMk id="2" creationId="{ADE9CE38-3BA3-4F2F-0C1E-9EEAFA492E8A}"/>
          </ac:spMkLst>
        </pc:spChg>
        <pc:spChg chg="add mod">
          <ac:chgData name="Sehee Rim" userId="fdae97da-c7c3-444d-8ad3-aa2ae1ca57e3" providerId="ADAL" clId="{C806DCC3-D46D-48F7-A321-ACC4AEA34630}" dt="2023-03-28T22:49:51.226" v="2396" actId="1076"/>
          <ac:spMkLst>
            <pc:docMk/>
            <pc:sldMk cId="0" sldId="260"/>
            <ac:spMk id="3" creationId="{987132B8-A972-2D19-D486-3D480D2F23B8}"/>
          </ac:spMkLst>
        </pc:spChg>
        <pc:spChg chg="add mod">
          <ac:chgData name="Sehee Rim" userId="fdae97da-c7c3-444d-8ad3-aa2ae1ca57e3" providerId="ADAL" clId="{C806DCC3-D46D-48F7-A321-ACC4AEA34630}" dt="2023-03-28T22:36:15.056" v="2351" actId="20577"/>
          <ac:spMkLst>
            <pc:docMk/>
            <pc:sldMk cId="0" sldId="260"/>
            <ac:spMk id="4" creationId="{C32975BA-C72E-B722-23F3-632CDF377258}"/>
          </ac:spMkLst>
        </pc:spChg>
        <pc:spChg chg="mod">
          <ac:chgData name="Sehee Rim" userId="fdae97da-c7c3-444d-8ad3-aa2ae1ca57e3" providerId="ADAL" clId="{C806DCC3-D46D-48F7-A321-ACC4AEA34630}" dt="2023-03-28T22:10:08.516" v="45" actId="1076"/>
          <ac:spMkLst>
            <pc:docMk/>
            <pc:sldMk cId="0" sldId="260"/>
            <ac:spMk id="2050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47.599" v="4" actId="478"/>
          <ac:spMkLst>
            <pc:docMk/>
            <pc:sldMk cId="0" sldId="260"/>
            <ac:spMk id="2051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35.985" v="0" actId="478"/>
          <ac:spMkLst>
            <pc:docMk/>
            <pc:sldMk cId="0" sldId="260"/>
            <ac:spMk id="2052" creationId="{00000000-0000-0000-0000-000000000000}"/>
          </ac:spMkLst>
        </pc:spChg>
        <pc:spChg chg="mod">
          <ac:chgData name="Sehee Rim" userId="fdae97da-c7c3-444d-8ad3-aa2ae1ca57e3" providerId="ADAL" clId="{C806DCC3-D46D-48F7-A321-ACC4AEA34630}" dt="2023-03-28T22:13:37.762" v="323" actId="20577"/>
          <ac:spMkLst>
            <pc:docMk/>
            <pc:sldMk cId="0" sldId="260"/>
            <ac:spMk id="2053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45.535" v="3" actId="478"/>
          <ac:spMkLst>
            <pc:docMk/>
            <pc:sldMk cId="0" sldId="260"/>
            <ac:spMk id="2054" creationId="{00000000-0000-0000-0000-000000000000}"/>
          </ac:spMkLst>
        </pc:spChg>
        <pc:spChg chg="del mod">
          <ac:chgData name="Sehee Rim" userId="fdae97da-c7c3-444d-8ad3-aa2ae1ca57e3" providerId="ADAL" clId="{C806DCC3-D46D-48F7-A321-ACC4AEA34630}" dt="2023-03-28T22:07:52.986" v="8" actId="478"/>
          <ac:spMkLst>
            <pc:docMk/>
            <pc:sldMk cId="0" sldId="260"/>
            <ac:spMk id="2059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55.781" v="10" actId="478"/>
          <ac:spMkLst>
            <pc:docMk/>
            <pc:sldMk cId="0" sldId="260"/>
            <ac:spMk id="2060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54.160" v="9" actId="478"/>
          <ac:spMkLst>
            <pc:docMk/>
            <pc:sldMk cId="0" sldId="260"/>
            <ac:spMk id="2061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59.252" v="12" actId="478"/>
          <ac:spMkLst>
            <pc:docMk/>
            <pc:sldMk cId="0" sldId="260"/>
            <ac:spMk id="2062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8:01.855" v="13" actId="478"/>
          <ac:spMkLst>
            <pc:docMk/>
            <pc:sldMk cId="0" sldId="260"/>
            <ac:spMk id="2063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43.475" v="2" actId="478"/>
          <ac:spMkLst>
            <pc:docMk/>
            <pc:sldMk cId="0" sldId="260"/>
            <ac:spMk id="2064" creationId="{00000000-0000-0000-0000-000000000000}"/>
          </ac:spMkLst>
        </pc:spChg>
        <pc:spChg chg="del">
          <ac:chgData name="Sehee Rim" userId="fdae97da-c7c3-444d-8ad3-aa2ae1ca57e3" providerId="ADAL" clId="{C806DCC3-D46D-48F7-A321-ACC4AEA34630}" dt="2023-03-28T22:07:50.186" v="6" actId="478"/>
          <ac:spMkLst>
            <pc:docMk/>
            <pc:sldMk cId="0" sldId="260"/>
            <ac:spMk id="2066" creationId="{00000000-0000-0000-0000-000000000000}"/>
          </ac:spMkLst>
        </pc:spChg>
        <pc:graphicFrameChg chg="add del mod">
          <ac:chgData name="Sehee Rim" userId="fdae97da-c7c3-444d-8ad3-aa2ae1ca57e3" providerId="ADAL" clId="{C806DCC3-D46D-48F7-A321-ACC4AEA34630}" dt="2023-03-28T22:33:25.549" v="2316"/>
          <ac:graphicFrameMkLst>
            <pc:docMk/>
            <pc:sldMk cId="0" sldId="260"/>
            <ac:graphicFrameMk id="6" creationId="{E964945D-E409-3ED9-0E2D-5D36A3FEB7B4}"/>
          </ac:graphicFrameMkLst>
        </pc:graphicFrameChg>
        <pc:graphicFrameChg chg="add del mod">
          <ac:chgData name="Sehee Rim" userId="fdae97da-c7c3-444d-8ad3-aa2ae1ca57e3" providerId="ADAL" clId="{C806DCC3-D46D-48F7-A321-ACC4AEA34630}" dt="2023-03-28T22:33:27.647" v="2318"/>
          <ac:graphicFrameMkLst>
            <pc:docMk/>
            <pc:sldMk cId="0" sldId="260"/>
            <ac:graphicFrameMk id="7" creationId="{E472B8C6-8E0F-F8A0-49EB-1E23DBF441E2}"/>
          </ac:graphicFrameMkLst>
        </pc:graphicFrameChg>
        <pc:graphicFrameChg chg="add del mod">
          <ac:chgData name="Sehee Rim" userId="fdae97da-c7c3-444d-8ad3-aa2ae1ca57e3" providerId="ADAL" clId="{C806DCC3-D46D-48F7-A321-ACC4AEA34630}" dt="2023-03-28T22:36:40.116" v="2357"/>
          <ac:graphicFrameMkLst>
            <pc:docMk/>
            <pc:sldMk cId="0" sldId="260"/>
            <ac:graphicFrameMk id="12" creationId="{EA79BEBC-BE88-D153-A00B-F53BBB34C03B}"/>
          </ac:graphicFrameMkLst>
        </pc:graphicFrameChg>
        <pc:graphicFrameChg chg="add del mod">
          <ac:chgData name="Sehee Rim" userId="fdae97da-c7c3-444d-8ad3-aa2ae1ca57e3" providerId="ADAL" clId="{C806DCC3-D46D-48F7-A321-ACC4AEA34630}" dt="2023-03-28T22:48:34.789" v="2377"/>
          <ac:graphicFrameMkLst>
            <pc:docMk/>
            <pc:sldMk cId="0" sldId="260"/>
            <ac:graphicFrameMk id="16" creationId="{B42905F9-AA65-E25A-0F04-7F5EFB36155D}"/>
          </ac:graphicFrameMkLst>
        </pc:graphicFrameChg>
        <pc:picChg chg="add mod">
          <ac:chgData name="Sehee Rim" userId="fdae97da-c7c3-444d-8ad3-aa2ae1ca57e3" providerId="ADAL" clId="{C806DCC3-D46D-48F7-A321-ACC4AEA34630}" dt="2023-03-28T22:10:48.746" v="53"/>
          <ac:picMkLst>
            <pc:docMk/>
            <pc:sldMk cId="0" sldId="260"/>
            <ac:picMk id="5" creationId="{3D8468D3-5DDD-832F-E9F8-FF7DC0626284}"/>
          </ac:picMkLst>
        </pc:picChg>
        <pc:picChg chg="add mod modCrop">
          <ac:chgData name="Sehee Rim" userId="fdae97da-c7c3-444d-8ad3-aa2ae1ca57e3" providerId="ADAL" clId="{C806DCC3-D46D-48F7-A321-ACC4AEA34630}" dt="2023-03-28T22:49:46.650" v="2395" actId="1076"/>
          <ac:picMkLst>
            <pc:docMk/>
            <pc:sldMk cId="0" sldId="260"/>
            <ac:picMk id="8" creationId="{01359578-88C0-B7F9-E7CC-F708BE59A086}"/>
          </ac:picMkLst>
        </pc:picChg>
        <pc:picChg chg="add mod">
          <ac:chgData name="Sehee Rim" userId="fdae97da-c7c3-444d-8ad3-aa2ae1ca57e3" providerId="ADAL" clId="{C806DCC3-D46D-48F7-A321-ACC4AEA34630}" dt="2023-03-28T22:47:46.585" v="2371" actId="14100"/>
          <ac:picMkLst>
            <pc:docMk/>
            <pc:sldMk cId="0" sldId="260"/>
            <ac:picMk id="9" creationId="{2AF7D9D1-4BAA-BFF2-9558-9B3E1F89B674}"/>
          </ac:picMkLst>
        </pc:picChg>
        <pc:picChg chg="add mod">
          <ac:chgData name="Sehee Rim" userId="fdae97da-c7c3-444d-8ad3-aa2ae1ca57e3" providerId="ADAL" clId="{C806DCC3-D46D-48F7-A321-ACC4AEA34630}" dt="2023-03-28T22:47:57.463" v="2374" actId="1076"/>
          <ac:picMkLst>
            <pc:docMk/>
            <pc:sldMk cId="0" sldId="260"/>
            <ac:picMk id="10" creationId="{35DA1E04-125C-726F-FE80-0789226F5C7F}"/>
          </ac:picMkLst>
        </pc:picChg>
        <pc:picChg chg="add mod">
          <ac:chgData name="Sehee Rim" userId="fdae97da-c7c3-444d-8ad3-aa2ae1ca57e3" providerId="ADAL" clId="{C806DCC3-D46D-48F7-A321-ACC4AEA34630}" dt="2023-03-28T22:49:53.920" v="2397" actId="1076"/>
          <ac:picMkLst>
            <pc:docMk/>
            <pc:sldMk cId="0" sldId="260"/>
            <ac:picMk id="11" creationId="{20D76896-8679-83F6-B476-263201AB8D8F}"/>
          </ac:picMkLst>
        </pc:picChg>
        <pc:picChg chg="add del mod">
          <ac:chgData name="Sehee Rim" userId="fdae97da-c7c3-444d-8ad3-aa2ae1ca57e3" providerId="ADAL" clId="{C806DCC3-D46D-48F7-A321-ACC4AEA34630}" dt="2023-03-28T22:36:42.279" v="2360" actId="478"/>
          <ac:picMkLst>
            <pc:docMk/>
            <pc:sldMk cId="0" sldId="260"/>
            <ac:picMk id="13" creationId="{B5E923F9-FF37-41DD-39C8-549DC80BFDE9}"/>
          </ac:picMkLst>
        </pc:picChg>
        <pc:picChg chg="add mod">
          <ac:chgData name="Sehee Rim" userId="fdae97da-c7c3-444d-8ad3-aa2ae1ca57e3" providerId="ADAL" clId="{C806DCC3-D46D-48F7-A321-ACC4AEA34630}" dt="2023-03-28T22:49:56.201" v="2398" actId="1076"/>
          <ac:picMkLst>
            <pc:docMk/>
            <pc:sldMk cId="0" sldId="260"/>
            <ac:picMk id="15" creationId="{DCE540D4-C7D6-FCF4-B96A-B4D39441B84D}"/>
          </ac:picMkLst>
        </pc:picChg>
        <pc:picChg chg="add mod modCrop">
          <ac:chgData name="Sehee Rim" userId="fdae97da-c7c3-444d-8ad3-aa2ae1ca57e3" providerId="ADAL" clId="{C806DCC3-D46D-48F7-A321-ACC4AEA34630}" dt="2023-03-28T22:49:59.349" v="2399" actId="1076"/>
          <ac:picMkLst>
            <pc:docMk/>
            <pc:sldMk cId="0" sldId="260"/>
            <ac:picMk id="17" creationId="{9E7E05F1-D963-1527-E6F3-1878633BEBF9}"/>
          </ac:picMkLst>
        </pc:picChg>
        <pc:picChg chg="del">
          <ac:chgData name="Sehee Rim" userId="fdae97da-c7c3-444d-8ad3-aa2ae1ca57e3" providerId="ADAL" clId="{C806DCC3-D46D-48F7-A321-ACC4AEA34630}" dt="2023-03-28T22:07:38.117" v="1" actId="478"/>
          <ac:picMkLst>
            <pc:docMk/>
            <pc:sldMk cId="0" sldId="260"/>
            <ac:picMk id="2057" creationId="{00000000-0000-0000-0000-000000000000}"/>
          </ac:picMkLst>
        </pc:picChg>
        <pc:picChg chg="del">
          <ac:chgData name="Sehee Rim" userId="fdae97da-c7c3-444d-8ad3-aa2ae1ca57e3" providerId="ADAL" clId="{C806DCC3-D46D-48F7-A321-ACC4AEA34630}" dt="2023-03-28T22:07:49.008" v="5" actId="478"/>
          <ac:picMkLst>
            <pc:docMk/>
            <pc:sldMk cId="0" sldId="260"/>
            <ac:picMk id="2058" creationId="{00000000-0000-0000-0000-000000000000}"/>
          </ac:picMkLst>
        </pc:picChg>
        <pc:picChg chg="del">
          <ac:chgData name="Sehee Rim" userId="fdae97da-c7c3-444d-8ad3-aa2ae1ca57e3" providerId="ADAL" clId="{C806DCC3-D46D-48F7-A321-ACC4AEA34630}" dt="2023-03-28T22:07:56.623" v="11" actId="478"/>
          <ac:picMkLst>
            <pc:docMk/>
            <pc:sldMk cId="0" sldId="260"/>
            <ac:picMk id="206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3925" y="768350"/>
            <a:ext cx="27114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7CF512A-63FC-49ED-9153-3988A1459E1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289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35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35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35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35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FDA0B2-9476-4CFF-BD96-A247ADE5DBD1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010" y="39982800"/>
            <a:ext cx="12077700" cy="220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2" descr="Red field, top"/>
          <p:cNvSpPr>
            <a:spLocks noChangeAspect="1"/>
          </p:cNvSpPr>
          <p:nvPr userDrawn="1"/>
        </p:nvSpPr>
        <p:spPr bwMode="auto">
          <a:xfrm>
            <a:off x="0" y="0"/>
            <a:ext cx="30276000" cy="6262829"/>
          </a:xfrm>
          <a:custGeom>
            <a:avLst/>
            <a:gdLst>
              <a:gd name="T0" fmla="*/ 0 w 22394"/>
              <a:gd name="T1" fmla="*/ 4633 h 4633"/>
              <a:gd name="T2" fmla="*/ 22394 w 22394"/>
              <a:gd name="T3" fmla="*/ 4633 h 4633"/>
              <a:gd name="T4" fmla="*/ 22394 w 22394"/>
              <a:gd name="T5" fmla="*/ 0 h 4633"/>
              <a:gd name="T6" fmla="*/ 0 w 22394"/>
              <a:gd name="T7" fmla="*/ 0 h 4633"/>
              <a:gd name="T8" fmla="*/ 0 w 22394"/>
              <a:gd name="T9" fmla="*/ 4633 h 4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94" h="4633">
                <a:moveTo>
                  <a:pt x="0" y="4633"/>
                </a:moveTo>
                <a:lnTo>
                  <a:pt x="22394" y="4633"/>
                </a:lnTo>
                <a:lnTo>
                  <a:pt x="22394" y="0"/>
                </a:lnTo>
                <a:lnTo>
                  <a:pt x="0" y="0"/>
                </a:lnTo>
                <a:lnTo>
                  <a:pt x="0" y="4633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Freeform 4" descr="Background, text field"/>
          <p:cNvSpPr>
            <a:spLocks noChangeAspect="1"/>
          </p:cNvSpPr>
          <p:nvPr/>
        </p:nvSpPr>
        <p:spPr bwMode="auto">
          <a:xfrm>
            <a:off x="19049" y="6641931"/>
            <a:ext cx="30240000" cy="32629910"/>
          </a:xfrm>
          <a:custGeom>
            <a:avLst/>
            <a:gdLst>
              <a:gd name="T0" fmla="*/ 0 w 22394"/>
              <a:gd name="T1" fmla="+- 0 28957 4793"/>
              <a:gd name="T2" fmla="*/ 28957 h 24164"/>
              <a:gd name="T3" fmla="*/ 22394 w 22394"/>
              <a:gd name="T4" fmla="+- 0 28957 4793"/>
              <a:gd name="T5" fmla="*/ 28957 h 24164"/>
              <a:gd name="T6" fmla="*/ 22394 w 22394"/>
              <a:gd name="T7" fmla="+- 0 4793 4793"/>
              <a:gd name="T8" fmla="*/ 4793 h 24164"/>
              <a:gd name="T9" fmla="*/ 0 w 22394"/>
              <a:gd name="T10" fmla="+- 0 4793 4793"/>
              <a:gd name="T11" fmla="*/ 4793 h 24164"/>
              <a:gd name="T12" fmla="*/ 0 w 22394"/>
              <a:gd name="T13" fmla="+- 0 28957 4793"/>
              <a:gd name="T14" fmla="*/ 28957 h 2416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</a:cxnLst>
            <a:rect l="0" t="0" r="r" b="b"/>
            <a:pathLst>
              <a:path w="22394" h="24164">
                <a:moveTo>
                  <a:pt x="0" y="24164"/>
                </a:moveTo>
                <a:lnTo>
                  <a:pt x="22394" y="24164"/>
                </a:lnTo>
                <a:lnTo>
                  <a:pt x="22394" y="0"/>
                </a:lnTo>
                <a:lnTo>
                  <a:pt x="0" y="0"/>
                </a:lnTo>
                <a:lnTo>
                  <a:pt x="0" y="24164"/>
                </a:lnTo>
              </a:path>
            </a:pathLst>
          </a:custGeom>
          <a:solidFill>
            <a:srgbClr val="F2ED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" descr="Title field"/>
          <p:cNvSpPr txBox="1">
            <a:spLocks noChangeArrowheads="1"/>
          </p:cNvSpPr>
          <p:nvPr/>
        </p:nvSpPr>
        <p:spPr bwMode="auto">
          <a:xfrm>
            <a:off x="836612" y="940629"/>
            <a:ext cx="286067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markers of inflammation and kynurenine and vitamin B metabolites during human experimental enterotoxigenic </a:t>
            </a:r>
            <a:r>
              <a:rPr lang="en-US" altLang="nb-NO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altLang="nb-N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endParaRPr lang="nb-NO" altLang="nb-NO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" descr="Subtitle field"/>
          <p:cNvSpPr txBox="1">
            <a:spLocks noChangeArrowheads="1"/>
          </p:cNvSpPr>
          <p:nvPr/>
        </p:nvSpPr>
        <p:spPr bwMode="auto">
          <a:xfrm>
            <a:off x="836612" y="3255603"/>
            <a:ext cx="2860674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Sehee Rim</a:t>
            </a:r>
            <a:r>
              <a:rPr kumimoji="0" lang="en-US" altLang="nb-NO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alt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Oda Barth Vedøy</a:t>
            </a:r>
            <a:r>
              <a:rPr kumimoji="0" lang="en-US" altLang="nb-NO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alt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Ingeborg Brønstad</a:t>
            </a:r>
            <a:r>
              <a:rPr kumimoji="0" lang="en-US" altLang="nb-NO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alt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Hans Steinsland</a:t>
            </a:r>
            <a:r>
              <a:rPr kumimoji="0" lang="en-US" altLang="nb-NO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2,3</a:t>
            </a:r>
            <a:r>
              <a:rPr kumimoji="0" lang="en-US" alt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Kurt Hanevik</a:t>
            </a:r>
            <a:r>
              <a:rPr kumimoji="0" lang="en-US" altLang="nb-NO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1,4</a:t>
            </a:r>
            <a:endParaRPr kumimoji="0" lang="en-US" altLang="nb-NO" sz="20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Department of Clinical Science, Faculty of Medicine, University of Bergen, Bergen, Norway; 2 Centre for Intervention Science in Maternal and Child Health, Centre for International Health, Department of Global Health and Primary Care, University of Bergen, Bergen, Norway; 3 Department of Biomedicine, University of Bergen, Bergen, Norway; 4 Norwegian National Advisory Unit on Tropical Infectious Diseases, Department of Medicine, </a:t>
            </a:r>
            <a:r>
              <a:rPr kumimoji="0" lang="en-US" alt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Haukeland</a:t>
            </a:r>
            <a:r>
              <a:rPr kumimoji="0" lang="en-US" alt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University Hospital, Bergen, Norway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DE9CE38-3BA3-4F2F-0C1E-9EEAFA49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" y="7114155"/>
            <a:ext cx="8966606" cy="2215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rIns="18000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6000" b="1" dirty="0"/>
              <a:t>Background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nb-NO" sz="4200" dirty="0">
              <a:latin typeface="+mj-lt"/>
            </a:endParaRP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+mj-lt"/>
              </a:rPr>
              <a:t>Enterotoxigenic </a:t>
            </a:r>
            <a:r>
              <a:rPr lang="en-US" altLang="nb-NO" sz="4200" i="1" dirty="0">
                <a:latin typeface="+mj-lt"/>
              </a:rPr>
              <a:t>Escherichia coli </a:t>
            </a:r>
            <a:r>
              <a:rPr lang="en-US" altLang="nb-NO" sz="4200" dirty="0">
                <a:latin typeface="+mj-lt"/>
              </a:rPr>
              <a:t>(ETEC)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+mj-lt"/>
              </a:rPr>
              <a:t>Important cause of children’s and travelers’ diarrhea with no licensed vaccine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+mj-lt"/>
              </a:rPr>
              <a:t>High prevalence in low- and middle-income countries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altLang="nb-NO" sz="4000" dirty="0">
              <a:latin typeface="+mj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6000" b="1" dirty="0">
                <a:latin typeface="+mj-lt"/>
              </a:rPr>
              <a:t>Main</a:t>
            </a:r>
            <a:r>
              <a:rPr lang="en-US" altLang="nb-NO" sz="4000" b="1" dirty="0">
                <a:latin typeface="+mj-lt"/>
              </a:rPr>
              <a:t> </a:t>
            </a:r>
            <a:r>
              <a:rPr lang="en-US" altLang="nb-NO" sz="6000" b="1" dirty="0">
                <a:latin typeface="+mj-lt"/>
              </a:rPr>
              <a:t>goal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nb-NO" sz="4200" dirty="0">
              <a:latin typeface="+mj-lt"/>
            </a:endParaRP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+mj-lt"/>
              </a:rPr>
              <a:t>Explore how ETEC affects host defenses by analyzing </a:t>
            </a:r>
            <a:r>
              <a:rPr lang="en-GB" altLang="nb-NO" sz="4200" dirty="0">
                <a:latin typeface="+mj-lt"/>
              </a:rPr>
              <a:t>plasma markers of inflammation and mucosal injury and metabolites of kynurenine pathway and vitamin B during experimental ETEC infection</a:t>
            </a:r>
            <a:endParaRPr lang="en-US" altLang="nb-NO" sz="4200" dirty="0">
              <a:latin typeface="+mj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altLang="nb-NO" sz="4000" dirty="0">
              <a:latin typeface="+mj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6000" b="1" dirty="0">
                <a:latin typeface="+mj-lt"/>
              </a:rPr>
              <a:t>Method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nb-NO" sz="4000" dirty="0">
              <a:latin typeface="+mj-lt"/>
            </a:endParaRP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nb-NO" sz="4200" dirty="0">
                <a:latin typeface="+mj-lt"/>
              </a:rPr>
              <a:t>Plasma samples, 21 volunteers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nb-NO" sz="4200" dirty="0">
                <a:latin typeface="+mj-lt"/>
              </a:rPr>
              <a:t>Before and day 1, 2, 3, 7 after dose ingestion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nb-NO" sz="4200" dirty="0">
                <a:latin typeface="+mj-lt"/>
              </a:rPr>
              <a:t>27 markers quantified with mass spectrometry platforms at </a:t>
            </a:r>
            <a:r>
              <a:rPr lang="en-GB" altLang="nb-NO" sz="4200" dirty="0" err="1">
                <a:latin typeface="+mj-lt"/>
              </a:rPr>
              <a:t>BeVital</a:t>
            </a:r>
            <a:r>
              <a:rPr lang="en-GB" altLang="nb-NO" sz="4200" dirty="0">
                <a:latin typeface="+mj-lt"/>
              </a:rPr>
              <a:t> and ELISA assays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nb-NO" sz="4200" dirty="0">
                <a:latin typeface="+mj-lt"/>
              </a:rPr>
              <a:t>Volunteers grouped into the proliferation group and non-proliferation group depending on the max ETEC colonization levels, cut-off set at 0.99%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87132B8-A972-2D19-D486-3D480D2F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0069" y="20426989"/>
            <a:ext cx="8966606" cy="184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rIns="18000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6000" b="1" dirty="0"/>
              <a:t>Result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altLang="nb-NO" sz="4200" dirty="0">
              <a:latin typeface="+mj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400" b="1" u="sng" dirty="0">
                <a:latin typeface="+mj-lt"/>
              </a:rPr>
              <a:t>Proliferation group (N=14)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200" b="1" dirty="0">
                <a:latin typeface="+mj-lt"/>
              </a:rPr>
              <a:t>Inflammation markers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↑ CRP, serum amyloid A (SAA), neopterin, kynurenine/tryptophan, Reg3a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↓ Calprotectin, higher in the proliferation group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200" b="1" dirty="0">
                <a:latin typeface="Arial" panose="020B0604020202020204" pitchFamily="34" charset="0"/>
                <a:cs typeface="Arial" panose="020B0604020202020204" pitchFamily="34" charset="0"/>
              </a:rPr>
              <a:t>Vitamin B6 metabolites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↓  </a:t>
            </a:r>
            <a:r>
              <a:rPr lang="en-GB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Pyridoxal 5'-phosphate (PLP) and pyridoxal</a:t>
            </a: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 (PL)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200" b="1" dirty="0">
                <a:latin typeface="Arial" panose="020B0604020202020204" pitchFamily="34" charset="0"/>
                <a:cs typeface="Arial" panose="020B0604020202020204" pitchFamily="34" charset="0"/>
              </a:rPr>
              <a:t>Most peaks reached on day 3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altLang="nb-NO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Non-proliferation group (N=7)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Higher calprotectin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Higher vitamin B6 metabolites (PL, PLP)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nb-NO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endParaRPr lang="en-US" altLang="nb-NO" sz="4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CRP, SAA correlated with max colonization levels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Calprotectin correlated with Reg3a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Several kynurenine metabolites correlated with inflammation markers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32975BA-C72E-B722-23F3-632CDF37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6755" y="7114155"/>
            <a:ext cx="8966606" cy="144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rIns="18000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5400" b="1" dirty="0"/>
              <a:t>Key takeaways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altLang="nb-NO" sz="4000" dirty="0">
              <a:latin typeface="+mj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200" b="1" dirty="0">
                <a:latin typeface="Arial" panose="020B0604020202020204" pitchFamily="34" charset="0"/>
                <a:cs typeface="Arial" panose="020B0604020202020204" pitchFamily="34" charset="0"/>
              </a:rPr>
              <a:t>1 Non-invasive ETEC-infection induces: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Mucosal injury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Reduced vitamin B6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Perturbation in kynurenine pathway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nb-NO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200" b="1" dirty="0">
                <a:latin typeface="Arial" panose="020B0604020202020204" pitchFamily="34" charset="0"/>
                <a:cs typeface="Arial" panose="020B0604020202020204" pitchFamily="34" charset="0"/>
              </a:rPr>
              <a:t>2 Several metabolites with immunological and antibacterial functions altered in the group with substantial ETEC colonization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altLang="nb-NO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nb-NO" sz="4200" b="1" dirty="0">
                <a:latin typeface="Arial" panose="020B0604020202020204" pitchFamily="34" charset="0"/>
                <a:cs typeface="Arial" panose="020B0604020202020204" pitchFamily="34" charset="0"/>
              </a:rPr>
              <a:t>3 These findings will improve our understanding of: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host defenses against ETEC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b-NO" sz="4200" dirty="0">
                <a:latin typeface="Arial" panose="020B0604020202020204" pitchFamily="34" charset="0"/>
                <a:cs typeface="Arial" panose="020B0604020202020204" pitchFamily="34" charset="0"/>
              </a:rPr>
              <a:t>Long-term negative health outcomes after ETEC-infection 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nb-NO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EntVac2\Pictures\Helse Bergen logo.jpg">
            <a:extLst>
              <a:ext uri="{FF2B5EF4-FFF2-40B4-BE49-F238E27FC236}">
                <a16:creationId xmlns:a16="http://schemas.microsoft.com/office/drawing/2014/main" id="{3D8468D3-5DDD-832F-E9F8-FF7DC062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986" y="39574704"/>
            <a:ext cx="11900891" cy="28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59578-88C0-B7F9-E7CC-F708BE59A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095"/>
          <a:stretch/>
        </p:blipFill>
        <p:spPr>
          <a:xfrm>
            <a:off x="1878419" y="29274068"/>
            <a:ext cx="7924799" cy="9213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F7D9D1-4BAA-BFF2-9558-9B3E1F89B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75" y="22856355"/>
            <a:ext cx="9962801" cy="549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A1E04-125C-726F-FE80-0789226F5C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76" y="29541572"/>
            <a:ext cx="9962800" cy="835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D76896-8679-83F6-B476-263201AB8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21901"/>
          <a:stretch/>
        </p:blipFill>
        <p:spPr bwMode="auto">
          <a:xfrm>
            <a:off x="10949691" y="11423308"/>
            <a:ext cx="8380591" cy="8322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DCE540D4-C7D6-FCF4-B96A-B4D39441B8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8" y="7818161"/>
            <a:ext cx="4274875" cy="2431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E05F1-D963-1527-E6F3-1878633BEB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3604"/>
          <a:stretch/>
        </p:blipFill>
        <p:spPr>
          <a:xfrm>
            <a:off x="14674933" y="7818161"/>
            <a:ext cx="5228586" cy="27751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371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Standard utforming</vt:lpstr>
      <vt:lpstr>PowerPoint Presentation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Sehee Rim</cp:lastModifiedBy>
  <cp:revision>134</cp:revision>
  <cp:lastPrinted>2016-05-27T08:04:33Z</cp:lastPrinted>
  <dcterms:created xsi:type="dcterms:W3CDTF">2006-11-02T13:18:58Z</dcterms:created>
  <dcterms:modified xsi:type="dcterms:W3CDTF">2023-03-28T22:50:05Z</dcterms:modified>
</cp:coreProperties>
</file>