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CC3B8D-58BD-4B91-A926-6FE3AC438542}" v="182" dt="2023-05-23T15:08:40.6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53" autoAdjust="0"/>
    <p:restoredTop sz="95033" autoAdjust="0"/>
  </p:normalViewPr>
  <p:slideViewPr>
    <p:cSldViewPr snapToGrid="0">
      <p:cViewPr>
        <p:scale>
          <a:sx n="20" d="100"/>
          <a:sy n="20" d="100"/>
        </p:scale>
        <p:origin x="1507" y="-336"/>
      </p:cViewPr>
      <p:guideLst>
        <p:guide orient="horz" pos="2778"/>
        <p:guide orient="horz" pos="18586"/>
        <p:guide orient="horz" pos="17074"/>
        <p:guide pos="745"/>
        <p:guide pos="19961"/>
        <p:guide pos="26361"/>
        <p:guide pos="13513"/>
        <p:guide pos="702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ter Stavenæs Refvik" userId="e0fb440f-0885-4631-9b1b-71b0aa68e621" providerId="ADAL" clId="{44CC3B8D-58BD-4B91-A926-6FE3AC438542}"/>
    <pc:docChg chg="undo redo custSel addSld delSld modSld">
      <pc:chgData name="Petter Stavenæs Refvik" userId="e0fb440f-0885-4631-9b1b-71b0aa68e621" providerId="ADAL" clId="{44CC3B8D-58BD-4B91-A926-6FE3AC438542}" dt="2023-05-23T15:09:40.047" v="6674" actId="113"/>
      <pc:docMkLst>
        <pc:docMk/>
      </pc:docMkLst>
      <pc:sldChg chg="addSp delSp modSp del mod">
        <pc:chgData name="Petter Stavenæs Refvik" userId="e0fb440f-0885-4631-9b1b-71b0aa68e621" providerId="ADAL" clId="{44CC3B8D-58BD-4B91-A926-6FE3AC438542}" dt="2023-05-22T10:39:55.755" v="6349" actId="47"/>
        <pc:sldMkLst>
          <pc:docMk/>
          <pc:sldMk cId="0" sldId="260"/>
        </pc:sldMkLst>
        <pc:spChg chg="add del mod">
          <ac:chgData name="Petter Stavenæs Refvik" userId="e0fb440f-0885-4631-9b1b-71b0aa68e621" providerId="ADAL" clId="{44CC3B8D-58BD-4B91-A926-6FE3AC438542}" dt="2023-05-11T08:53:19.485" v="2259" actId="478"/>
          <ac:spMkLst>
            <pc:docMk/>
            <pc:sldMk cId="0" sldId="260"/>
            <ac:spMk id="2" creationId="{B4F68BAE-8E76-0D88-E6C4-9C0D8B081065}"/>
          </ac:spMkLst>
        </pc:spChg>
        <pc:spChg chg="add mod">
          <ac:chgData name="Petter Stavenæs Refvik" userId="e0fb440f-0885-4631-9b1b-71b0aa68e621" providerId="ADAL" clId="{44CC3B8D-58BD-4B91-A926-6FE3AC438542}" dt="2023-05-18T16:15:38.109" v="5355" actId="1076"/>
          <ac:spMkLst>
            <pc:docMk/>
            <pc:sldMk cId="0" sldId="260"/>
            <ac:spMk id="5" creationId="{0A287143-29CD-3712-8C52-3FB1AF952C30}"/>
          </ac:spMkLst>
        </pc:spChg>
        <pc:spChg chg="mod">
          <ac:chgData name="Petter Stavenæs Refvik" userId="e0fb440f-0885-4631-9b1b-71b0aa68e621" providerId="ADAL" clId="{44CC3B8D-58BD-4B91-A926-6FE3AC438542}" dt="2023-05-10T13:10:53.874" v="115" actId="20577"/>
          <ac:spMkLst>
            <pc:docMk/>
            <pc:sldMk cId="0" sldId="260"/>
            <ac:spMk id="2051" creationId="{00000000-0000-0000-0000-000000000000}"/>
          </ac:spMkLst>
        </pc:spChg>
        <pc:spChg chg="mod">
          <ac:chgData name="Petter Stavenæs Refvik" userId="e0fb440f-0885-4631-9b1b-71b0aa68e621" providerId="ADAL" clId="{44CC3B8D-58BD-4B91-A926-6FE3AC438542}" dt="2023-05-18T16:06:05.748" v="5354" actId="20577"/>
          <ac:spMkLst>
            <pc:docMk/>
            <pc:sldMk cId="0" sldId="260"/>
            <ac:spMk id="2052" creationId="{00000000-0000-0000-0000-000000000000}"/>
          </ac:spMkLst>
        </pc:spChg>
        <pc:spChg chg="mod">
          <ac:chgData name="Petter Stavenæs Refvik" userId="e0fb440f-0885-4631-9b1b-71b0aa68e621" providerId="ADAL" clId="{44CC3B8D-58BD-4B91-A926-6FE3AC438542}" dt="2023-05-18T16:04:34.838" v="5350" actId="20577"/>
          <ac:spMkLst>
            <pc:docMk/>
            <pc:sldMk cId="0" sldId="260"/>
            <ac:spMk id="2053" creationId="{00000000-0000-0000-0000-000000000000}"/>
          </ac:spMkLst>
        </pc:spChg>
        <pc:spChg chg="mod">
          <ac:chgData name="Petter Stavenæs Refvik" userId="e0fb440f-0885-4631-9b1b-71b0aa68e621" providerId="ADAL" clId="{44CC3B8D-58BD-4B91-A926-6FE3AC438542}" dt="2023-05-11T08:48:22.217" v="2239" actId="20577"/>
          <ac:spMkLst>
            <pc:docMk/>
            <pc:sldMk cId="0" sldId="260"/>
            <ac:spMk id="2054" creationId="{00000000-0000-0000-0000-000000000000}"/>
          </ac:spMkLst>
        </pc:spChg>
        <pc:spChg chg="mod">
          <ac:chgData name="Petter Stavenæs Refvik" userId="e0fb440f-0885-4631-9b1b-71b0aa68e621" providerId="ADAL" clId="{44CC3B8D-58BD-4B91-A926-6FE3AC438542}" dt="2023-05-18T15:56:42.333" v="5240" actId="20577"/>
          <ac:spMkLst>
            <pc:docMk/>
            <pc:sldMk cId="0" sldId="260"/>
            <ac:spMk id="2055" creationId="{00000000-0000-0000-0000-000000000000}"/>
          </ac:spMkLst>
        </pc:spChg>
        <pc:spChg chg="mod">
          <ac:chgData name="Petter Stavenæs Refvik" userId="e0fb440f-0885-4631-9b1b-71b0aa68e621" providerId="ADAL" clId="{44CC3B8D-58BD-4B91-A926-6FE3AC438542}" dt="2023-05-11T09:01:05.159" v="2400" actId="20577"/>
          <ac:spMkLst>
            <pc:docMk/>
            <pc:sldMk cId="0" sldId="260"/>
            <ac:spMk id="2059" creationId="{00000000-0000-0000-0000-000000000000}"/>
          </ac:spMkLst>
        </pc:spChg>
        <pc:spChg chg="mod">
          <ac:chgData name="Petter Stavenæs Refvik" userId="e0fb440f-0885-4631-9b1b-71b0aa68e621" providerId="ADAL" clId="{44CC3B8D-58BD-4B91-A926-6FE3AC438542}" dt="2023-05-18T16:02:01.197" v="5328" actId="20577"/>
          <ac:spMkLst>
            <pc:docMk/>
            <pc:sldMk cId="0" sldId="260"/>
            <ac:spMk id="2061" creationId="{00000000-0000-0000-0000-000000000000}"/>
          </ac:spMkLst>
        </pc:spChg>
        <pc:spChg chg="del">
          <ac:chgData name="Petter Stavenæs Refvik" userId="e0fb440f-0885-4631-9b1b-71b0aa68e621" providerId="ADAL" clId="{44CC3B8D-58BD-4B91-A926-6FE3AC438542}" dt="2023-05-11T09:42:55.414" v="4646" actId="478"/>
          <ac:spMkLst>
            <pc:docMk/>
            <pc:sldMk cId="0" sldId="260"/>
            <ac:spMk id="2062" creationId="{00000000-0000-0000-0000-000000000000}"/>
          </ac:spMkLst>
        </pc:spChg>
        <pc:spChg chg="mod">
          <ac:chgData name="Petter Stavenæs Refvik" userId="e0fb440f-0885-4631-9b1b-71b0aa68e621" providerId="ADAL" clId="{44CC3B8D-58BD-4B91-A926-6FE3AC438542}" dt="2023-05-18T15:48:48.043" v="5167" actId="20577"/>
          <ac:spMkLst>
            <pc:docMk/>
            <pc:sldMk cId="0" sldId="260"/>
            <ac:spMk id="2063" creationId="{00000000-0000-0000-0000-000000000000}"/>
          </ac:spMkLst>
        </pc:spChg>
        <pc:spChg chg="del mod">
          <ac:chgData name="Petter Stavenæs Refvik" userId="e0fb440f-0885-4631-9b1b-71b0aa68e621" providerId="ADAL" clId="{44CC3B8D-58BD-4B91-A926-6FE3AC438542}" dt="2023-05-11T10:04:38.477" v="5034"/>
          <ac:spMkLst>
            <pc:docMk/>
            <pc:sldMk cId="0" sldId="260"/>
            <ac:spMk id="2064" creationId="{00000000-0000-0000-0000-000000000000}"/>
          </ac:spMkLst>
        </pc:spChg>
        <pc:spChg chg="mod">
          <ac:chgData name="Petter Stavenæs Refvik" userId="e0fb440f-0885-4631-9b1b-71b0aa68e621" providerId="ADAL" clId="{44CC3B8D-58BD-4B91-A926-6FE3AC438542}" dt="2023-05-18T15:53:04.359" v="5206" actId="20577"/>
          <ac:spMkLst>
            <pc:docMk/>
            <pc:sldMk cId="0" sldId="260"/>
            <ac:spMk id="2065" creationId="{00000000-0000-0000-0000-000000000000}"/>
          </ac:spMkLst>
        </pc:spChg>
        <pc:picChg chg="add mod modCrop">
          <ac:chgData name="Petter Stavenæs Refvik" userId="e0fb440f-0885-4631-9b1b-71b0aa68e621" providerId="ADAL" clId="{44CC3B8D-58BD-4B91-A926-6FE3AC438542}" dt="2023-05-18T16:16:16.050" v="5359" actId="1076"/>
          <ac:picMkLst>
            <pc:docMk/>
            <pc:sldMk cId="0" sldId="260"/>
            <ac:picMk id="4" creationId="{81C9971F-CDB4-474E-3A6B-84F8A121FBCD}"/>
          </ac:picMkLst>
        </pc:picChg>
        <pc:picChg chg="add del mod">
          <ac:chgData name="Petter Stavenæs Refvik" userId="e0fb440f-0885-4631-9b1b-71b0aa68e621" providerId="ADAL" clId="{44CC3B8D-58BD-4B91-A926-6FE3AC438542}" dt="2023-05-11T08:53:33.604" v="2260" actId="478"/>
          <ac:picMkLst>
            <pc:docMk/>
            <pc:sldMk cId="0" sldId="260"/>
            <ac:picMk id="1026" creationId="{35C3992E-E99A-49AC-2CA8-707034511A76}"/>
          </ac:picMkLst>
        </pc:picChg>
        <pc:picChg chg="del">
          <ac:chgData name="Petter Stavenæs Refvik" userId="e0fb440f-0885-4631-9b1b-71b0aa68e621" providerId="ADAL" clId="{44CC3B8D-58BD-4B91-A926-6FE3AC438542}" dt="2023-05-10T13:29:57.638" v="1446" actId="478"/>
          <ac:picMkLst>
            <pc:docMk/>
            <pc:sldMk cId="0" sldId="260"/>
            <ac:picMk id="2058" creationId="{00000000-0000-0000-0000-000000000000}"/>
          </ac:picMkLst>
        </pc:picChg>
        <pc:picChg chg="del">
          <ac:chgData name="Petter Stavenæs Refvik" userId="e0fb440f-0885-4631-9b1b-71b0aa68e621" providerId="ADAL" clId="{44CC3B8D-58BD-4B91-A926-6FE3AC438542}" dt="2023-05-11T08:48:38.219" v="2240" actId="478"/>
          <ac:picMkLst>
            <pc:docMk/>
            <pc:sldMk cId="0" sldId="260"/>
            <ac:picMk id="2060" creationId="{00000000-0000-0000-0000-000000000000}"/>
          </ac:picMkLst>
        </pc:picChg>
        <pc:picChg chg="del">
          <ac:chgData name="Petter Stavenæs Refvik" userId="e0fb440f-0885-4631-9b1b-71b0aa68e621" providerId="ADAL" clId="{44CC3B8D-58BD-4B91-A926-6FE3AC438542}" dt="2023-05-11T09:42:56.673" v="4647" actId="478"/>
          <ac:picMkLst>
            <pc:docMk/>
            <pc:sldMk cId="0" sldId="260"/>
            <ac:picMk id="2067" creationId="{00000000-0000-0000-0000-000000000000}"/>
          </ac:picMkLst>
        </pc:picChg>
      </pc:sldChg>
      <pc:sldChg chg="new del">
        <pc:chgData name="Petter Stavenæs Refvik" userId="e0fb440f-0885-4631-9b1b-71b0aa68e621" providerId="ADAL" clId="{44CC3B8D-58BD-4B91-A926-6FE3AC438542}" dt="2023-05-22T10:39:57.236" v="6350" actId="47"/>
        <pc:sldMkLst>
          <pc:docMk/>
          <pc:sldMk cId="2236089564" sldId="261"/>
        </pc:sldMkLst>
      </pc:sldChg>
      <pc:sldChg chg="modSp add mod">
        <pc:chgData name="Petter Stavenæs Refvik" userId="e0fb440f-0885-4631-9b1b-71b0aa68e621" providerId="ADAL" clId="{44CC3B8D-58BD-4B91-A926-6FE3AC438542}" dt="2023-05-23T15:09:40.047" v="6674" actId="113"/>
        <pc:sldMkLst>
          <pc:docMk/>
          <pc:sldMk cId="2633177311" sldId="262"/>
        </pc:sldMkLst>
        <pc:spChg chg="mod">
          <ac:chgData name="Petter Stavenæs Refvik" userId="e0fb440f-0885-4631-9b1b-71b0aa68e621" providerId="ADAL" clId="{44CC3B8D-58BD-4B91-A926-6FE3AC438542}" dt="2023-05-23T15:03:00.548" v="6648" actId="1076"/>
          <ac:spMkLst>
            <pc:docMk/>
            <pc:sldMk cId="2633177311" sldId="262"/>
            <ac:spMk id="5" creationId="{0A287143-29CD-3712-8C52-3FB1AF952C30}"/>
          </ac:spMkLst>
        </pc:spChg>
        <pc:spChg chg="mod">
          <ac:chgData name="Petter Stavenæs Refvik" userId="e0fb440f-0885-4631-9b1b-71b0aa68e621" providerId="ADAL" clId="{44CC3B8D-58BD-4B91-A926-6FE3AC438542}" dt="2023-05-23T15:09:40.047" v="6674" actId="113"/>
          <ac:spMkLst>
            <pc:docMk/>
            <pc:sldMk cId="2633177311" sldId="262"/>
            <ac:spMk id="2052" creationId="{00000000-0000-0000-0000-000000000000}"/>
          </ac:spMkLst>
        </pc:spChg>
        <pc:spChg chg="mod">
          <ac:chgData name="Petter Stavenæs Refvik" userId="e0fb440f-0885-4631-9b1b-71b0aa68e621" providerId="ADAL" clId="{44CC3B8D-58BD-4B91-A926-6FE3AC438542}" dt="2023-05-23T15:05:59.588" v="6663" actId="403"/>
          <ac:spMkLst>
            <pc:docMk/>
            <pc:sldMk cId="2633177311" sldId="262"/>
            <ac:spMk id="2055" creationId="{00000000-0000-0000-0000-000000000000}"/>
          </ac:spMkLst>
        </pc:spChg>
        <pc:spChg chg="mod">
          <ac:chgData name="Petter Stavenæs Refvik" userId="e0fb440f-0885-4631-9b1b-71b0aa68e621" providerId="ADAL" clId="{44CC3B8D-58BD-4B91-A926-6FE3AC438542}" dt="2023-05-22T08:30:29.947" v="6333" actId="20577"/>
          <ac:spMkLst>
            <pc:docMk/>
            <pc:sldMk cId="2633177311" sldId="262"/>
            <ac:spMk id="2061" creationId="{00000000-0000-0000-0000-000000000000}"/>
          </ac:spMkLst>
        </pc:spChg>
        <pc:spChg chg="mod">
          <ac:chgData name="Petter Stavenæs Refvik" userId="e0fb440f-0885-4631-9b1b-71b0aa68e621" providerId="ADAL" clId="{44CC3B8D-58BD-4B91-A926-6FE3AC438542}" dt="2023-05-22T10:50:37.132" v="6423" actId="20577"/>
          <ac:spMkLst>
            <pc:docMk/>
            <pc:sldMk cId="2633177311" sldId="262"/>
            <ac:spMk id="2063" creationId="{00000000-0000-0000-0000-000000000000}"/>
          </ac:spMkLst>
        </pc:spChg>
        <pc:spChg chg="mod">
          <ac:chgData name="Petter Stavenæs Refvik" userId="e0fb440f-0885-4631-9b1b-71b0aa68e621" providerId="ADAL" clId="{44CC3B8D-58BD-4B91-A926-6FE3AC438542}" dt="2023-05-23T15:08:40.608" v="6673" actId="1076"/>
          <ac:spMkLst>
            <pc:docMk/>
            <pc:sldMk cId="2633177311" sldId="262"/>
            <ac:spMk id="2065" creationId="{00000000-0000-0000-0000-000000000000}"/>
          </ac:spMkLst>
        </pc:spChg>
        <pc:spChg chg="mod">
          <ac:chgData name="Petter Stavenæs Refvik" userId="e0fb440f-0885-4631-9b1b-71b0aa68e621" providerId="ADAL" clId="{44CC3B8D-58BD-4B91-A926-6FE3AC438542}" dt="2023-05-23T15:08:12.529" v="6671" actId="1076"/>
          <ac:spMkLst>
            <pc:docMk/>
            <pc:sldMk cId="2633177311" sldId="262"/>
            <ac:spMk id="2066" creationId="{00000000-0000-0000-0000-000000000000}"/>
          </ac:spMkLst>
        </pc:spChg>
        <pc:picChg chg="mod">
          <ac:chgData name="Petter Stavenæs Refvik" userId="e0fb440f-0885-4631-9b1b-71b0aa68e621" providerId="ADAL" clId="{44CC3B8D-58BD-4B91-A926-6FE3AC438542}" dt="2023-05-23T15:07:38.478" v="6667" actId="1076"/>
          <ac:picMkLst>
            <pc:docMk/>
            <pc:sldMk cId="2633177311" sldId="262"/>
            <ac:picMk id="4" creationId="{81C9971F-CDB4-474E-3A6B-84F8A121FBC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dirty="0"/>
          </a:p>
        </p:txBody>
      </p:sp>
    </p:spTree>
    <p:extLst>
      <p:ext uri="{BB962C8B-B14F-4D97-AF65-F5344CB8AC3E}">
        <p14:creationId xmlns:p14="http://schemas.microsoft.com/office/powerpoint/2010/main" val="313284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3" descr="Background, text field"/>
          <p:cNvSpPr>
            <a:spLocks/>
          </p:cNvSpPr>
          <p:nvPr/>
        </p:nvSpPr>
        <p:spPr bwMode="auto">
          <a:xfrm>
            <a:off x="6780" y="6047625"/>
            <a:ext cx="42840000" cy="21204000"/>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sp>
        <p:nvSpPr>
          <p:cNvPr id="3" name="Freeform 3" descr="Red field, top"/>
          <p:cNvSpPr>
            <a:spLocks/>
          </p:cNvSpPr>
          <p:nvPr/>
        </p:nvSpPr>
        <p:spPr bwMode="auto">
          <a:xfrm>
            <a:off x="0" y="-1"/>
            <a:ext cx="42840000" cy="5634931"/>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rgbClr val="E857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nb-NO"/>
          </a:p>
        </p:txBody>
      </p:sp>
      <p:pic>
        <p:nvPicPr>
          <p:cNvPr id="6" name="Picture 19">
            <a:extLst>
              <a:ext uri="{FF2B5EF4-FFF2-40B4-BE49-F238E27FC236}">
                <a16:creationId xmlns:a16="http://schemas.microsoft.com/office/drawing/2014/main" id="{DB71FBB0-7283-9C47-8A07-A78431AE176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214799" y="27905117"/>
            <a:ext cx="9907650" cy="169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kunnskapsbanken.net/als-og-kommunikasjonsvansk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182688" y="1128713"/>
            <a:ext cx="34201099" cy="186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11300" b="1" dirty="0" err="1">
                <a:solidFill>
                  <a:schemeClr val="bg1"/>
                </a:solidFill>
                <a:latin typeface="Arial" panose="020B0604020202020204" pitchFamily="34" charset="0"/>
                <a:cs typeface="Arial" panose="020B0604020202020204" pitchFamily="34" charset="0"/>
              </a:rPr>
              <a:t>Avanserte</a:t>
            </a:r>
            <a:r>
              <a:rPr lang="en-US" altLang="nb-NO" sz="11300" b="1" dirty="0">
                <a:solidFill>
                  <a:schemeClr val="bg1"/>
                </a:solidFill>
                <a:latin typeface="Arial" panose="020B0604020202020204" pitchFamily="34" charset="0"/>
                <a:cs typeface="Arial" panose="020B0604020202020204" pitchFamily="34" charset="0"/>
              </a:rPr>
              <a:t> </a:t>
            </a:r>
            <a:r>
              <a:rPr lang="en-US" altLang="nb-NO" sz="11300" b="1" dirty="0" err="1">
                <a:solidFill>
                  <a:schemeClr val="bg1"/>
                </a:solidFill>
                <a:latin typeface="Arial" panose="020B0604020202020204" pitchFamily="34" charset="0"/>
                <a:cs typeface="Arial" panose="020B0604020202020204" pitchFamily="34" charset="0"/>
              </a:rPr>
              <a:t>kommunikasjonshjelpemidler</a:t>
            </a:r>
            <a:r>
              <a:rPr lang="en-US" altLang="nb-NO" sz="11300" b="1" dirty="0">
                <a:solidFill>
                  <a:schemeClr val="bg1"/>
                </a:solidFill>
                <a:latin typeface="Arial" panose="020B0604020202020204" pitchFamily="34" charset="0"/>
                <a:cs typeface="Arial" panose="020B0604020202020204" pitchFamily="34" charset="0"/>
              </a:rPr>
              <a:t> </a:t>
            </a:r>
            <a:r>
              <a:rPr lang="en-US" altLang="nb-NO" sz="11300" b="1" dirty="0" err="1">
                <a:solidFill>
                  <a:schemeClr val="bg1"/>
                </a:solidFill>
                <a:latin typeface="Arial" panose="020B0604020202020204" pitchFamily="34" charset="0"/>
                <a:cs typeface="Arial" panose="020B0604020202020204" pitchFamily="34" charset="0"/>
              </a:rPr>
              <a:t>ved</a:t>
            </a:r>
            <a:r>
              <a:rPr lang="en-US" altLang="nb-NO" sz="11300" b="1" dirty="0">
                <a:solidFill>
                  <a:schemeClr val="bg1"/>
                </a:solidFill>
                <a:latin typeface="Arial" panose="020B0604020202020204" pitchFamily="34" charset="0"/>
                <a:cs typeface="Arial" panose="020B0604020202020204" pitchFamily="34" charset="0"/>
              </a:rPr>
              <a:t> ALS</a:t>
            </a:r>
            <a:endParaRPr lang="nb-NO" altLang="nb-NO" sz="11300" b="1" dirty="0">
              <a:solidFill>
                <a:schemeClr val="bg1"/>
              </a:solidFill>
              <a:latin typeface="Arial" panose="020B0604020202020204" pitchFamily="34" charset="0"/>
              <a:cs typeface="Arial" panose="020B0604020202020204" pitchFamily="34" charset="0"/>
            </a:endParaRPr>
          </a:p>
        </p:txBody>
      </p:sp>
      <p:sp>
        <p:nvSpPr>
          <p:cNvPr id="2054" name="Subtitle" descr="Subtitle field"/>
          <p:cNvSpPr txBox="1">
            <a:spLocks noChangeArrowheads="1"/>
          </p:cNvSpPr>
          <p:nvPr/>
        </p:nvSpPr>
        <p:spPr bwMode="auto">
          <a:xfrm>
            <a:off x="1182688" y="3076575"/>
            <a:ext cx="3426142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altLang="nb-NO" sz="4800" b="1" dirty="0">
                <a:solidFill>
                  <a:schemeClr val="bg1"/>
                </a:solidFill>
                <a:latin typeface="+mj-lt"/>
              </a:rPr>
              <a:t>Pasienter, pårørende og helsepersonell har en positiv innstilling til avanserte kommunikasjonsmiddel hos pasienter med ALS, særlig </a:t>
            </a:r>
            <a:r>
              <a:rPr lang="nb-NO" altLang="nb-NO" sz="4800" b="1" dirty="0" err="1">
                <a:solidFill>
                  <a:schemeClr val="bg1"/>
                </a:solidFill>
                <a:latin typeface="+mj-lt"/>
              </a:rPr>
              <a:t>brain</a:t>
            </a:r>
            <a:r>
              <a:rPr lang="nb-NO" altLang="nb-NO" sz="4800" b="1" dirty="0">
                <a:solidFill>
                  <a:schemeClr val="bg1"/>
                </a:solidFill>
                <a:latin typeface="+mj-lt"/>
              </a:rPr>
              <a:t>-computer </a:t>
            </a:r>
            <a:r>
              <a:rPr lang="nb-NO" altLang="nb-NO" sz="4800" b="1" dirty="0" err="1">
                <a:solidFill>
                  <a:schemeClr val="bg1"/>
                </a:solidFill>
                <a:latin typeface="+mj-lt"/>
              </a:rPr>
              <a:t>interface</a:t>
            </a:r>
            <a:r>
              <a:rPr lang="nb-NO" altLang="nb-NO" sz="4800" b="1" dirty="0">
                <a:solidFill>
                  <a:schemeClr val="bg1"/>
                </a:solidFill>
                <a:latin typeface="+mj-lt"/>
              </a:rPr>
              <a:t>, men dagens teknologi er ikke moden nok for allmenn, daglig bruk.</a:t>
            </a:r>
            <a:endParaRPr lang="nb-NO" altLang="nb-NO" sz="9400" b="1" dirty="0">
              <a:solidFill>
                <a:schemeClr val="bg1"/>
              </a:solidFill>
              <a:latin typeface="+mj-lt"/>
            </a:endParaRPr>
          </a:p>
        </p:txBody>
      </p:sp>
      <p:sp>
        <p:nvSpPr>
          <p:cNvPr id="2053" name="Name and info" descr="Field for name and email"/>
          <p:cNvSpPr txBox="1">
            <a:spLocks noChangeArrowheads="1"/>
          </p:cNvSpPr>
          <p:nvPr/>
        </p:nvSpPr>
        <p:spPr bwMode="auto">
          <a:xfrm>
            <a:off x="36997886" y="2843212"/>
            <a:ext cx="499752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800" b="1" dirty="0">
                <a:solidFill>
                  <a:schemeClr val="bg1"/>
                </a:solidFill>
                <a:latin typeface="+mn-lt"/>
              </a:rPr>
              <a:t>Petter S. Refvik</a:t>
            </a:r>
            <a:br>
              <a:rPr lang="nb-NO" altLang="nb-NO" sz="4000" dirty="0">
                <a:solidFill>
                  <a:schemeClr val="bg1"/>
                </a:solidFill>
                <a:latin typeface="+mn-lt"/>
              </a:rPr>
            </a:br>
            <a:r>
              <a:rPr lang="nb-NO" altLang="nb-NO" sz="4000" dirty="0">
                <a:solidFill>
                  <a:schemeClr val="bg1"/>
                </a:solidFill>
                <a:latin typeface="+mn-lt"/>
              </a:rPr>
              <a:t>Universitetet i Bergen</a:t>
            </a:r>
          </a:p>
          <a:p>
            <a:pPr algn="r" eaLnBrk="1" hangingPunct="1"/>
            <a:r>
              <a:rPr lang="nb-NO" altLang="nb-NO" sz="4000" dirty="0">
                <a:solidFill>
                  <a:schemeClr val="bg1"/>
                </a:solidFill>
                <a:latin typeface="+mn-lt"/>
              </a:rPr>
              <a:t>Pre012@uib.no</a:t>
            </a:r>
          </a:p>
        </p:txBody>
      </p:sp>
      <p:sp>
        <p:nvSpPr>
          <p:cNvPr id="2055" name="Text box 1" descr="Text field "/>
          <p:cNvSpPr txBox="1">
            <a:spLocks noChangeArrowheads="1"/>
          </p:cNvSpPr>
          <p:nvPr/>
        </p:nvSpPr>
        <p:spPr bwMode="auto">
          <a:xfrm>
            <a:off x="1182688" y="6229350"/>
            <a:ext cx="9969500" cy="19913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nb-NO" altLang="nb-NO" sz="4000" b="1" dirty="0">
                <a:solidFill>
                  <a:schemeClr val="tx1">
                    <a:lumMod val="85000"/>
                    <a:lumOff val="15000"/>
                  </a:schemeClr>
                </a:solidFill>
                <a:latin typeface="+mn-lt"/>
              </a:rPr>
              <a:t>ABSTRACT</a:t>
            </a:r>
          </a:p>
          <a:p>
            <a:pPr eaLnBrk="1" hangingPunct="1">
              <a:spcAft>
                <a:spcPct val="20000"/>
              </a:spcAft>
            </a:pPr>
            <a:r>
              <a:rPr lang="nb-NO" altLang="nb-NO" sz="4000" dirty="0">
                <a:solidFill>
                  <a:schemeClr val="tx1">
                    <a:lumMod val="85000"/>
                    <a:lumOff val="15000"/>
                  </a:schemeClr>
                </a:solidFill>
                <a:latin typeface="+mn-lt"/>
              </a:rPr>
              <a:t>Amyotrofisk lateral sklerose (ALS) er en nevrodegenerativ sykdom som rammer primært motornevroner (1). En av utfordringene med progresjon av ALS er tap av kommunikasjonsevnen (2). Det finnes mange hjelpemidler for å bedre kommunikasjonsmulighetene og ny teknologi åpner mulighetene senere i forløpet (3). </a:t>
            </a:r>
          </a:p>
          <a:p>
            <a:pPr eaLnBrk="1" hangingPunct="1">
              <a:spcAft>
                <a:spcPct val="20000"/>
              </a:spcAft>
            </a:pPr>
            <a:endParaRPr lang="nb-NO" altLang="nb-NO" sz="4000" dirty="0">
              <a:solidFill>
                <a:schemeClr val="tx1">
                  <a:lumMod val="85000"/>
                  <a:lumOff val="15000"/>
                </a:schemeClr>
              </a:solidFill>
              <a:latin typeface="+mn-lt"/>
            </a:endParaRPr>
          </a:p>
          <a:p>
            <a:pPr eaLnBrk="1" hangingPunct="1">
              <a:spcAft>
                <a:spcPct val="20000"/>
              </a:spcAft>
            </a:pPr>
            <a:r>
              <a:rPr lang="nb-NO" altLang="nb-NO" sz="4000" dirty="0">
                <a:solidFill>
                  <a:schemeClr val="tx1">
                    <a:lumMod val="85000"/>
                    <a:lumOff val="15000"/>
                  </a:schemeClr>
                </a:solidFill>
                <a:latin typeface="+mn-lt"/>
              </a:rPr>
              <a:t>Oppgavens mål var å undersøke hvilke muligheter, prioriteringer og beslutninger som er viktig i utvikling av kommunikasjonsmidler hos pasienter med ALS. Fokuset er særlig på Brain-computer </a:t>
            </a:r>
            <a:r>
              <a:rPr lang="nb-NO" altLang="nb-NO" sz="4000" dirty="0" err="1">
                <a:solidFill>
                  <a:schemeClr val="tx1">
                    <a:lumMod val="85000"/>
                    <a:lumOff val="15000"/>
                  </a:schemeClr>
                </a:solidFill>
                <a:latin typeface="+mn-lt"/>
              </a:rPr>
              <a:t>interface</a:t>
            </a:r>
            <a:r>
              <a:rPr lang="nb-NO" altLang="nb-NO" sz="4000" dirty="0">
                <a:solidFill>
                  <a:schemeClr val="tx1">
                    <a:lumMod val="85000"/>
                    <a:lumOff val="15000"/>
                  </a:schemeClr>
                </a:solidFill>
                <a:latin typeface="+mn-lt"/>
              </a:rPr>
              <a:t> (BCI) og fokuserer særlig på hva som er viktig for pasienten, pårørende og pleiepersonell. Det ble gjort litteratursøk etter kvalitative studier om ALS og kommunikasjonsmidler.</a:t>
            </a:r>
          </a:p>
          <a:p>
            <a:pPr eaLnBrk="1" hangingPunct="1">
              <a:spcAft>
                <a:spcPct val="20000"/>
              </a:spcAft>
            </a:pPr>
            <a:endParaRPr lang="nb-NO" altLang="nb-NO" sz="4000" dirty="0">
              <a:solidFill>
                <a:schemeClr val="tx1">
                  <a:lumMod val="85000"/>
                  <a:lumOff val="15000"/>
                </a:schemeClr>
              </a:solidFill>
              <a:latin typeface="+mn-lt"/>
            </a:endParaRPr>
          </a:p>
          <a:p>
            <a:pPr eaLnBrk="1" hangingPunct="1">
              <a:spcAft>
                <a:spcPct val="20000"/>
              </a:spcAft>
            </a:pPr>
            <a:r>
              <a:rPr lang="nb-NO" altLang="nb-NO" sz="4000" dirty="0">
                <a:solidFill>
                  <a:schemeClr val="tx1">
                    <a:lumMod val="85000"/>
                    <a:lumOff val="15000"/>
                  </a:schemeClr>
                </a:solidFill>
                <a:latin typeface="+mn-lt"/>
              </a:rPr>
              <a:t>Funnene viser at det er optimisme hos pasienter, helsepersonell og pårørende rundt avanserte hjelpemiddel, spesielt BCI, men det er også bekymringer rundt deres virkelige nytte utenfor laben. Jeg identifiserte flere punkter videreutvikling av teknologien bør fokusere på før det kan brukes i allmennsetting.</a:t>
            </a:r>
          </a:p>
          <a:p>
            <a:pPr eaLnBrk="1" hangingPunct="1">
              <a:spcAft>
                <a:spcPct val="20000"/>
              </a:spcAft>
            </a:pPr>
            <a:endParaRPr lang="nb-NO" altLang="nb-NO" sz="4000" dirty="0">
              <a:solidFill>
                <a:schemeClr val="tx1">
                  <a:lumMod val="85000"/>
                  <a:lumOff val="15000"/>
                </a:schemeClr>
              </a:solidFill>
              <a:latin typeface="+mn-lt"/>
            </a:endParaRPr>
          </a:p>
        </p:txBody>
      </p:sp>
      <p:sp>
        <p:nvSpPr>
          <p:cNvPr id="2052" name="Text box 2" descr="Text field "/>
          <p:cNvSpPr txBox="1">
            <a:spLocks noChangeArrowheads="1"/>
          </p:cNvSpPr>
          <p:nvPr/>
        </p:nvSpPr>
        <p:spPr bwMode="auto">
          <a:xfrm>
            <a:off x="11443335" y="6229350"/>
            <a:ext cx="10033000" cy="11172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nb-NO" sz="3600" dirty="0"/>
              <a:t>Det finnes mange </a:t>
            </a:r>
            <a:r>
              <a:rPr lang="nb-NO" sz="3600" b="1" dirty="0"/>
              <a:t>hjelpemidler</a:t>
            </a:r>
            <a:r>
              <a:rPr lang="nb-NO" sz="3600" dirty="0"/>
              <a:t> som kan brukes ved ulike affeksjoner i ekstremiteter og i ulike deler av sykdomsforløpet (3). Eksempel er verktøy som stemmeforsterkere når stemmen blir svakere, skriveverktøy ved bevar handfunksjon, eller tematavler(3). Ved mer avansert ALS finnes det øyestyrte datamaskiner eller datamaskiner knyttet til mikrobrytere som kan aktiveres med resterende muskelfunksjon (3). Når ALS sykdommen gir svikt i både motoriske- og verbale- funksjoner kan en bruke verktøy som tar seg nytte av øyebevegelser slik som øyepeketavler (3). BCI vil </a:t>
            </a:r>
            <a:r>
              <a:rPr lang="nb-NO" sz="3600" dirty="0" err="1"/>
              <a:t>vere</a:t>
            </a:r>
            <a:r>
              <a:rPr lang="nb-NO" sz="3600" dirty="0"/>
              <a:t> et supplement til andre hjelpemidler og til bruk når også øyemotilitet svikter. </a:t>
            </a:r>
            <a:br>
              <a:rPr lang="nb-NO" altLang="nb-NO" sz="3600" b="1" dirty="0">
                <a:solidFill>
                  <a:schemeClr val="tx1">
                    <a:lumMod val="85000"/>
                    <a:lumOff val="15000"/>
                  </a:schemeClr>
                </a:solidFill>
                <a:latin typeface="+mn-lt"/>
              </a:rPr>
            </a:br>
            <a:r>
              <a:rPr lang="nb-NO" altLang="nb-NO" sz="3600" b="1" dirty="0">
                <a:solidFill>
                  <a:schemeClr val="tx1">
                    <a:lumMod val="85000"/>
                    <a:lumOff val="15000"/>
                  </a:schemeClr>
                </a:solidFill>
                <a:latin typeface="+mn-lt"/>
              </a:rPr>
              <a:t>BCI</a:t>
            </a:r>
            <a:r>
              <a:rPr lang="nb-NO" altLang="nb-NO" sz="3600" dirty="0">
                <a:solidFill>
                  <a:schemeClr val="tx1">
                    <a:lumMod val="85000"/>
                    <a:lumOff val="15000"/>
                  </a:schemeClr>
                </a:solidFill>
                <a:latin typeface="+mn-lt"/>
              </a:rPr>
              <a:t> er en teknologi der signaler hentes ut fra hjernen, oftest ved hjelp av EEG, tolkes av en datamaskin som deretter utfører kommandoer, for eksempel styre en mekanisk arm eller tale gjennom en høgtaler (4).</a:t>
            </a:r>
          </a:p>
        </p:txBody>
      </p:sp>
      <p:sp>
        <p:nvSpPr>
          <p:cNvPr id="2059" name="Text Box 3" descr="Text field "/>
          <p:cNvSpPr txBox="1">
            <a:spLocks noChangeArrowheads="1"/>
          </p:cNvSpPr>
          <p:nvPr/>
        </p:nvSpPr>
        <p:spPr bwMode="auto">
          <a:xfrm>
            <a:off x="11443335" y="22983825"/>
            <a:ext cx="10033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endParaRPr lang="en-US" altLang="nb-NO" dirty="0">
              <a:solidFill>
                <a:schemeClr val="tx1">
                  <a:lumMod val="85000"/>
                  <a:lumOff val="15000"/>
                </a:schemeClr>
              </a:solidFill>
              <a:latin typeface="+mn-lt"/>
            </a:endParaRPr>
          </a:p>
        </p:txBody>
      </p:sp>
      <p:sp>
        <p:nvSpPr>
          <p:cNvPr id="2061" name="Text Box 4" descr="Text field "/>
          <p:cNvSpPr txBox="1">
            <a:spLocks noChangeArrowheads="1"/>
          </p:cNvSpPr>
          <p:nvPr/>
        </p:nvSpPr>
        <p:spPr bwMode="auto">
          <a:xfrm>
            <a:off x="21655088" y="6229350"/>
            <a:ext cx="10033000" cy="11726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nb-NO" altLang="nb-NO" sz="3600" dirty="0">
                <a:solidFill>
                  <a:schemeClr val="tx1">
                    <a:lumMod val="85000"/>
                    <a:lumOff val="15000"/>
                  </a:schemeClr>
                </a:solidFill>
                <a:latin typeface="+mn-lt"/>
              </a:rPr>
              <a:t>Jeg finner at gruppen har </a:t>
            </a:r>
            <a:r>
              <a:rPr lang="nb-NO" altLang="nb-NO" sz="3600" b="1" dirty="0">
                <a:solidFill>
                  <a:schemeClr val="tx1">
                    <a:lumMod val="85000"/>
                    <a:lumOff val="15000"/>
                  </a:schemeClr>
                </a:solidFill>
                <a:latin typeface="+mn-lt"/>
              </a:rPr>
              <a:t>en positiv holdning </a:t>
            </a:r>
            <a:r>
              <a:rPr lang="nb-NO" altLang="nb-NO" sz="3600" dirty="0">
                <a:solidFill>
                  <a:schemeClr val="tx1">
                    <a:lumMod val="85000"/>
                    <a:lumOff val="15000"/>
                  </a:schemeClr>
                </a:solidFill>
                <a:latin typeface="+mn-lt"/>
              </a:rPr>
              <a:t>til BCI og hva teknologien kan tilby og beskriver at den gir en følelse av håp og frihet. De var fornøyde med dagens presisjon og hurtighet(6, 7). Noen opplever derimot at BCI er oppskrytt gjennom media og andre kilder eller at det manglet informasjon (8).</a:t>
            </a:r>
          </a:p>
          <a:p>
            <a:pPr eaLnBrk="1" hangingPunct="1">
              <a:spcBef>
                <a:spcPct val="50000"/>
              </a:spcBef>
            </a:pPr>
            <a:r>
              <a:rPr lang="nb-NO" altLang="nb-NO" sz="3600" dirty="0">
                <a:solidFill>
                  <a:schemeClr val="tx1">
                    <a:lumMod val="85000"/>
                    <a:lumOff val="15000"/>
                  </a:schemeClr>
                </a:solidFill>
                <a:latin typeface="+mn-lt"/>
              </a:rPr>
              <a:t>Et problem var også opplevelsen av </a:t>
            </a:r>
            <a:r>
              <a:rPr lang="nb-NO" altLang="nb-NO" sz="3600" b="1" dirty="0" err="1">
                <a:solidFill>
                  <a:schemeClr val="tx1">
                    <a:lumMod val="85000"/>
                    <a:lumOff val="15000"/>
                  </a:schemeClr>
                </a:solidFill>
                <a:latin typeface="+mn-lt"/>
              </a:rPr>
              <a:t>fatigue</a:t>
            </a:r>
            <a:r>
              <a:rPr lang="nb-NO" altLang="nb-NO" sz="3600" b="1" dirty="0">
                <a:solidFill>
                  <a:schemeClr val="tx1">
                    <a:lumMod val="85000"/>
                    <a:lumOff val="15000"/>
                  </a:schemeClr>
                </a:solidFill>
                <a:latin typeface="+mn-lt"/>
              </a:rPr>
              <a:t> </a:t>
            </a:r>
            <a:r>
              <a:rPr lang="nb-NO" altLang="nb-NO" sz="3600" dirty="0">
                <a:solidFill>
                  <a:schemeClr val="tx1">
                    <a:lumMod val="85000"/>
                    <a:lumOff val="15000"/>
                  </a:schemeClr>
                </a:solidFill>
                <a:latin typeface="+mn-lt"/>
              </a:rPr>
              <a:t>ved langvarigbruk og tidsbruket generelt. Teknologien krever mye fra pasient og de rundt dem, både til å koble opp og for å bruke. </a:t>
            </a:r>
            <a:r>
              <a:rPr lang="nb-NO" altLang="nb-NO" sz="3600" b="1" dirty="0">
                <a:solidFill>
                  <a:schemeClr val="tx1">
                    <a:lumMod val="85000"/>
                    <a:lumOff val="15000"/>
                  </a:schemeClr>
                </a:solidFill>
                <a:latin typeface="+mn-lt"/>
              </a:rPr>
              <a:t>Brukervennlighet</a:t>
            </a:r>
            <a:r>
              <a:rPr lang="nb-NO" altLang="nb-NO" sz="3600" dirty="0">
                <a:solidFill>
                  <a:schemeClr val="tx1">
                    <a:lumMod val="85000"/>
                    <a:lumOff val="15000"/>
                  </a:schemeClr>
                </a:solidFill>
                <a:latin typeface="+mn-lt"/>
              </a:rPr>
              <a:t> er et viktig område å utvikle. Her var blant annet </a:t>
            </a:r>
            <a:r>
              <a:rPr lang="nb-NO" altLang="nb-NO" sz="3600" b="1" dirty="0">
                <a:solidFill>
                  <a:schemeClr val="tx1">
                    <a:lumMod val="85000"/>
                    <a:lumOff val="15000"/>
                  </a:schemeClr>
                </a:solidFill>
                <a:latin typeface="+mn-lt"/>
              </a:rPr>
              <a:t>signaluthentingsmetoden</a:t>
            </a:r>
            <a:r>
              <a:rPr lang="nb-NO" altLang="nb-NO" sz="3600" dirty="0">
                <a:solidFill>
                  <a:schemeClr val="tx1">
                    <a:lumMod val="85000"/>
                    <a:lumOff val="15000"/>
                  </a:schemeClr>
                </a:solidFill>
                <a:latin typeface="+mn-lt"/>
              </a:rPr>
              <a:t> og dens komfort, enkelhet og estetikk en viktig del. </a:t>
            </a:r>
            <a:r>
              <a:rPr lang="nb-NO" altLang="nb-NO" sz="3600" b="1" dirty="0">
                <a:solidFill>
                  <a:schemeClr val="tx1">
                    <a:lumMod val="85000"/>
                    <a:lumOff val="15000"/>
                  </a:schemeClr>
                </a:solidFill>
                <a:latin typeface="+mn-lt"/>
              </a:rPr>
              <a:t>Portabilitet</a:t>
            </a:r>
            <a:r>
              <a:rPr lang="nb-NO" altLang="nb-NO" sz="3600" dirty="0">
                <a:solidFill>
                  <a:schemeClr val="tx1">
                    <a:lumMod val="85000"/>
                    <a:lumOff val="15000"/>
                  </a:schemeClr>
                </a:solidFill>
                <a:latin typeface="+mn-lt"/>
              </a:rPr>
              <a:t> var og viktig. Mange av maskinene er store og krever at man er på behandlingsrommet eller hjemme. Systemer bør være lette å ta med seg og eventuelt integrere i for eksempel en rullestol (7).</a:t>
            </a:r>
          </a:p>
          <a:p>
            <a:pPr eaLnBrk="1" hangingPunct="1">
              <a:spcBef>
                <a:spcPct val="50000"/>
              </a:spcBef>
            </a:pPr>
            <a:endParaRPr lang="nb-NO" altLang="nb-NO" sz="3600" b="1" dirty="0">
              <a:solidFill>
                <a:schemeClr val="tx1">
                  <a:lumMod val="85000"/>
                  <a:lumOff val="15000"/>
                </a:schemeClr>
              </a:solidFill>
              <a:latin typeface="+mn-lt"/>
            </a:endParaRPr>
          </a:p>
        </p:txBody>
      </p:sp>
      <p:sp>
        <p:nvSpPr>
          <p:cNvPr id="2063" name="Text Box 5" descr="Text field "/>
          <p:cNvSpPr txBox="1">
            <a:spLocks noChangeArrowheads="1"/>
          </p:cNvSpPr>
          <p:nvPr/>
        </p:nvSpPr>
        <p:spPr bwMode="auto">
          <a:xfrm>
            <a:off x="31962408" y="6229350"/>
            <a:ext cx="10033000" cy="19666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nb-NO" sz="3600" b="1" dirty="0">
                <a:solidFill>
                  <a:schemeClr val="tx1">
                    <a:lumMod val="85000"/>
                    <a:lumOff val="15000"/>
                  </a:schemeClr>
                </a:solidFill>
                <a:latin typeface="Arial" panose="020B0604020202020204" pitchFamily="34" charset="0"/>
                <a:cs typeface="Arial" panose="020B0604020202020204" pitchFamily="34" charset="0"/>
              </a:rPr>
              <a:t>Et </a:t>
            </a:r>
            <a:r>
              <a:rPr lang="nb-NO" sz="3600" b="1" dirty="0">
                <a:latin typeface="Arial" panose="020B0604020202020204" pitchFamily="34" charset="0"/>
                <a:cs typeface="Arial" panose="020B0604020202020204" pitchFamily="34" charset="0"/>
              </a:rPr>
              <a:t>modulært system </a:t>
            </a:r>
            <a:r>
              <a:rPr lang="nb-NO" sz="3600" dirty="0">
                <a:latin typeface="Arial" panose="020B0604020202020204" pitchFamily="34" charset="0"/>
                <a:cs typeface="Arial" panose="020B0604020202020204" pitchFamily="34" charset="0"/>
              </a:rPr>
              <a:t>som kan tilpasses pasientenes behov var også viktig(8). Det bør kunne kobles til internett og ta høyde for pasientenes erfaring og kunnskap med datasystemer(6,8,9). Systemene bør kunne følge pasientens sykdomsprogresjon og være et hjelpemiddel til annen kommunikasjon tidlig i sykdomsforløpet (8). Senere i forløpet vil det med tidligere erfaring bli lettere når systemene må brukes mer alene fordi pasient, helsepersonell og pårørende har mer erfaring med å bruke og tolke systemet samt </a:t>
            </a:r>
            <a:r>
              <a:rPr lang="nb-NO" sz="3600" dirty="0" err="1">
                <a:latin typeface="Arial" panose="020B0604020202020204" pitchFamily="34" charset="0"/>
                <a:cs typeface="Arial" panose="020B0604020202020204" pitchFamily="34" charset="0"/>
              </a:rPr>
              <a:t>feilsøke</a:t>
            </a:r>
            <a:r>
              <a:rPr lang="nb-NO" sz="3600" dirty="0">
                <a:latin typeface="Arial" panose="020B0604020202020204" pitchFamily="34" charset="0"/>
                <a:cs typeface="Arial" panose="020B0604020202020204" pitchFamily="34" charset="0"/>
              </a:rPr>
              <a:t> om det oppstår problemer.</a:t>
            </a:r>
          </a:p>
          <a:p>
            <a:pPr eaLnBrk="1" hangingPunct="1">
              <a:spcBef>
                <a:spcPct val="50000"/>
              </a:spcBef>
            </a:pPr>
            <a:r>
              <a:rPr lang="nb-NO" sz="3600" dirty="0">
                <a:latin typeface="Arial" panose="020B0604020202020204" pitchFamily="34" charset="0"/>
                <a:cs typeface="Arial" panose="020B0604020202020204" pitchFamily="34" charset="0"/>
              </a:rPr>
              <a:t>Det </a:t>
            </a:r>
            <a:r>
              <a:rPr lang="nb-NO" sz="3600" b="1" dirty="0">
                <a:latin typeface="Arial" panose="020B0604020202020204" pitchFamily="34" charset="0"/>
                <a:cs typeface="Arial" panose="020B0604020202020204" pitchFamily="34" charset="0"/>
              </a:rPr>
              <a:t>eksistensielle </a:t>
            </a:r>
            <a:r>
              <a:rPr lang="nb-NO" sz="3600" dirty="0">
                <a:latin typeface="Arial" panose="020B0604020202020204" pitchFamily="34" charset="0"/>
                <a:cs typeface="Arial" panose="020B0604020202020204" pitchFamily="34" charset="0"/>
              </a:rPr>
              <a:t>ble også tatt opp i flere av artiklene. </a:t>
            </a:r>
            <a:r>
              <a:rPr lang="nb-NO" sz="3600" dirty="0"/>
              <a:t>Enkelte deltakere var bekymret for byrden som blir plassert på både pårørende og helsepersonell ved bruk av avanserte hjelpemidler som BCI (7). Noen synes systemene kunne få den til å føle seg mindre menneskelig og at maskinen «ble en del av </a:t>
            </a:r>
            <a:r>
              <a:rPr lang="nb-NO" sz="3600" dirty="0" err="1"/>
              <a:t>dei</a:t>
            </a:r>
            <a:r>
              <a:rPr lang="nb-NO" sz="3600" dirty="0"/>
              <a:t>» (10).</a:t>
            </a:r>
            <a:endParaRPr lang="nb-NO" sz="3600" dirty="0">
              <a:latin typeface="Arial" panose="020B0604020202020204" pitchFamily="34" charset="0"/>
              <a:cs typeface="Arial" panose="020B0604020202020204" pitchFamily="34" charset="0"/>
            </a:endParaRPr>
          </a:p>
          <a:p>
            <a:pPr eaLnBrk="1" hangingPunct="1">
              <a:spcBef>
                <a:spcPct val="50000"/>
              </a:spcBef>
            </a:pPr>
            <a:r>
              <a:rPr lang="nb-NO" sz="3600" dirty="0"/>
              <a:t>BCI gir gode mulighetene i fremtidig håndtering av kommunikasjonsvansker ved ALS, men for å kunne gjøre avanserte hjelpemidler som BCI til en reell mulighet er det viktig at den oppfyller flere av kravene og prioriteringene til pasientene, både når det gjelder programvare og når det gjelder utforming. Ønske om en dagligdags maskin som kan tas med, lett kobles opp og som er nøyaktig og presis bør stå høyt i fremtidig utvikling. Vi må også finne gode metoder for bruk av systemene som ikke fører til </a:t>
            </a:r>
            <a:r>
              <a:rPr lang="nb-NO" sz="3600" dirty="0" err="1"/>
              <a:t>fatigue</a:t>
            </a:r>
            <a:r>
              <a:rPr lang="nb-NO" sz="3600" dirty="0"/>
              <a:t>, tretthet eller andre negative konsekvenser av bruk.</a:t>
            </a:r>
            <a:endParaRPr lang="nb-NO" sz="3600" dirty="0">
              <a:latin typeface="Arial" panose="020B0604020202020204" pitchFamily="34" charset="0"/>
              <a:cs typeface="Arial" panose="020B0604020202020204" pitchFamily="34" charset="0"/>
            </a:endParaRPr>
          </a:p>
          <a:p>
            <a:pPr eaLnBrk="1" hangingPunct="1">
              <a:spcBef>
                <a:spcPct val="50000"/>
              </a:spcBef>
            </a:pPr>
            <a:endParaRPr lang="en-US" altLang="nb-NO"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066" name="Acknowledgements" descr="Field for acknowledgements"/>
          <p:cNvSpPr txBox="1">
            <a:spLocks noChangeArrowheads="1"/>
          </p:cNvSpPr>
          <p:nvPr/>
        </p:nvSpPr>
        <p:spPr bwMode="auto">
          <a:xfrm>
            <a:off x="37278864" y="27220307"/>
            <a:ext cx="4435565"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3600" b="1" dirty="0">
                <a:solidFill>
                  <a:schemeClr val="tx1">
                    <a:lumMod val="85000"/>
                    <a:lumOff val="15000"/>
                  </a:schemeClr>
                </a:solidFill>
                <a:latin typeface="+mn-lt"/>
              </a:rPr>
              <a:t>Annerkjennelser</a:t>
            </a:r>
            <a:endParaRPr lang="nb-NO" altLang="nb-NO" sz="2800" b="1" dirty="0">
              <a:solidFill>
                <a:schemeClr val="tx1">
                  <a:lumMod val="85000"/>
                  <a:lumOff val="15000"/>
                </a:schemeClr>
              </a:solidFill>
              <a:latin typeface="+mn-lt"/>
            </a:endParaRPr>
          </a:p>
          <a:p>
            <a:pPr eaLnBrk="1" hangingPunct="1"/>
            <a:r>
              <a:rPr lang="en-GB" altLang="nb-NO" sz="2400" dirty="0" err="1">
                <a:solidFill>
                  <a:schemeClr val="tx1">
                    <a:lumMod val="85000"/>
                    <a:lumOff val="15000"/>
                  </a:schemeClr>
                </a:solidFill>
                <a:latin typeface="+mj-lt"/>
              </a:rPr>
              <a:t>Teksten</a:t>
            </a:r>
            <a:r>
              <a:rPr lang="en-GB" altLang="nb-NO" sz="2400" dirty="0">
                <a:solidFill>
                  <a:schemeClr val="tx1">
                    <a:lumMod val="85000"/>
                    <a:lumOff val="15000"/>
                  </a:schemeClr>
                </a:solidFill>
                <a:latin typeface="+mj-lt"/>
              </a:rPr>
              <a:t> </a:t>
            </a:r>
            <a:r>
              <a:rPr lang="en-GB" altLang="nb-NO" sz="2400" dirty="0" err="1">
                <a:solidFill>
                  <a:schemeClr val="tx1">
                    <a:lumMod val="85000"/>
                    <a:lumOff val="15000"/>
                  </a:schemeClr>
                </a:solidFill>
                <a:latin typeface="+mj-lt"/>
              </a:rPr>
              <a:t>på</a:t>
            </a:r>
            <a:r>
              <a:rPr lang="en-GB" altLang="nb-NO" sz="2400" dirty="0">
                <a:solidFill>
                  <a:schemeClr val="tx1">
                    <a:lumMod val="85000"/>
                    <a:lumOff val="15000"/>
                  </a:schemeClr>
                </a:solidFill>
                <a:latin typeface="+mj-lt"/>
              </a:rPr>
              <a:t> </a:t>
            </a:r>
            <a:r>
              <a:rPr lang="en-GB" altLang="nb-NO" sz="2400" dirty="0" err="1">
                <a:solidFill>
                  <a:schemeClr val="tx1">
                    <a:lumMod val="85000"/>
                    <a:lumOff val="15000"/>
                  </a:schemeClr>
                </a:solidFill>
                <a:latin typeface="+mj-lt"/>
              </a:rPr>
              <a:t>denne</a:t>
            </a:r>
            <a:r>
              <a:rPr lang="en-GB" altLang="nb-NO" sz="2400" dirty="0">
                <a:solidFill>
                  <a:schemeClr val="tx1">
                    <a:lumMod val="85000"/>
                    <a:lumOff val="15000"/>
                  </a:schemeClr>
                </a:solidFill>
                <a:latin typeface="+mj-lt"/>
              </a:rPr>
              <a:t> </a:t>
            </a:r>
            <a:r>
              <a:rPr lang="en-GB" altLang="nb-NO" sz="2400" dirty="0" err="1">
                <a:solidFill>
                  <a:schemeClr val="tx1">
                    <a:lumMod val="85000"/>
                    <a:lumOff val="15000"/>
                  </a:schemeClr>
                </a:solidFill>
                <a:latin typeface="+mj-lt"/>
              </a:rPr>
              <a:t>posteren</a:t>
            </a:r>
            <a:r>
              <a:rPr lang="en-GB" altLang="nb-NO" sz="2400" dirty="0">
                <a:solidFill>
                  <a:schemeClr val="tx1">
                    <a:lumMod val="85000"/>
                    <a:lumOff val="15000"/>
                  </a:schemeClr>
                </a:solidFill>
                <a:latin typeface="+mj-lt"/>
              </a:rPr>
              <a:t> er </a:t>
            </a:r>
            <a:r>
              <a:rPr lang="en-GB" altLang="nb-NO" sz="2400" dirty="0" err="1">
                <a:solidFill>
                  <a:schemeClr val="tx1">
                    <a:lumMod val="85000"/>
                    <a:lumOff val="15000"/>
                  </a:schemeClr>
                </a:solidFill>
                <a:latin typeface="+mj-lt"/>
              </a:rPr>
              <a:t>basert</a:t>
            </a:r>
            <a:r>
              <a:rPr lang="en-GB" altLang="nb-NO" sz="2400" dirty="0">
                <a:solidFill>
                  <a:schemeClr val="tx1">
                    <a:lumMod val="85000"/>
                    <a:lumOff val="15000"/>
                  </a:schemeClr>
                </a:solidFill>
                <a:latin typeface="+mj-lt"/>
              </a:rPr>
              <a:t> </a:t>
            </a:r>
            <a:r>
              <a:rPr lang="en-GB" altLang="nb-NO" sz="2400" dirty="0" err="1">
                <a:solidFill>
                  <a:schemeClr val="tx1">
                    <a:lumMod val="85000"/>
                    <a:lumOff val="15000"/>
                  </a:schemeClr>
                </a:solidFill>
                <a:latin typeface="+mj-lt"/>
              </a:rPr>
              <a:t>på</a:t>
            </a:r>
            <a:r>
              <a:rPr lang="en-GB" altLang="nb-NO" sz="2400" dirty="0">
                <a:solidFill>
                  <a:schemeClr val="tx1">
                    <a:lumMod val="85000"/>
                    <a:lumOff val="15000"/>
                  </a:schemeClr>
                </a:solidFill>
                <a:latin typeface="+mj-lt"/>
              </a:rPr>
              <a:t> </a:t>
            </a:r>
            <a:r>
              <a:rPr lang="en-GB" altLang="nb-NO" sz="2400" dirty="0" err="1">
                <a:solidFill>
                  <a:schemeClr val="tx1">
                    <a:lumMod val="85000"/>
                    <a:lumOff val="15000"/>
                  </a:schemeClr>
                </a:solidFill>
                <a:latin typeface="+mj-lt"/>
              </a:rPr>
              <a:t>hovedoppgaven</a:t>
            </a:r>
            <a:r>
              <a:rPr lang="en-GB" altLang="nb-NO" sz="2400" dirty="0">
                <a:solidFill>
                  <a:schemeClr val="tx1">
                    <a:lumMod val="85000"/>
                    <a:lumOff val="15000"/>
                  </a:schemeClr>
                </a:solidFill>
                <a:latin typeface="+mj-lt"/>
              </a:rPr>
              <a:t> “</a:t>
            </a:r>
            <a:r>
              <a:rPr lang="nb-NO" altLang="nb-NO" sz="2400" dirty="0">
                <a:solidFill>
                  <a:schemeClr val="tx1">
                    <a:lumMod val="85000"/>
                    <a:lumOff val="15000"/>
                  </a:schemeClr>
                </a:solidFill>
                <a:latin typeface="+mj-lt"/>
              </a:rPr>
              <a:t>k</a:t>
            </a:r>
            <a:r>
              <a:rPr lang="nb-NO" sz="2400" dirty="0">
                <a:latin typeface="+mj-lt"/>
              </a:rPr>
              <a:t>ommunikasjonsverktøy for pasienter med ALS» skrevet av Petter Stavenæs Refvik</a:t>
            </a:r>
            <a:r>
              <a:rPr lang="en-GB" altLang="nb-NO" sz="2400" dirty="0">
                <a:solidFill>
                  <a:schemeClr val="tx1">
                    <a:lumMod val="85000"/>
                    <a:lumOff val="15000"/>
                  </a:schemeClr>
                </a:solidFill>
                <a:latin typeface="+mn-lt"/>
              </a:rPr>
              <a:t>. </a:t>
            </a:r>
            <a:r>
              <a:rPr lang="en-GB" altLang="nb-NO" sz="2400" dirty="0" err="1">
                <a:solidFill>
                  <a:schemeClr val="tx1">
                    <a:lumMod val="85000"/>
                    <a:lumOff val="15000"/>
                  </a:schemeClr>
                </a:solidFill>
                <a:latin typeface="+mn-lt"/>
              </a:rPr>
              <a:t>Veileder</a:t>
            </a:r>
            <a:r>
              <a:rPr lang="en-GB" altLang="nb-NO" sz="2400" dirty="0">
                <a:solidFill>
                  <a:schemeClr val="tx1">
                    <a:lumMod val="85000"/>
                    <a:lumOff val="15000"/>
                  </a:schemeClr>
                </a:solidFill>
                <a:latin typeface="+mn-lt"/>
              </a:rPr>
              <a:t> var Ole-</a:t>
            </a:r>
            <a:r>
              <a:rPr lang="en-GB" altLang="nb-NO" sz="2400" dirty="0" err="1">
                <a:solidFill>
                  <a:schemeClr val="tx1">
                    <a:lumMod val="85000"/>
                    <a:lumOff val="15000"/>
                  </a:schemeClr>
                </a:solidFill>
                <a:latin typeface="+mn-lt"/>
              </a:rPr>
              <a:t>Bjørn</a:t>
            </a:r>
            <a:r>
              <a:rPr lang="en-GB" altLang="nb-NO" sz="2400" dirty="0">
                <a:solidFill>
                  <a:schemeClr val="tx1">
                    <a:lumMod val="85000"/>
                    <a:lumOff val="15000"/>
                  </a:schemeClr>
                </a:solidFill>
                <a:latin typeface="+mn-lt"/>
              </a:rPr>
              <a:t> </a:t>
            </a:r>
            <a:r>
              <a:rPr lang="en-GB" altLang="nb-NO" sz="2400" dirty="0" err="1">
                <a:solidFill>
                  <a:schemeClr val="tx1">
                    <a:lumMod val="85000"/>
                    <a:lumOff val="15000"/>
                  </a:schemeClr>
                </a:solidFill>
                <a:latin typeface="+mn-lt"/>
              </a:rPr>
              <a:t>Tysnes</a:t>
            </a:r>
            <a:endParaRPr lang="en-GB" altLang="nb-NO" sz="2400" dirty="0">
              <a:solidFill>
                <a:schemeClr val="tx1">
                  <a:lumMod val="85000"/>
                  <a:lumOff val="15000"/>
                </a:schemeClr>
              </a:solidFill>
              <a:latin typeface="+mn-lt"/>
            </a:endParaRPr>
          </a:p>
        </p:txBody>
      </p:sp>
      <p:pic>
        <p:nvPicPr>
          <p:cNvPr id="4" name="Bilde 3">
            <a:extLst>
              <a:ext uri="{FF2B5EF4-FFF2-40B4-BE49-F238E27FC236}">
                <a16:creationId xmlns:a16="http://schemas.microsoft.com/office/drawing/2014/main" id="{81C9971F-CDB4-474E-3A6B-84F8A121FBCD}"/>
              </a:ext>
            </a:extLst>
          </p:cNvPr>
          <p:cNvPicPr>
            <a:picLocks noChangeAspect="1"/>
          </p:cNvPicPr>
          <p:nvPr/>
        </p:nvPicPr>
        <p:blipFill rotWithShape="1">
          <a:blip r:embed="rId3">
            <a:extLst>
              <a:ext uri="{28A0092B-C50C-407E-A947-70E740481C1C}">
                <a14:useLocalDpi xmlns:a14="http://schemas.microsoft.com/office/drawing/2010/main" val="0"/>
              </a:ext>
            </a:extLst>
          </a:blip>
          <a:srcRect l="7007" r="7495"/>
          <a:stretch/>
        </p:blipFill>
        <p:spPr>
          <a:xfrm>
            <a:off x="12747593" y="17690372"/>
            <a:ext cx="17457484" cy="8623889"/>
          </a:xfrm>
          <a:prstGeom prst="rect">
            <a:avLst/>
          </a:prstGeom>
        </p:spPr>
      </p:pic>
      <p:sp>
        <p:nvSpPr>
          <p:cNvPr id="5" name="TekstSylinder 4">
            <a:extLst>
              <a:ext uri="{FF2B5EF4-FFF2-40B4-BE49-F238E27FC236}">
                <a16:creationId xmlns:a16="http://schemas.microsoft.com/office/drawing/2014/main" id="{0A287143-29CD-3712-8C52-3FB1AF952C30}"/>
              </a:ext>
            </a:extLst>
          </p:cNvPr>
          <p:cNvSpPr txBox="1"/>
          <p:nvPr/>
        </p:nvSpPr>
        <p:spPr>
          <a:xfrm>
            <a:off x="30133004" y="25408912"/>
            <a:ext cx="4970779" cy="584775"/>
          </a:xfrm>
          <a:prstGeom prst="rect">
            <a:avLst/>
          </a:prstGeom>
          <a:noFill/>
        </p:spPr>
        <p:txBody>
          <a:bodyPr wrap="square" rtlCol="0">
            <a:spAutoFit/>
          </a:bodyPr>
          <a:lstStyle/>
          <a:p>
            <a:r>
              <a:rPr lang="fr-FR" dirty="0"/>
              <a:t>(5)</a:t>
            </a:r>
            <a:endParaRPr lang="nb-NO" dirty="0"/>
          </a:p>
        </p:txBody>
      </p:sp>
      <p:sp>
        <p:nvSpPr>
          <p:cNvPr id="2065" name="References" descr="Field for references"/>
          <p:cNvSpPr txBox="1">
            <a:spLocks noChangeArrowheads="1"/>
          </p:cNvSpPr>
          <p:nvPr/>
        </p:nvSpPr>
        <p:spPr bwMode="auto">
          <a:xfrm>
            <a:off x="11443335" y="26602994"/>
            <a:ext cx="23660448" cy="5570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3600" b="1" dirty="0">
                <a:solidFill>
                  <a:schemeClr val="tx1">
                    <a:lumMod val="85000"/>
                    <a:lumOff val="15000"/>
                  </a:schemeClr>
                </a:solidFill>
                <a:latin typeface="+mn-lt"/>
              </a:rPr>
              <a:t>Referanser</a:t>
            </a:r>
            <a:endParaRPr lang="nb-NO" altLang="nb-NO" sz="1200" dirty="0">
              <a:solidFill>
                <a:schemeClr val="tx1">
                  <a:lumMod val="85000"/>
                  <a:lumOff val="15000"/>
                </a:schemeClr>
              </a:solidFill>
              <a:latin typeface="+mn-lt"/>
            </a:endParaRPr>
          </a:p>
          <a:p>
            <a:pPr eaLnBrk="1" hangingPunct="1"/>
            <a:r>
              <a:rPr lang="nb-NO" altLang="nb-NO" sz="1800" dirty="0">
                <a:solidFill>
                  <a:schemeClr val="tx1">
                    <a:lumMod val="85000"/>
                    <a:lumOff val="15000"/>
                  </a:schemeClr>
                </a:solidFill>
                <a:latin typeface="+mn-lt"/>
              </a:rPr>
              <a:t>1. van Es MA, </a:t>
            </a:r>
            <a:r>
              <a:rPr lang="nb-NO" altLang="nb-NO" sz="1800" dirty="0" err="1">
                <a:solidFill>
                  <a:schemeClr val="tx1">
                    <a:lumMod val="85000"/>
                    <a:lumOff val="15000"/>
                  </a:schemeClr>
                </a:solidFill>
                <a:latin typeface="+mn-lt"/>
              </a:rPr>
              <a:t>Hardiman</a:t>
            </a:r>
            <a:r>
              <a:rPr lang="nb-NO" altLang="nb-NO" sz="1800" dirty="0">
                <a:solidFill>
                  <a:schemeClr val="tx1">
                    <a:lumMod val="85000"/>
                    <a:lumOff val="15000"/>
                  </a:schemeClr>
                </a:solidFill>
                <a:latin typeface="+mn-lt"/>
              </a:rPr>
              <a:t> O, </a:t>
            </a:r>
            <a:r>
              <a:rPr lang="nb-NO" altLang="nb-NO" sz="1800" dirty="0" err="1">
                <a:solidFill>
                  <a:schemeClr val="tx1">
                    <a:lumMod val="85000"/>
                    <a:lumOff val="15000"/>
                  </a:schemeClr>
                </a:solidFill>
                <a:latin typeface="+mn-lt"/>
              </a:rPr>
              <a:t>Chio</a:t>
            </a:r>
            <a:r>
              <a:rPr lang="nb-NO" altLang="nb-NO" sz="1800" dirty="0">
                <a:solidFill>
                  <a:schemeClr val="tx1">
                    <a:lumMod val="85000"/>
                    <a:lumOff val="15000"/>
                  </a:schemeClr>
                </a:solidFill>
                <a:latin typeface="+mn-lt"/>
              </a:rPr>
              <a:t> A, Al-Chalabi A, </a:t>
            </a:r>
            <a:r>
              <a:rPr lang="nb-NO" altLang="nb-NO" sz="1800" dirty="0" err="1">
                <a:solidFill>
                  <a:schemeClr val="tx1">
                    <a:lumMod val="85000"/>
                    <a:lumOff val="15000"/>
                  </a:schemeClr>
                </a:solidFill>
                <a:latin typeface="+mn-lt"/>
              </a:rPr>
              <a:t>Pasterkamp</a:t>
            </a:r>
            <a:r>
              <a:rPr lang="nb-NO" altLang="nb-NO" sz="1800" dirty="0">
                <a:solidFill>
                  <a:schemeClr val="tx1">
                    <a:lumMod val="85000"/>
                    <a:lumOff val="15000"/>
                  </a:schemeClr>
                </a:solidFill>
                <a:latin typeface="+mn-lt"/>
              </a:rPr>
              <a:t> RJ, </a:t>
            </a:r>
            <a:r>
              <a:rPr lang="nb-NO" altLang="nb-NO" sz="1800" dirty="0" err="1">
                <a:solidFill>
                  <a:schemeClr val="tx1">
                    <a:lumMod val="85000"/>
                    <a:lumOff val="15000"/>
                  </a:schemeClr>
                </a:solidFill>
                <a:latin typeface="+mn-lt"/>
              </a:rPr>
              <a:t>Veldink</a:t>
            </a:r>
            <a:r>
              <a:rPr lang="nb-NO" altLang="nb-NO" sz="1800" dirty="0">
                <a:solidFill>
                  <a:schemeClr val="tx1">
                    <a:lumMod val="85000"/>
                    <a:lumOff val="15000"/>
                  </a:schemeClr>
                </a:solidFill>
                <a:latin typeface="+mn-lt"/>
              </a:rPr>
              <a:t> JH, et al. </a:t>
            </a:r>
            <a:r>
              <a:rPr lang="nb-NO" altLang="nb-NO" sz="1800" dirty="0" err="1">
                <a:solidFill>
                  <a:schemeClr val="tx1">
                    <a:lumMod val="85000"/>
                    <a:lumOff val="15000"/>
                  </a:schemeClr>
                </a:solidFill>
                <a:latin typeface="+mn-lt"/>
              </a:rPr>
              <a:t>Amyotrophic</a:t>
            </a:r>
            <a:r>
              <a:rPr lang="nb-NO" altLang="nb-NO" sz="1800" dirty="0">
                <a:solidFill>
                  <a:schemeClr val="tx1">
                    <a:lumMod val="85000"/>
                    <a:lumOff val="15000"/>
                  </a:schemeClr>
                </a:solidFill>
                <a:latin typeface="+mn-lt"/>
              </a:rPr>
              <a:t> lateral </a:t>
            </a:r>
            <a:r>
              <a:rPr lang="nb-NO" altLang="nb-NO" sz="1800" dirty="0" err="1">
                <a:solidFill>
                  <a:schemeClr val="tx1">
                    <a:lumMod val="85000"/>
                    <a:lumOff val="15000"/>
                  </a:schemeClr>
                </a:solidFill>
                <a:latin typeface="+mn-lt"/>
              </a:rPr>
              <a:t>sclerosis</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Lancet</a:t>
            </a:r>
            <a:r>
              <a:rPr lang="nb-NO" altLang="nb-NO" sz="1800" dirty="0">
                <a:solidFill>
                  <a:schemeClr val="tx1">
                    <a:lumMod val="85000"/>
                    <a:lumOff val="15000"/>
                  </a:schemeClr>
                </a:solidFill>
                <a:latin typeface="+mn-lt"/>
              </a:rPr>
              <a:t>. 2017;390(10107):2084-98.</a:t>
            </a:r>
          </a:p>
          <a:p>
            <a:pPr eaLnBrk="1" hangingPunct="1"/>
            <a:r>
              <a:rPr lang="nb-NO" altLang="nb-NO" sz="1800" dirty="0">
                <a:solidFill>
                  <a:schemeClr val="tx1">
                    <a:lumMod val="85000"/>
                    <a:lumOff val="15000"/>
                  </a:schemeClr>
                </a:solidFill>
                <a:latin typeface="+mn-lt"/>
              </a:rPr>
              <a:t>2. Tysnes OB, </a:t>
            </a:r>
            <a:r>
              <a:rPr lang="nb-NO" altLang="nb-NO" sz="1800" dirty="0" err="1">
                <a:solidFill>
                  <a:schemeClr val="tx1">
                    <a:lumMod val="85000"/>
                    <a:lumOff val="15000"/>
                  </a:schemeClr>
                </a:solidFill>
                <a:latin typeface="+mn-lt"/>
              </a:rPr>
              <a:t>Holmoy</a:t>
            </a:r>
            <a:r>
              <a:rPr lang="nb-NO" altLang="nb-NO" sz="1800" dirty="0">
                <a:solidFill>
                  <a:schemeClr val="tx1">
                    <a:lumMod val="85000"/>
                    <a:lumOff val="15000"/>
                  </a:schemeClr>
                </a:solidFill>
                <a:latin typeface="+mn-lt"/>
              </a:rPr>
              <a:t> T, </a:t>
            </a:r>
            <a:r>
              <a:rPr lang="nb-NO" altLang="nb-NO" sz="1800" dirty="0" err="1">
                <a:solidFill>
                  <a:schemeClr val="tx1">
                    <a:lumMod val="85000"/>
                    <a:lumOff val="15000"/>
                  </a:schemeClr>
                </a:solidFill>
                <a:latin typeface="+mn-lt"/>
              </a:rPr>
              <a:t>Indrekvam</a:t>
            </a:r>
            <a:r>
              <a:rPr lang="nb-NO" altLang="nb-NO" sz="1800" dirty="0">
                <a:solidFill>
                  <a:schemeClr val="tx1">
                    <a:lumMod val="85000"/>
                    <a:lumOff val="15000"/>
                  </a:schemeClr>
                </a:solidFill>
                <a:latin typeface="+mn-lt"/>
              </a:rPr>
              <a:t> S, </a:t>
            </a:r>
            <a:r>
              <a:rPr lang="nb-NO" altLang="nb-NO" sz="1800" dirty="0" err="1">
                <a:solidFill>
                  <a:schemeClr val="tx1">
                    <a:lumMod val="85000"/>
                    <a:lumOff val="15000"/>
                  </a:schemeClr>
                </a:solidFill>
                <a:latin typeface="+mn-lt"/>
              </a:rPr>
              <a:t>Fondenaes</a:t>
            </a:r>
            <a:r>
              <a:rPr lang="nb-NO" altLang="nb-NO" sz="1800" dirty="0">
                <a:solidFill>
                  <a:schemeClr val="tx1">
                    <a:lumMod val="85000"/>
                    <a:lumOff val="15000"/>
                  </a:schemeClr>
                </a:solidFill>
                <a:latin typeface="+mn-lt"/>
              </a:rPr>
              <a:t> O. </a:t>
            </a:r>
            <a:r>
              <a:rPr lang="nb-NO" altLang="nb-NO" sz="1800" dirty="0" err="1">
                <a:solidFill>
                  <a:schemeClr val="tx1">
                    <a:lumMod val="85000"/>
                    <a:lumOff val="15000"/>
                  </a:schemeClr>
                </a:solidFill>
                <a:latin typeface="+mn-lt"/>
              </a:rPr>
              <a:t>Ventilation</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of</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patients</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with</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amyotrophic</a:t>
            </a:r>
            <a:r>
              <a:rPr lang="nb-NO" altLang="nb-NO" sz="1800" dirty="0">
                <a:solidFill>
                  <a:schemeClr val="tx1">
                    <a:lumMod val="85000"/>
                    <a:lumOff val="15000"/>
                  </a:schemeClr>
                </a:solidFill>
                <a:latin typeface="+mn-lt"/>
              </a:rPr>
              <a:t> lateral </a:t>
            </a:r>
            <a:r>
              <a:rPr lang="nb-NO" altLang="nb-NO" sz="1800" dirty="0" err="1">
                <a:solidFill>
                  <a:schemeClr val="tx1">
                    <a:lumMod val="85000"/>
                    <a:lumOff val="15000"/>
                  </a:schemeClr>
                </a:solidFill>
                <a:latin typeface="+mn-lt"/>
              </a:rPr>
              <a:t>sclerosis</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Tidsskr</a:t>
            </a:r>
            <a:r>
              <a:rPr lang="nb-NO" altLang="nb-NO" sz="1800" dirty="0">
                <a:solidFill>
                  <a:schemeClr val="tx1">
                    <a:lumMod val="85000"/>
                    <a:lumOff val="15000"/>
                  </a:schemeClr>
                </a:solidFill>
                <a:latin typeface="+mn-lt"/>
              </a:rPr>
              <a:t> Nor </a:t>
            </a:r>
            <a:r>
              <a:rPr lang="nb-NO" altLang="nb-NO" sz="1800" dirty="0" err="1">
                <a:solidFill>
                  <a:schemeClr val="tx1">
                    <a:lumMod val="85000"/>
                    <a:lumOff val="15000"/>
                  </a:schemeClr>
                </a:solidFill>
                <a:latin typeface="+mn-lt"/>
              </a:rPr>
              <a:t>Laegeforen</a:t>
            </a:r>
            <a:r>
              <a:rPr lang="nb-NO" altLang="nb-NO" sz="1800" dirty="0">
                <a:solidFill>
                  <a:schemeClr val="tx1">
                    <a:lumMod val="85000"/>
                    <a:lumOff val="15000"/>
                  </a:schemeClr>
                </a:solidFill>
                <a:latin typeface="+mn-lt"/>
              </a:rPr>
              <a:t>. 2021;141(8).</a:t>
            </a:r>
          </a:p>
          <a:p>
            <a:pPr eaLnBrk="1" hangingPunct="1"/>
            <a:r>
              <a:rPr lang="nb-NO" altLang="nb-NO" sz="1800" dirty="0">
                <a:solidFill>
                  <a:schemeClr val="tx1">
                    <a:lumMod val="85000"/>
                    <a:lumOff val="15000"/>
                  </a:schemeClr>
                </a:solidFill>
                <a:latin typeface="+mn-lt"/>
              </a:rPr>
              <a:t>3. ALS og kommunikasjonsvansker [Infoside]. Kunnskapsbanken.no: NAV; 2021 [</a:t>
            </a:r>
            <a:r>
              <a:rPr lang="nb-NO" altLang="nb-NO" sz="1800" dirty="0" err="1">
                <a:solidFill>
                  <a:schemeClr val="tx1">
                    <a:lumMod val="85000"/>
                    <a:lumOff val="15000"/>
                  </a:schemeClr>
                </a:solidFill>
                <a:latin typeface="+mn-lt"/>
              </a:rPr>
              <a:t>updated</a:t>
            </a:r>
            <a:r>
              <a:rPr lang="nb-NO" altLang="nb-NO" sz="1800" dirty="0">
                <a:solidFill>
                  <a:schemeClr val="tx1">
                    <a:lumMod val="85000"/>
                    <a:lumOff val="15000"/>
                  </a:schemeClr>
                </a:solidFill>
                <a:latin typeface="+mn-lt"/>
              </a:rPr>
              <a:t> 06.09.2021. </a:t>
            </a:r>
            <a:r>
              <a:rPr lang="nb-NO" altLang="nb-NO" sz="1800" dirty="0" err="1">
                <a:solidFill>
                  <a:schemeClr val="tx1">
                    <a:lumMod val="85000"/>
                    <a:lumOff val="15000"/>
                  </a:schemeClr>
                </a:solidFill>
                <a:latin typeface="+mn-lt"/>
              </a:rPr>
              <a:t>Available</a:t>
            </a:r>
            <a:r>
              <a:rPr lang="nb-NO" altLang="nb-NO" sz="1800" dirty="0">
                <a:solidFill>
                  <a:schemeClr val="tx1">
                    <a:lumMod val="85000"/>
                    <a:lumOff val="15000"/>
                  </a:schemeClr>
                </a:solidFill>
                <a:latin typeface="+mn-lt"/>
              </a:rPr>
              <a:t> from: </a:t>
            </a:r>
            <a:r>
              <a:rPr lang="nb-NO" altLang="nb-NO" sz="1800" dirty="0">
                <a:solidFill>
                  <a:schemeClr val="tx1">
                    <a:lumMod val="85000"/>
                    <a:lumOff val="15000"/>
                  </a:schemeClr>
                </a:solidFill>
                <a:latin typeface="+mn-lt"/>
                <a:hlinkClick r:id="rId4"/>
              </a:rPr>
              <a:t>https://www.kunnskapsbanken.net/als-og-kommunikasjonsvansker/</a:t>
            </a:r>
            <a:endParaRPr lang="nb-NO" altLang="nb-NO" sz="1800" dirty="0">
              <a:solidFill>
                <a:schemeClr val="tx1">
                  <a:lumMod val="85000"/>
                  <a:lumOff val="15000"/>
                </a:schemeClr>
              </a:solidFill>
              <a:latin typeface="+mn-lt"/>
            </a:endParaRPr>
          </a:p>
          <a:p>
            <a:pPr eaLnBrk="1" hangingPunct="1"/>
            <a:r>
              <a:rPr lang="nb-NO" altLang="nb-NO" sz="1800" dirty="0">
                <a:solidFill>
                  <a:schemeClr val="tx1">
                    <a:lumMod val="85000"/>
                    <a:lumOff val="15000"/>
                  </a:schemeClr>
                </a:solidFill>
                <a:latin typeface="+mn-lt"/>
              </a:rPr>
              <a:t>4. </a:t>
            </a:r>
            <a:r>
              <a:rPr lang="nb-NO" altLang="nb-NO" sz="1800" dirty="0" err="1">
                <a:solidFill>
                  <a:schemeClr val="tx1">
                    <a:lumMod val="85000"/>
                    <a:lumOff val="15000"/>
                  </a:schemeClr>
                </a:solidFill>
                <a:latin typeface="+mn-lt"/>
              </a:rPr>
              <a:t>Shih</a:t>
            </a:r>
            <a:r>
              <a:rPr lang="nb-NO" altLang="nb-NO" sz="1800" dirty="0">
                <a:solidFill>
                  <a:schemeClr val="tx1">
                    <a:lumMod val="85000"/>
                    <a:lumOff val="15000"/>
                  </a:schemeClr>
                </a:solidFill>
                <a:latin typeface="+mn-lt"/>
              </a:rPr>
              <a:t> JJ, </a:t>
            </a:r>
            <a:r>
              <a:rPr lang="nb-NO" altLang="nb-NO" sz="1800" dirty="0" err="1">
                <a:solidFill>
                  <a:schemeClr val="tx1">
                    <a:lumMod val="85000"/>
                    <a:lumOff val="15000"/>
                  </a:schemeClr>
                </a:solidFill>
                <a:latin typeface="+mn-lt"/>
              </a:rPr>
              <a:t>Krusienski</a:t>
            </a:r>
            <a:r>
              <a:rPr lang="nb-NO" altLang="nb-NO" sz="1800" dirty="0">
                <a:solidFill>
                  <a:schemeClr val="tx1">
                    <a:lumMod val="85000"/>
                    <a:lumOff val="15000"/>
                  </a:schemeClr>
                </a:solidFill>
                <a:latin typeface="+mn-lt"/>
              </a:rPr>
              <a:t> DJ, </a:t>
            </a:r>
            <a:r>
              <a:rPr lang="nb-NO" altLang="nb-NO" sz="1800" dirty="0" err="1">
                <a:solidFill>
                  <a:schemeClr val="tx1">
                    <a:lumMod val="85000"/>
                    <a:lumOff val="15000"/>
                  </a:schemeClr>
                </a:solidFill>
                <a:latin typeface="+mn-lt"/>
              </a:rPr>
              <a:t>Wolpaw</a:t>
            </a:r>
            <a:r>
              <a:rPr lang="nb-NO" altLang="nb-NO" sz="1800" dirty="0">
                <a:solidFill>
                  <a:schemeClr val="tx1">
                    <a:lumMod val="85000"/>
                    <a:lumOff val="15000"/>
                  </a:schemeClr>
                </a:solidFill>
                <a:latin typeface="+mn-lt"/>
              </a:rPr>
              <a:t> JR. Brain-computer </a:t>
            </a:r>
            <a:r>
              <a:rPr lang="nb-NO" altLang="nb-NO" sz="1800" dirty="0" err="1">
                <a:solidFill>
                  <a:schemeClr val="tx1">
                    <a:lumMod val="85000"/>
                    <a:lumOff val="15000"/>
                  </a:schemeClr>
                </a:solidFill>
                <a:latin typeface="+mn-lt"/>
              </a:rPr>
              <a:t>interfaces</a:t>
            </a:r>
            <a:r>
              <a:rPr lang="nb-NO" altLang="nb-NO" sz="1800" dirty="0">
                <a:solidFill>
                  <a:schemeClr val="tx1">
                    <a:lumMod val="85000"/>
                    <a:lumOff val="15000"/>
                  </a:schemeClr>
                </a:solidFill>
                <a:latin typeface="+mn-lt"/>
              </a:rPr>
              <a:t> in </a:t>
            </a:r>
            <a:r>
              <a:rPr lang="nb-NO" altLang="nb-NO" sz="1800" dirty="0" err="1">
                <a:solidFill>
                  <a:schemeClr val="tx1">
                    <a:lumMod val="85000"/>
                    <a:lumOff val="15000"/>
                  </a:schemeClr>
                </a:solidFill>
                <a:latin typeface="+mn-lt"/>
              </a:rPr>
              <a:t>medicine</a:t>
            </a:r>
            <a:r>
              <a:rPr lang="nb-NO" altLang="nb-NO" sz="1800" dirty="0">
                <a:solidFill>
                  <a:schemeClr val="tx1">
                    <a:lumMod val="85000"/>
                    <a:lumOff val="15000"/>
                  </a:schemeClr>
                </a:solidFill>
                <a:latin typeface="+mn-lt"/>
              </a:rPr>
              <a:t>. Mayo </a:t>
            </a:r>
            <a:r>
              <a:rPr lang="nb-NO" altLang="nb-NO" sz="1800" dirty="0" err="1">
                <a:solidFill>
                  <a:schemeClr val="tx1">
                    <a:lumMod val="85000"/>
                    <a:lumOff val="15000"/>
                  </a:schemeClr>
                </a:solidFill>
                <a:latin typeface="+mn-lt"/>
              </a:rPr>
              <a:t>Clin</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Proc</a:t>
            </a:r>
            <a:r>
              <a:rPr lang="nb-NO" altLang="nb-NO" sz="1800" dirty="0">
                <a:solidFill>
                  <a:schemeClr val="tx1">
                    <a:lumMod val="85000"/>
                    <a:lumOff val="15000"/>
                  </a:schemeClr>
                </a:solidFill>
                <a:latin typeface="+mn-lt"/>
              </a:rPr>
              <a:t>. 2012;87(3):268-79.</a:t>
            </a:r>
          </a:p>
          <a:p>
            <a:pPr eaLnBrk="1" hangingPunct="1"/>
            <a:r>
              <a:rPr lang="nb-NO" altLang="nb-NO" sz="1800" dirty="0">
                <a:solidFill>
                  <a:schemeClr val="tx1">
                    <a:lumMod val="85000"/>
                    <a:lumOff val="15000"/>
                  </a:schemeClr>
                </a:solidFill>
                <a:latin typeface="+mn-lt"/>
              </a:rPr>
              <a:t>5. </a:t>
            </a:r>
            <a:r>
              <a:rPr lang="nb-NO" altLang="nb-NO" sz="1800" dirty="0" err="1">
                <a:solidFill>
                  <a:schemeClr val="tx1">
                    <a:lumMod val="85000"/>
                    <a:lumOff val="15000"/>
                  </a:schemeClr>
                </a:solidFill>
                <a:latin typeface="+mn-lt"/>
              </a:rPr>
              <a:t>Douibi</a:t>
            </a:r>
            <a:r>
              <a:rPr lang="nb-NO" altLang="nb-NO" sz="1800" dirty="0">
                <a:solidFill>
                  <a:schemeClr val="tx1">
                    <a:lumMod val="85000"/>
                    <a:lumOff val="15000"/>
                  </a:schemeClr>
                </a:solidFill>
                <a:latin typeface="+mn-lt"/>
              </a:rPr>
              <a:t> K, Le Bars S, </a:t>
            </a:r>
            <a:r>
              <a:rPr lang="nb-NO" altLang="nb-NO" sz="1800" dirty="0" err="1">
                <a:solidFill>
                  <a:schemeClr val="tx1">
                    <a:lumMod val="85000"/>
                    <a:lumOff val="15000"/>
                  </a:schemeClr>
                </a:solidFill>
                <a:latin typeface="+mn-lt"/>
              </a:rPr>
              <a:t>Lemontey</a:t>
            </a:r>
            <a:r>
              <a:rPr lang="nb-NO" altLang="nb-NO" sz="1800" dirty="0">
                <a:solidFill>
                  <a:schemeClr val="tx1">
                    <a:lumMod val="85000"/>
                    <a:lumOff val="15000"/>
                  </a:schemeClr>
                </a:solidFill>
                <a:latin typeface="+mn-lt"/>
              </a:rPr>
              <a:t> A, Nag L, </a:t>
            </a:r>
            <a:r>
              <a:rPr lang="nb-NO" altLang="nb-NO" sz="1800" dirty="0" err="1">
                <a:solidFill>
                  <a:schemeClr val="tx1">
                    <a:lumMod val="85000"/>
                    <a:lumOff val="15000"/>
                  </a:schemeClr>
                </a:solidFill>
                <a:latin typeface="+mn-lt"/>
              </a:rPr>
              <a:t>Balp</a:t>
            </a:r>
            <a:r>
              <a:rPr lang="nb-NO" altLang="nb-NO" sz="1800" dirty="0">
                <a:solidFill>
                  <a:schemeClr val="tx1">
                    <a:lumMod val="85000"/>
                    <a:lumOff val="15000"/>
                  </a:schemeClr>
                </a:solidFill>
                <a:latin typeface="+mn-lt"/>
              </a:rPr>
              <a:t> R, Breda G. </a:t>
            </a:r>
            <a:r>
              <a:rPr lang="nb-NO" altLang="nb-NO" sz="1800" dirty="0" err="1">
                <a:solidFill>
                  <a:schemeClr val="tx1">
                    <a:lumMod val="85000"/>
                    <a:lumOff val="15000"/>
                  </a:schemeClr>
                </a:solidFill>
                <a:latin typeface="+mn-lt"/>
              </a:rPr>
              <a:t>Toward</a:t>
            </a:r>
            <a:r>
              <a:rPr lang="nb-NO" altLang="nb-NO" sz="1800" dirty="0">
                <a:solidFill>
                  <a:schemeClr val="tx1">
                    <a:lumMod val="85000"/>
                    <a:lumOff val="15000"/>
                  </a:schemeClr>
                </a:solidFill>
                <a:latin typeface="+mn-lt"/>
              </a:rPr>
              <a:t> EEG-</a:t>
            </a:r>
            <a:r>
              <a:rPr lang="nb-NO" altLang="nb-NO" sz="1800" dirty="0" err="1">
                <a:solidFill>
                  <a:schemeClr val="tx1">
                    <a:lumMod val="85000"/>
                    <a:lumOff val="15000"/>
                  </a:schemeClr>
                </a:solidFill>
                <a:latin typeface="+mn-lt"/>
              </a:rPr>
              <a:t>Based</a:t>
            </a:r>
            <a:r>
              <a:rPr lang="nb-NO" altLang="nb-NO" sz="1800" dirty="0">
                <a:solidFill>
                  <a:schemeClr val="tx1">
                    <a:lumMod val="85000"/>
                    <a:lumOff val="15000"/>
                  </a:schemeClr>
                </a:solidFill>
                <a:latin typeface="+mn-lt"/>
              </a:rPr>
              <a:t> BCI Applications for Industry 4.0: Challenges and </a:t>
            </a:r>
            <a:r>
              <a:rPr lang="nb-NO" altLang="nb-NO" sz="1800" dirty="0" err="1">
                <a:solidFill>
                  <a:schemeClr val="tx1">
                    <a:lumMod val="85000"/>
                    <a:lumOff val="15000"/>
                  </a:schemeClr>
                </a:solidFill>
                <a:latin typeface="+mn-lt"/>
              </a:rPr>
              <a:t>Possible</a:t>
            </a:r>
            <a:r>
              <a:rPr lang="nb-NO" altLang="nb-NO" sz="1800" dirty="0">
                <a:solidFill>
                  <a:schemeClr val="tx1">
                    <a:lumMod val="85000"/>
                    <a:lumOff val="15000"/>
                  </a:schemeClr>
                </a:solidFill>
                <a:latin typeface="+mn-lt"/>
              </a:rPr>
              <a:t> Applications. Front </a:t>
            </a:r>
            <a:r>
              <a:rPr lang="nb-NO" altLang="nb-NO" sz="1800" dirty="0" err="1">
                <a:solidFill>
                  <a:schemeClr val="tx1">
                    <a:lumMod val="85000"/>
                    <a:lumOff val="15000"/>
                  </a:schemeClr>
                </a:solidFill>
                <a:latin typeface="+mn-lt"/>
              </a:rPr>
              <a:t>Hum</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Neurosci</a:t>
            </a:r>
            <a:r>
              <a:rPr lang="nb-NO" altLang="nb-NO" sz="1800" dirty="0">
                <a:solidFill>
                  <a:schemeClr val="tx1">
                    <a:lumMod val="85000"/>
                    <a:lumOff val="15000"/>
                  </a:schemeClr>
                </a:solidFill>
                <a:latin typeface="+mn-lt"/>
              </a:rPr>
              <a:t>. 2021;15:705064.</a:t>
            </a:r>
          </a:p>
          <a:p>
            <a:pPr eaLnBrk="1" hangingPunct="1"/>
            <a:r>
              <a:rPr lang="nb-NO" altLang="nb-NO" sz="1800" dirty="0">
                <a:solidFill>
                  <a:schemeClr val="tx1">
                    <a:lumMod val="85000"/>
                    <a:lumOff val="15000"/>
                  </a:schemeClr>
                </a:solidFill>
                <a:latin typeface="+mn-lt"/>
              </a:rPr>
              <a:t>6. Blain-Moraes S, </a:t>
            </a:r>
            <a:r>
              <a:rPr lang="nb-NO" altLang="nb-NO" sz="1800" dirty="0" err="1">
                <a:solidFill>
                  <a:schemeClr val="tx1">
                    <a:lumMod val="85000"/>
                    <a:lumOff val="15000"/>
                  </a:schemeClr>
                </a:solidFill>
                <a:latin typeface="+mn-lt"/>
              </a:rPr>
              <a:t>Schaff</a:t>
            </a:r>
            <a:r>
              <a:rPr lang="nb-NO" altLang="nb-NO" sz="1800" dirty="0">
                <a:solidFill>
                  <a:schemeClr val="tx1">
                    <a:lumMod val="85000"/>
                    <a:lumOff val="15000"/>
                  </a:schemeClr>
                </a:solidFill>
                <a:latin typeface="+mn-lt"/>
              </a:rPr>
              <a:t> R, </a:t>
            </a:r>
            <a:r>
              <a:rPr lang="nb-NO" altLang="nb-NO" sz="1800" dirty="0" err="1">
                <a:solidFill>
                  <a:schemeClr val="tx1">
                    <a:lumMod val="85000"/>
                    <a:lumOff val="15000"/>
                  </a:schemeClr>
                </a:solidFill>
                <a:latin typeface="+mn-lt"/>
              </a:rPr>
              <a:t>Gruis</a:t>
            </a:r>
            <a:r>
              <a:rPr lang="nb-NO" altLang="nb-NO" sz="1800" dirty="0">
                <a:solidFill>
                  <a:schemeClr val="tx1">
                    <a:lumMod val="85000"/>
                    <a:lumOff val="15000"/>
                  </a:schemeClr>
                </a:solidFill>
                <a:latin typeface="+mn-lt"/>
              </a:rPr>
              <a:t> KL, </a:t>
            </a:r>
            <a:r>
              <a:rPr lang="nb-NO" altLang="nb-NO" sz="1800" dirty="0" err="1">
                <a:solidFill>
                  <a:schemeClr val="tx1">
                    <a:lumMod val="85000"/>
                    <a:lumOff val="15000"/>
                  </a:schemeClr>
                </a:solidFill>
                <a:latin typeface="+mn-lt"/>
              </a:rPr>
              <a:t>Huggins</a:t>
            </a:r>
            <a:r>
              <a:rPr lang="nb-NO" altLang="nb-NO" sz="1800" dirty="0">
                <a:solidFill>
                  <a:schemeClr val="tx1">
                    <a:lumMod val="85000"/>
                    <a:lumOff val="15000"/>
                  </a:schemeClr>
                </a:solidFill>
                <a:latin typeface="+mn-lt"/>
              </a:rPr>
              <a:t> JE, </a:t>
            </a:r>
            <a:r>
              <a:rPr lang="nb-NO" altLang="nb-NO" sz="1800" dirty="0" err="1">
                <a:solidFill>
                  <a:schemeClr val="tx1">
                    <a:lumMod val="85000"/>
                    <a:lumOff val="15000"/>
                  </a:schemeClr>
                </a:solidFill>
                <a:latin typeface="+mn-lt"/>
              </a:rPr>
              <a:t>Wren</a:t>
            </a:r>
            <a:r>
              <a:rPr lang="nb-NO" altLang="nb-NO" sz="1800" dirty="0">
                <a:solidFill>
                  <a:schemeClr val="tx1">
                    <a:lumMod val="85000"/>
                    <a:lumOff val="15000"/>
                  </a:schemeClr>
                </a:solidFill>
                <a:latin typeface="+mn-lt"/>
              </a:rPr>
              <a:t> PA. Barriers to and </a:t>
            </a:r>
            <a:r>
              <a:rPr lang="nb-NO" altLang="nb-NO" sz="1800" dirty="0" err="1">
                <a:solidFill>
                  <a:schemeClr val="tx1">
                    <a:lumMod val="85000"/>
                    <a:lumOff val="15000"/>
                  </a:schemeClr>
                </a:solidFill>
                <a:latin typeface="+mn-lt"/>
              </a:rPr>
              <a:t>mediators</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of</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brain</a:t>
            </a:r>
            <a:r>
              <a:rPr lang="nb-NO" altLang="nb-NO" sz="1800" dirty="0">
                <a:solidFill>
                  <a:schemeClr val="tx1">
                    <a:lumMod val="85000"/>
                    <a:lumOff val="15000"/>
                  </a:schemeClr>
                </a:solidFill>
                <a:latin typeface="+mn-lt"/>
              </a:rPr>
              <a:t>-computer </a:t>
            </a:r>
            <a:r>
              <a:rPr lang="nb-NO" altLang="nb-NO" sz="1800" dirty="0" err="1">
                <a:solidFill>
                  <a:schemeClr val="tx1">
                    <a:lumMod val="85000"/>
                    <a:lumOff val="15000"/>
                  </a:schemeClr>
                </a:solidFill>
                <a:latin typeface="+mn-lt"/>
              </a:rPr>
              <a:t>interface</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user</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acceptance</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focus</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group</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findings</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Ergonomics</a:t>
            </a:r>
            <a:r>
              <a:rPr lang="nb-NO" altLang="nb-NO" sz="1800" dirty="0">
                <a:solidFill>
                  <a:schemeClr val="tx1">
                    <a:lumMod val="85000"/>
                    <a:lumOff val="15000"/>
                  </a:schemeClr>
                </a:solidFill>
                <a:latin typeface="+mn-lt"/>
              </a:rPr>
              <a:t>. 2012;55(5):516-25.</a:t>
            </a:r>
          </a:p>
          <a:p>
            <a:pPr eaLnBrk="1" hangingPunct="1"/>
            <a:r>
              <a:rPr lang="nb-NO" altLang="nb-NO" sz="1800" dirty="0">
                <a:solidFill>
                  <a:schemeClr val="tx1">
                    <a:lumMod val="85000"/>
                    <a:lumOff val="15000"/>
                  </a:schemeClr>
                </a:solidFill>
                <a:latin typeface="+mn-lt"/>
              </a:rPr>
              <a:t>7. Versalovic E, Diamond M, Klein E. "Re-</a:t>
            </a:r>
            <a:r>
              <a:rPr lang="nb-NO" altLang="nb-NO" sz="1800" dirty="0" err="1">
                <a:solidFill>
                  <a:schemeClr val="tx1">
                    <a:lumMod val="85000"/>
                    <a:lumOff val="15000"/>
                  </a:schemeClr>
                </a:solidFill>
                <a:latin typeface="+mn-lt"/>
              </a:rPr>
              <a:t>identifying</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yourself</a:t>
            </a:r>
            <a:r>
              <a:rPr lang="nb-NO" altLang="nb-NO" sz="1800" dirty="0">
                <a:solidFill>
                  <a:schemeClr val="tx1">
                    <a:lumMod val="85000"/>
                    <a:lumOff val="15000"/>
                  </a:schemeClr>
                </a:solidFill>
                <a:latin typeface="+mn-lt"/>
              </a:rPr>
              <a:t>": a </a:t>
            </a:r>
            <a:r>
              <a:rPr lang="nb-NO" altLang="nb-NO" sz="1800" dirty="0" err="1">
                <a:solidFill>
                  <a:schemeClr val="tx1">
                    <a:lumMod val="85000"/>
                    <a:lumOff val="15000"/>
                  </a:schemeClr>
                </a:solidFill>
                <a:latin typeface="+mn-lt"/>
              </a:rPr>
              <a:t>qualitative</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study</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of</a:t>
            </a:r>
            <a:r>
              <a:rPr lang="nb-NO" altLang="nb-NO" sz="1800" dirty="0">
                <a:solidFill>
                  <a:schemeClr val="tx1">
                    <a:lumMod val="85000"/>
                    <a:lumOff val="15000"/>
                  </a:schemeClr>
                </a:solidFill>
                <a:latin typeface="+mn-lt"/>
              </a:rPr>
              <a:t> veteran </a:t>
            </a:r>
            <a:r>
              <a:rPr lang="nb-NO" altLang="nb-NO" sz="1800" dirty="0" err="1">
                <a:solidFill>
                  <a:schemeClr val="tx1">
                    <a:lumMod val="85000"/>
                    <a:lumOff val="15000"/>
                  </a:schemeClr>
                </a:solidFill>
                <a:latin typeface="+mn-lt"/>
              </a:rPr>
              <a:t>views</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on</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implantable</a:t>
            </a:r>
            <a:r>
              <a:rPr lang="nb-NO" altLang="nb-NO" sz="1800" dirty="0">
                <a:solidFill>
                  <a:schemeClr val="tx1">
                    <a:lumMod val="85000"/>
                    <a:lumOff val="15000"/>
                  </a:schemeClr>
                </a:solidFill>
                <a:latin typeface="+mn-lt"/>
              </a:rPr>
              <a:t> BCI for </a:t>
            </a:r>
            <a:r>
              <a:rPr lang="nb-NO" altLang="nb-NO" sz="1800" dirty="0" err="1">
                <a:solidFill>
                  <a:schemeClr val="tx1">
                    <a:lumMod val="85000"/>
                    <a:lumOff val="15000"/>
                  </a:schemeClr>
                </a:solidFill>
                <a:latin typeface="+mn-lt"/>
              </a:rPr>
              <a:t>mobility</a:t>
            </a:r>
            <a:r>
              <a:rPr lang="nb-NO" altLang="nb-NO" sz="1800" dirty="0">
                <a:solidFill>
                  <a:schemeClr val="tx1">
                    <a:lumMod val="85000"/>
                    <a:lumOff val="15000"/>
                  </a:schemeClr>
                </a:solidFill>
                <a:latin typeface="+mn-lt"/>
              </a:rPr>
              <a:t> and </a:t>
            </a:r>
            <a:r>
              <a:rPr lang="nb-NO" altLang="nb-NO" sz="1800" dirty="0" err="1">
                <a:solidFill>
                  <a:schemeClr val="tx1">
                    <a:lumMod val="85000"/>
                    <a:lumOff val="15000"/>
                  </a:schemeClr>
                </a:solidFill>
                <a:latin typeface="+mn-lt"/>
              </a:rPr>
              <a:t>communication</a:t>
            </a:r>
            <a:r>
              <a:rPr lang="nb-NO" altLang="nb-NO" sz="1800" dirty="0">
                <a:solidFill>
                  <a:schemeClr val="tx1">
                    <a:lumMod val="85000"/>
                    <a:lumOff val="15000"/>
                  </a:schemeClr>
                </a:solidFill>
                <a:latin typeface="+mn-lt"/>
              </a:rPr>
              <a:t> in ALS. </a:t>
            </a:r>
            <a:r>
              <a:rPr lang="nb-NO" altLang="nb-NO" sz="1800" dirty="0" err="1">
                <a:solidFill>
                  <a:schemeClr val="tx1">
                    <a:lumMod val="85000"/>
                    <a:lumOff val="15000"/>
                  </a:schemeClr>
                </a:solidFill>
                <a:latin typeface="+mn-lt"/>
              </a:rPr>
              <a:t>Disabil</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Rehabil</a:t>
            </a:r>
            <a:r>
              <a:rPr lang="nb-NO" altLang="nb-NO" sz="1800" dirty="0">
                <a:solidFill>
                  <a:schemeClr val="tx1">
                    <a:lumMod val="85000"/>
                    <a:lumOff val="15000"/>
                  </a:schemeClr>
                </a:solidFill>
                <a:latin typeface="+mn-lt"/>
              </a:rPr>
              <a:t> Assist </a:t>
            </a:r>
            <a:r>
              <a:rPr lang="nb-NO" altLang="nb-NO" sz="1800" dirty="0" err="1">
                <a:solidFill>
                  <a:schemeClr val="tx1">
                    <a:lumMod val="85000"/>
                    <a:lumOff val="15000"/>
                  </a:schemeClr>
                </a:solidFill>
                <a:latin typeface="+mn-lt"/>
              </a:rPr>
              <a:t>Technol</a:t>
            </a:r>
            <a:r>
              <a:rPr lang="nb-NO" altLang="nb-NO" sz="1800" dirty="0">
                <a:solidFill>
                  <a:schemeClr val="tx1">
                    <a:lumMod val="85000"/>
                    <a:lumOff val="15000"/>
                  </a:schemeClr>
                </a:solidFill>
                <a:latin typeface="+mn-lt"/>
              </a:rPr>
              <a:t>. 2022;17(7):807-14.</a:t>
            </a:r>
          </a:p>
          <a:p>
            <a:pPr eaLnBrk="1" hangingPunct="1"/>
            <a:r>
              <a:rPr lang="nb-NO" altLang="nb-NO" sz="1800" dirty="0">
                <a:solidFill>
                  <a:schemeClr val="tx1">
                    <a:lumMod val="85000"/>
                    <a:lumOff val="15000"/>
                  </a:schemeClr>
                </a:solidFill>
                <a:latin typeface="+mn-lt"/>
              </a:rPr>
              <a:t>8. Liberati G, </a:t>
            </a:r>
            <a:r>
              <a:rPr lang="nb-NO" altLang="nb-NO" sz="1800" dirty="0" err="1">
                <a:solidFill>
                  <a:schemeClr val="tx1">
                    <a:lumMod val="85000"/>
                    <a:lumOff val="15000"/>
                  </a:schemeClr>
                </a:solidFill>
                <a:latin typeface="+mn-lt"/>
              </a:rPr>
              <a:t>Pizzimenti</a:t>
            </a:r>
            <a:r>
              <a:rPr lang="nb-NO" altLang="nb-NO" sz="1800" dirty="0">
                <a:solidFill>
                  <a:schemeClr val="tx1">
                    <a:lumMod val="85000"/>
                    <a:lumOff val="15000"/>
                  </a:schemeClr>
                </a:solidFill>
                <a:latin typeface="+mn-lt"/>
              </a:rPr>
              <a:t> A, </a:t>
            </a:r>
            <a:r>
              <a:rPr lang="nb-NO" altLang="nb-NO" sz="1800" dirty="0" err="1">
                <a:solidFill>
                  <a:schemeClr val="tx1">
                    <a:lumMod val="85000"/>
                    <a:lumOff val="15000"/>
                  </a:schemeClr>
                </a:solidFill>
                <a:latin typeface="+mn-lt"/>
              </a:rPr>
              <a:t>Simione</a:t>
            </a:r>
            <a:r>
              <a:rPr lang="nb-NO" altLang="nb-NO" sz="1800" dirty="0">
                <a:solidFill>
                  <a:schemeClr val="tx1">
                    <a:lumMod val="85000"/>
                    <a:lumOff val="15000"/>
                  </a:schemeClr>
                </a:solidFill>
                <a:latin typeface="+mn-lt"/>
              </a:rPr>
              <a:t> L, </a:t>
            </a:r>
            <a:r>
              <a:rPr lang="nb-NO" altLang="nb-NO" sz="1800" dirty="0" err="1">
                <a:solidFill>
                  <a:schemeClr val="tx1">
                    <a:lumMod val="85000"/>
                    <a:lumOff val="15000"/>
                  </a:schemeClr>
                </a:solidFill>
                <a:latin typeface="+mn-lt"/>
              </a:rPr>
              <a:t>Riccio</a:t>
            </a:r>
            <a:r>
              <a:rPr lang="nb-NO" altLang="nb-NO" sz="1800" dirty="0">
                <a:solidFill>
                  <a:schemeClr val="tx1">
                    <a:lumMod val="85000"/>
                    <a:lumOff val="15000"/>
                  </a:schemeClr>
                </a:solidFill>
                <a:latin typeface="+mn-lt"/>
              </a:rPr>
              <a:t> A, </a:t>
            </a:r>
            <a:r>
              <a:rPr lang="nb-NO" altLang="nb-NO" sz="1800" dirty="0" err="1">
                <a:solidFill>
                  <a:schemeClr val="tx1">
                    <a:lumMod val="85000"/>
                    <a:lumOff val="15000"/>
                  </a:schemeClr>
                </a:solidFill>
                <a:latin typeface="+mn-lt"/>
              </a:rPr>
              <a:t>Schettini</a:t>
            </a:r>
            <a:r>
              <a:rPr lang="nb-NO" altLang="nb-NO" sz="1800" dirty="0">
                <a:solidFill>
                  <a:schemeClr val="tx1">
                    <a:lumMod val="85000"/>
                    <a:lumOff val="15000"/>
                  </a:schemeClr>
                </a:solidFill>
                <a:latin typeface="+mn-lt"/>
              </a:rPr>
              <a:t> F, </a:t>
            </a:r>
            <a:r>
              <a:rPr lang="nb-NO" altLang="nb-NO" sz="1800" dirty="0" err="1">
                <a:solidFill>
                  <a:schemeClr val="tx1">
                    <a:lumMod val="85000"/>
                    <a:lumOff val="15000"/>
                  </a:schemeClr>
                </a:solidFill>
                <a:latin typeface="+mn-lt"/>
              </a:rPr>
              <a:t>Inghilleri</a:t>
            </a:r>
            <a:r>
              <a:rPr lang="nb-NO" altLang="nb-NO" sz="1800" dirty="0">
                <a:solidFill>
                  <a:schemeClr val="tx1">
                    <a:lumMod val="85000"/>
                    <a:lumOff val="15000"/>
                  </a:schemeClr>
                </a:solidFill>
                <a:latin typeface="+mn-lt"/>
              </a:rPr>
              <a:t> M, et al. </a:t>
            </a:r>
            <a:r>
              <a:rPr lang="nb-NO" altLang="nb-NO" sz="1800" dirty="0" err="1">
                <a:solidFill>
                  <a:schemeClr val="tx1">
                    <a:lumMod val="85000"/>
                    <a:lumOff val="15000"/>
                  </a:schemeClr>
                </a:solidFill>
                <a:latin typeface="+mn-lt"/>
              </a:rPr>
              <a:t>Developing</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brain</a:t>
            </a:r>
            <a:r>
              <a:rPr lang="nb-NO" altLang="nb-NO" sz="1800" dirty="0">
                <a:solidFill>
                  <a:schemeClr val="tx1">
                    <a:lumMod val="85000"/>
                    <a:lumOff val="15000"/>
                  </a:schemeClr>
                </a:solidFill>
                <a:latin typeface="+mn-lt"/>
              </a:rPr>
              <a:t>-computer </a:t>
            </a:r>
            <a:r>
              <a:rPr lang="nb-NO" altLang="nb-NO" sz="1800" dirty="0" err="1">
                <a:solidFill>
                  <a:schemeClr val="tx1">
                    <a:lumMod val="85000"/>
                    <a:lumOff val="15000"/>
                  </a:schemeClr>
                </a:solidFill>
                <a:latin typeface="+mn-lt"/>
              </a:rPr>
              <a:t>interfaces</a:t>
            </a:r>
            <a:r>
              <a:rPr lang="nb-NO" altLang="nb-NO" sz="1800" dirty="0">
                <a:solidFill>
                  <a:schemeClr val="tx1">
                    <a:lumMod val="85000"/>
                    <a:lumOff val="15000"/>
                  </a:schemeClr>
                </a:solidFill>
                <a:latin typeface="+mn-lt"/>
              </a:rPr>
              <a:t> from a </a:t>
            </a:r>
            <a:r>
              <a:rPr lang="nb-NO" altLang="nb-NO" sz="1800" dirty="0" err="1">
                <a:solidFill>
                  <a:schemeClr val="tx1">
                    <a:lumMod val="85000"/>
                    <a:lumOff val="15000"/>
                  </a:schemeClr>
                </a:solidFill>
                <a:latin typeface="+mn-lt"/>
              </a:rPr>
              <a:t>user-centered</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perspective</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Assessing</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the</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needs</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of</a:t>
            </a:r>
            <a:r>
              <a:rPr lang="nb-NO" altLang="nb-NO" sz="1800" dirty="0">
                <a:solidFill>
                  <a:schemeClr val="tx1">
                    <a:lumMod val="85000"/>
                    <a:lumOff val="15000"/>
                  </a:schemeClr>
                </a:solidFill>
                <a:latin typeface="+mn-lt"/>
              </a:rPr>
              <a:t> persons </a:t>
            </a:r>
            <a:r>
              <a:rPr lang="nb-NO" altLang="nb-NO" sz="1800" dirty="0" err="1">
                <a:solidFill>
                  <a:schemeClr val="tx1">
                    <a:lumMod val="85000"/>
                    <a:lumOff val="15000"/>
                  </a:schemeClr>
                </a:solidFill>
                <a:latin typeface="+mn-lt"/>
              </a:rPr>
              <a:t>with</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amyotrophic</a:t>
            </a:r>
            <a:r>
              <a:rPr lang="nb-NO" altLang="nb-NO" sz="1800" dirty="0">
                <a:solidFill>
                  <a:schemeClr val="tx1">
                    <a:lumMod val="85000"/>
                    <a:lumOff val="15000"/>
                  </a:schemeClr>
                </a:solidFill>
                <a:latin typeface="+mn-lt"/>
              </a:rPr>
              <a:t> lateral </a:t>
            </a:r>
            <a:r>
              <a:rPr lang="nb-NO" altLang="nb-NO" sz="1800" dirty="0" err="1">
                <a:solidFill>
                  <a:schemeClr val="tx1">
                    <a:lumMod val="85000"/>
                    <a:lumOff val="15000"/>
                  </a:schemeClr>
                </a:solidFill>
                <a:latin typeface="+mn-lt"/>
              </a:rPr>
              <a:t>sclerosis</a:t>
            </a:r>
            <a:r>
              <a:rPr lang="nb-NO" altLang="nb-NO" sz="1800" dirty="0">
                <a:solidFill>
                  <a:schemeClr val="tx1">
                    <a:lumMod val="85000"/>
                    <a:lumOff val="15000"/>
                  </a:schemeClr>
                </a:solidFill>
                <a:latin typeface="+mn-lt"/>
              </a:rPr>
              <a:t>, caregivers, and </a:t>
            </a:r>
            <a:r>
              <a:rPr lang="nb-NO" altLang="nb-NO" sz="1800" dirty="0" err="1">
                <a:solidFill>
                  <a:schemeClr val="tx1">
                    <a:lumMod val="85000"/>
                    <a:lumOff val="15000"/>
                  </a:schemeClr>
                </a:solidFill>
                <a:latin typeface="+mn-lt"/>
              </a:rPr>
              <a:t>professionals</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Appl</a:t>
            </a:r>
            <a:r>
              <a:rPr lang="nb-NO" altLang="nb-NO" sz="1800" dirty="0">
                <a:solidFill>
                  <a:schemeClr val="tx1">
                    <a:lumMod val="85000"/>
                    <a:lumOff val="15000"/>
                  </a:schemeClr>
                </a:solidFill>
                <a:latin typeface="+mn-lt"/>
              </a:rPr>
              <a:t> </a:t>
            </a:r>
            <a:r>
              <a:rPr lang="nb-NO" altLang="nb-NO" sz="1800" dirty="0" err="1">
                <a:solidFill>
                  <a:schemeClr val="tx1">
                    <a:lumMod val="85000"/>
                    <a:lumOff val="15000"/>
                  </a:schemeClr>
                </a:solidFill>
                <a:latin typeface="+mn-lt"/>
              </a:rPr>
              <a:t>Ergon</a:t>
            </a:r>
            <a:r>
              <a:rPr lang="nb-NO" altLang="nb-NO" sz="1800" dirty="0">
                <a:solidFill>
                  <a:schemeClr val="tx1">
                    <a:lumMod val="85000"/>
                    <a:lumOff val="15000"/>
                  </a:schemeClr>
                </a:solidFill>
                <a:latin typeface="+mn-lt"/>
              </a:rPr>
              <a:t>. 2015;50:139-46.</a:t>
            </a:r>
          </a:p>
          <a:p>
            <a:pPr eaLnBrk="1" hangingPunct="1"/>
            <a:r>
              <a:rPr lang="nb-NO" altLang="nb-NO" sz="1800" dirty="0">
                <a:solidFill>
                  <a:schemeClr val="tx1">
                    <a:lumMod val="85000"/>
                    <a:lumOff val="15000"/>
                  </a:schemeClr>
                </a:solidFill>
                <a:latin typeface="+mn-lt"/>
              </a:rPr>
              <a:t>9. </a:t>
            </a:r>
            <a:r>
              <a:rPr lang="en-US" altLang="nb-NO" sz="1800" dirty="0">
                <a:solidFill>
                  <a:schemeClr val="tx1">
                    <a:lumMod val="85000"/>
                    <a:lumOff val="15000"/>
                  </a:schemeClr>
                </a:solidFill>
                <a:latin typeface="+mn-lt"/>
              </a:rPr>
              <a:t>McKelvey M, Evans DL, Kawai N, </a:t>
            </a:r>
            <a:r>
              <a:rPr lang="en-US" altLang="nb-NO" sz="1800" dirty="0" err="1">
                <a:solidFill>
                  <a:schemeClr val="tx1">
                    <a:lumMod val="85000"/>
                    <a:lumOff val="15000"/>
                  </a:schemeClr>
                </a:solidFill>
                <a:latin typeface="+mn-lt"/>
              </a:rPr>
              <a:t>Beukelman</a:t>
            </a:r>
            <a:r>
              <a:rPr lang="en-US" altLang="nb-NO" sz="1800" dirty="0">
                <a:solidFill>
                  <a:schemeClr val="tx1">
                    <a:lumMod val="85000"/>
                    <a:lumOff val="15000"/>
                  </a:schemeClr>
                </a:solidFill>
                <a:latin typeface="+mn-lt"/>
              </a:rPr>
              <a:t> D. Communication styles of persons with ALS as recounted by surviving partners. Augment Altern </a:t>
            </a:r>
            <a:r>
              <a:rPr lang="en-US" altLang="nb-NO" sz="1800" dirty="0" err="1">
                <a:solidFill>
                  <a:schemeClr val="tx1">
                    <a:lumMod val="85000"/>
                    <a:lumOff val="15000"/>
                  </a:schemeClr>
                </a:solidFill>
                <a:latin typeface="+mn-lt"/>
              </a:rPr>
              <a:t>Commun</a:t>
            </a:r>
            <a:r>
              <a:rPr lang="en-US" altLang="nb-NO" sz="1800" dirty="0">
                <a:solidFill>
                  <a:schemeClr val="tx1">
                    <a:lumMod val="85000"/>
                    <a:lumOff val="15000"/>
                  </a:schemeClr>
                </a:solidFill>
                <a:latin typeface="+mn-lt"/>
              </a:rPr>
              <a:t>. 2012;28(4):232-42.</a:t>
            </a:r>
          </a:p>
          <a:p>
            <a:pPr eaLnBrk="1" hangingPunct="1"/>
            <a:r>
              <a:rPr lang="en-US" altLang="nb-NO" sz="1800" dirty="0">
                <a:solidFill>
                  <a:schemeClr val="tx1">
                    <a:lumMod val="85000"/>
                    <a:lumOff val="15000"/>
                  </a:schemeClr>
                </a:solidFill>
                <a:latin typeface="+mn-lt"/>
              </a:rPr>
              <a:t>10.Judge S, Bloch S, McDermott CJ. Communication change in ALS: engaging people living with ALS and their partners in future research. </a:t>
            </a:r>
            <a:r>
              <a:rPr lang="en-US" altLang="nb-NO" sz="1800" dirty="0" err="1">
                <a:solidFill>
                  <a:schemeClr val="tx1">
                    <a:lumMod val="85000"/>
                    <a:lumOff val="15000"/>
                  </a:schemeClr>
                </a:solidFill>
                <a:latin typeface="+mn-lt"/>
              </a:rPr>
              <a:t>Disabil</a:t>
            </a:r>
            <a:r>
              <a:rPr lang="en-US" altLang="nb-NO" sz="1800" dirty="0">
                <a:solidFill>
                  <a:schemeClr val="tx1">
                    <a:lumMod val="85000"/>
                    <a:lumOff val="15000"/>
                  </a:schemeClr>
                </a:solidFill>
                <a:latin typeface="+mn-lt"/>
              </a:rPr>
              <a:t> </a:t>
            </a:r>
            <a:r>
              <a:rPr lang="en-US" altLang="nb-NO" sz="1800" dirty="0" err="1">
                <a:solidFill>
                  <a:schemeClr val="tx1">
                    <a:lumMod val="85000"/>
                    <a:lumOff val="15000"/>
                  </a:schemeClr>
                </a:solidFill>
                <a:latin typeface="+mn-lt"/>
              </a:rPr>
              <a:t>Rehabil</a:t>
            </a:r>
            <a:r>
              <a:rPr lang="en-US" altLang="nb-NO" sz="1800" dirty="0">
                <a:solidFill>
                  <a:schemeClr val="tx1">
                    <a:lumMod val="85000"/>
                    <a:lumOff val="15000"/>
                  </a:schemeClr>
                </a:solidFill>
                <a:latin typeface="+mn-lt"/>
              </a:rPr>
              <a:t> Assist Technol. 2019;14(7):675-81.</a:t>
            </a:r>
          </a:p>
          <a:p>
            <a:pPr eaLnBrk="1" hangingPunct="1"/>
            <a:endParaRPr lang="en-US" altLang="nb-NO" sz="1050" dirty="0">
              <a:solidFill>
                <a:schemeClr val="tx1">
                  <a:lumMod val="85000"/>
                  <a:lumOff val="15000"/>
                </a:schemeClr>
              </a:solidFill>
              <a:latin typeface="+mn-lt"/>
            </a:endParaRPr>
          </a:p>
          <a:p>
            <a:pPr eaLnBrk="1" hangingPunct="1"/>
            <a:endParaRPr lang="nb-NO" altLang="nb-NO" sz="1050" dirty="0">
              <a:solidFill>
                <a:schemeClr val="tx1">
                  <a:lumMod val="85000"/>
                  <a:lumOff val="15000"/>
                </a:schemeClr>
              </a:solidFill>
              <a:latin typeface="+mn-lt"/>
            </a:endParaRPr>
          </a:p>
          <a:p>
            <a:pPr eaLnBrk="1" hangingPunct="1"/>
            <a:endParaRPr lang="nb-NO" altLang="nb-NO" sz="900" dirty="0">
              <a:solidFill>
                <a:schemeClr val="tx1">
                  <a:lumMod val="85000"/>
                  <a:lumOff val="15000"/>
                </a:schemeClr>
              </a:solidFill>
              <a:latin typeface="+mn-lt"/>
            </a:endParaRPr>
          </a:p>
          <a:p>
            <a:pPr eaLnBrk="1" hangingPunct="1"/>
            <a:endParaRPr lang="nb-NO" altLang="nb-NO" sz="900" dirty="0">
              <a:solidFill>
                <a:schemeClr val="tx1">
                  <a:lumMod val="85000"/>
                  <a:lumOff val="15000"/>
                </a:schemeClr>
              </a:solidFill>
              <a:latin typeface="+mn-lt"/>
            </a:endParaRPr>
          </a:p>
          <a:p>
            <a:pPr eaLnBrk="1" hangingPunct="1"/>
            <a:endParaRPr lang="nb-NO" altLang="nb-NO" sz="900" dirty="0">
              <a:solidFill>
                <a:schemeClr val="tx1">
                  <a:lumMod val="85000"/>
                  <a:lumOff val="15000"/>
                </a:schemeClr>
              </a:solidFill>
              <a:latin typeface="+mn-lt"/>
            </a:endParaRPr>
          </a:p>
          <a:p>
            <a:pPr eaLnBrk="1" hangingPunct="1"/>
            <a:endParaRPr lang="nb-NO" altLang="nb-NO" sz="900" dirty="0">
              <a:solidFill>
                <a:schemeClr val="tx1">
                  <a:lumMod val="85000"/>
                  <a:lumOff val="15000"/>
                </a:schemeClr>
              </a:solidFill>
              <a:latin typeface="+mn-lt"/>
            </a:endParaRPr>
          </a:p>
          <a:p>
            <a:pPr eaLnBrk="1" hangingPunct="1"/>
            <a:endParaRPr lang="nb-NO" altLang="nb-NO" sz="900" dirty="0">
              <a:solidFill>
                <a:schemeClr val="tx1">
                  <a:lumMod val="85000"/>
                  <a:lumOff val="15000"/>
                </a:schemeClr>
              </a:solidFill>
              <a:latin typeface="+mn-lt"/>
            </a:endParaRPr>
          </a:p>
          <a:p>
            <a:pPr eaLnBrk="1" hangingPunct="1"/>
            <a:r>
              <a:rPr lang="nb-NO" altLang="nb-NO" sz="900" dirty="0">
                <a:solidFill>
                  <a:schemeClr val="tx1">
                    <a:lumMod val="85000"/>
                    <a:lumOff val="15000"/>
                  </a:schemeClr>
                </a:solidFill>
                <a:latin typeface="+mn-lt"/>
              </a:rPr>
              <a:t>.</a:t>
            </a:r>
          </a:p>
          <a:p>
            <a:pPr eaLnBrk="1" hangingPunct="1"/>
            <a:endParaRPr lang="nb-NO" altLang="nb-NO" sz="900" dirty="0">
              <a:solidFill>
                <a:schemeClr val="tx1">
                  <a:lumMod val="85000"/>
                  <a:lumOff val="15000"/>
                </a:schemeClr>
              </a:solidFill>
              <a:latin typeface="+mn-lt"/>
            </a:endParaRPr>
          </a:p>
          <a:p>
            <a:pPr marL="228600" indent="-228600" eaLnBrk="1" hangingPunct="1">
              <a:buAutoNum type="arabicPeriod"/>
            </a:pPr>
            <a:endParaRPr lang="nb-NO" altLang="nb-NO" sz="900" dirty="0">
              <a:solidFill>
                <a:schemeClr val="tx1">
                  <a:lumMod val="85000"/>
                  <a:lumOff val="15000"/>
                </a:schemeClr>
              </a:solidFill>
              <a:latin typeface="+mn-lt"/>
            </a:endParaRPr>
          </a:p>
          <a:p>
            <a:pPr eaLnBrk="1" hangingPunct="1"/>
            <a:endParaRPr lang="nb-NO" altLang="nb-NO" sz="900" dirty="0">
              <a:solidFill>
                <a:schemeClr val="tx1">
                  <a:lumMod val="85000"/>
                  <a:lumOff val="15000"/>
                </a:schemeClr>
              </a:solidFill>
              <a:latin typeface="+mn-lt"/>
            </a:endParaRPr>
          </a:p>
          <a:p>
            <a:pPr eaLnBrk="1" hangingPunct="1"/>
            <a:endParaRPr lang="nb-NO" altLang="nb-NO" sz="2000" dirty="0">
              <a:solidFill>
                <a:schemeClr val="tx1">
                  <a:lumMod val="85000"/>
                  <a:lumOff val="15000"/>
                </a:schemeClr>
              </a:solidFill>
              <a:latin typeface="+mn-lt"/>
            </a:endParaRPr>
          </a:p>
        </p:txBody>
      </p:sp>
    </p:spTree>
    <p:extLst>
      <p:ext uri="{BB962C8B-B14F-4D97-AF65-F5344CB8AC3E}">
        <p14:creationId xmlns:p14="http://schemas.microsoft.com/office/powerpoint/2010/main" val="2633177311"/>
      </p:ext>
    </p:extLst>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6885</TotalTime>
  <Words>1151</Words>
  <Application>Microsoft Office PowerPoint</Application>
  <PresentationFormat>Egendefinert</PresentationFormat>
  <Paragraphs>41</Paragraphs>
  <Slides>1</Slides>
  <Notes>1</Notes>
  <HiddenSlides>0</HiddenSlides>
  <MMClips>0</MMClips>
  <ScaleCrop>false</ScaleCrop>
  <HeadingPairs>
    <vt:vector size="6" baseType="variant">
      <vt:variant>
        <vt:lpstr>Brukte skrifter</vt:lpstr>
      </vt:variant>
      <vt:variant>
        <vt:i4>1</vt:i4>
      </vt:variant>
      <vt:variant>
        <vt:lpstr>Tema</vt:lpstr>
      </vt:variant>
      <vt:variant>
        <vt:i4>1</vt:i4>
      </vt:variant>
      <vt:variant>
        <vt:lpstr>Lysbildetitler</vt:lpstr>
      </vt:variant>
      <vt:variant>
        <vt:i4>1</vt:i4>
      </vt:variant>
    </vt:vector>
  </HeadingPairs>
  <TitlesOfParts>
    <vt:vector size="3" baseType="lpstr">
      <vt:lpstr>Arial</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Petter Stavenæs Refvik</cp:lastModifiedBy>
  <cp:revision>141</cp:revision>
  <cp:lastPrinted>2016-05-27T08:05:21Z</cp:lastPrinted>
  <dcterms:created xsi:type="dcterms:W3CDTF">2006-11-02T13:18:58Z</dcterms:created>
  <dcterms:modified xsi:type="dcterms:W3CDTF">2023-05-23T15:09:48Z</dcterms:modified>
</cp:coreProperties>
</file>