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37" autoAdjust="0"/>
    <p:restoredTop sz="95336" autoAdjust="0"/>
  </p:normalViewPr>
  <p:slideViewPr>
    <p:cSldViewPr snapToGrid="0">
      <p:cViewPr varScale="1">
        <p:scale>
          <a:sx n="24" d="100"/>
          <a:sy n="24" d="100"/>
        </p:scale>
        <p:origin x="2192" y="240"/>
      </p:cViewPr>
      <p:guideLst>
        <p:guide orient="horz" pos="2778"/>
        <p:guide orient="horz" pos="18586"/>
        <p:guide orient="horz" pos="17074"/>
        <p:guide pos="745"/>
        <p:guide pos="19961"/>
        <p:guide pos="26361"/>
        <p:guide pos="13513"/>
        <p:guide pos="70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pic>
        <p:nvPicPr>
          <p:cNvPr id="6" name="Picture 19">
            <a:extLst>
              <a:ext uri="{FF2B5EF4-FFF2-40B4-BE49-F238E27FC236}">
                <a16:creationId xmlns:a16="http://schemas.microsoft.com/office/drawing/2014/main" id="{DB71FBB0-7283-9C47-8A07-A78431AE17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14799" y="27905117"/>
            <a:ext cx="9907650" cy="16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3657917" y="1065074"/>
            <a:ext cx="3420109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1300" b="1" dirty="0">
                <a:solidFill>
                  <a:schemeClr val="bg1"/>
                </a:solidFill>
                <a:latin typeface="Arial" panose="020B0604020202020204" pitchFamily="34" charset="0"/>
                <a:cs typeface="Arial" panose="020B0604020202020204" pitchFamily="34" charset="0"/>
              </a:rPr>
              <a:t>Comparing VATS and RATS for NSCLC Treatment</a:t>
            </a:r>
            <a:endParaRPr lang="nb-NO" altLang="nb-NO" sz="11300" b="1" dirty="0">
              <a:solidFill>
                <a:schemeClr val="bg1"/>
              </a:solidFill>
              <a:latin typeface="Arial" panose="020B0604020202020204" pitchFamily="34" charset="0"/>
              <a:cs typeface="Arial" panose="020B0604020202020204" pitchFamily="34" charset="0"/>
            </a:endParaRPr>
          </a:p>
        </p:txBody>
      </p:sp>
      <p:sp>
        <p:nvSpPr>
          <p:cNvPr id="2054" name="Subtitle" descr="Subtitle field"/>
          <p:cNvSpPr txBox="1">
            <a:spLocks noChangeArrowheads="1"/>
          </p:cNvSpPr>
          <p:nvPr/>
        </p:nvSpPr>
        <p:spPr bwMode="auto">
          <a:xfrm>
            <a:off x="4670679" y="2941113"/>
            <a:ext cx="34261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800" b="1" dirty="0">
                <a:solidFill>
                  <a:schemeClr val="bg1"/>
                </a:solidFill>
                <a:latin typeface="+mj-lt"/>
              </a:rPr>
              <a:t>Randomized study on the use of video-assisted and robot-assisted thoracoscopic surgery for lung cancer</a:t>
            </a:r>
            <a:endParaRPr lang="nb-NO" altLang="nb-NO" sz="9400" b="1" dirty="0">
              <a:solidFill>
                <a:schemeClr val="bg1"/>
              </a:solidFill>
              <a:latin typeface="+mj-lt"/>
            </a:endParaRPr>
          </a:p>
        </p:txBody>
      </p:sp>
      <p:sp>
        <p:nvSpPr>
          <p:cNvPr id="2055" name="Text box 1" descr="Text field "/>
          <p:cNvSpPr txBox="1">
            <a:spLocks noChangeArrowheads="1"/>
          </p:cNvSpPr>
          <p:nvPr/>
        </p:nvSpPr>
        <p:spPr bwMode="auto">
          <a:xfrm>
            <a:off x="1182687" y="6229350"/>
            <a:ext cx="1160198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000" b="1" dirty="0">
                <a:solidFill>
                  <a:schemeClr val="tx1">
                    <a:lumMod val="85000"/>
                    <a:lumOff val="15000"/>
                  </a:schemeClr>
                </a:solidFill>
                <a:latin typeface="+mn-lt"/>
              </a:rPr>
              <a:t>Background </a:t>
            </a:r>
          </a:p>
          <a:p>
            <a:pPr eaLnBrk="1" hangingPunct="1">
              <a:spcAft>
                <a:spcPct val="20000"/>
              </a:spcAft>
            </a:pPr>
            <a:r>
              <a:rPr lang="en-GB" altLang="nb-NO" sz="4800" dirty="0">
                <a:solidFill>
                  <a:schemeClr val="tx1">
                    <a:lumMod val="85000"/>
                    <a:lumOff val="15000"/>
                  </a:schemeClr>
                </a:solidFill>
                <a:latin typeface="+mn-lt"/>
              </a:rPr>
              <a:t>VATS and RATS has come as an alternative to open thoracotomy for early NSCLC. VATS has advantages over open thoracotomy, while RATS offers better visual fields. We aimed to compare the outcomes, surgical radicality, and quality of life between VATS and RATS.</a:t>
            </a:r>
          </a:p>
        </p:txBody>
      </p:sp>
      <p:sp>
        <p:nvSpPr>
          <p:cNvPr id="2052" name="Text box 2" descr="Text field "/>
          <p:cNvSpPr txBox="1">
            <a:spLocks noChangeArrowheads="1"/>
          </p:cNvSpPr>
          <p:nvPr/>
        </p:nvSpPr>
        <p:spPr bwMode="auto">
          <a:xfrm>
            <a:off x="13683223" y="6229350"/>
            <a:ext cx="14236456" cy="1880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000" b="1" dirty="0">
                <a:solidFill>
                  <a:schemeClr val="tx1">
                    <a:lumMod val="85000"/>
                    <a:lumOff val="15000"/>
                  </a:schemeClr>
                </a:solidFill>
                <a:latin typeface="+mn-lt"/>
              </a:rPr>
              <a:t>Methods</a:t>
            </a:r>
            <a:br>
              <a:rPr lang="en-US" altLang="nb-NO" sz="4000" b="1" dirty="0">
                <a:solidFill>
                  <a:schemeClr val="tx1">
                    <a:lumMod val="85000"/>
                    <a:lumOff val="15000"/>
                  </a:schemeClr>
                </a:solidFill>
                <a:latin typeface="+mn-lt"/>
              </a:rPr>
            </a:br>
            <a:r>
              <a:rPr lang="en-US" altLang="nb-NO" sz="4400" dirty="0">
                <a:solidFill>
                  <a:schemeClr val="tx1">
                    <a:lumMod val="85000"/>
                    <a:lumOff val="15000"/>
                  </a:schemeClr>
                </a:solidFill>
                <a:latin typeface="+mn-lt"/>
              </a:rPr>
              <a:t>We conducted a double-blinded, randomized trail on patients with clinical stage I-IIA non-small cell lunge cancer. Data was collected preoperatively, perioperatively, and postoperatively. 30 patients are so far included in the trail. </a:t>
            </a:r>
          </a:p>
          <a:p>
            <a:pPr eaLnBrk="1" hangingPunct="1">
              <a:spcBef>
                <a:spcPct val="50000"/>
              </a:spcBef>
            </a:pPr>
            <a:endParaRPr lang="en-US" altLang="nb-NO" sz="4400" dirty="0">
              <a:solidFill>
                <a:schemeClr val="tx1">
                  <a:lumMod val="85000"/>
                  <a:lumOff val="15000"/>
                </a:schemeClr>
              </a:solidFill>
              <a:latin typeface="+mn-lt"/>
            </a:endParaRPr>
          </a:p>
          <a:p>
            <a:pPr eaLnBrk="1" hangingPunct="1">
              <a:spcBef>
                <a:spcPct val="50000"/>
              </a:spcBef>
            </a:pPr>
            <a:r>
              <a:rPr lang="en-US" altLang="nb-NO" sz="4000" b="1" dirty="0">
                <a:solidFill>
                  <a:schemeClr val="tx1">
                    <a:lumMod val="85000"/>
                    <a:lumOff val="15000"/>
                  </a:schemeClr>
                </a:solidFill>
                <a:latin typeface="+mn-lt"/>
              </a:rPr>
              <a:t>Results</a:t>
            </a:r>
          </a:p>
          <a:p>
            <a:pPr eaLnBrk="1" hangingPunct="1">
              <a:spcBef>
                <a:spcPct val="50000"/>
              </a:spcBef>
            </a:pPr>
            <a:endParaRPr lang="en-US" altLang="nb-NO" sz="4000" b="1" dirty="0">
              <a:solidFill>
                <a:schemeClr val="tx1">
                  <a:lumMod val="85000"/>
                  <a:lumOff val="15000"/>
                </a:schemeClr>
              </a:solidFill>
              <a:latin typeface="+mn-lt"/>
            </a:endParaRPr>
          </a:p>
          <a:p>
            <a:pPr eaLnBrk="1" hangingPunct="1">
              <a:spcBef>
                <a:spcPct val="50000"/>
              </a:spcBef>
            </a:pPr>
            <a:endParaRPr lang="en-US" altLang="nb-NO" sz="4400" b="1" dirty="0">
              <a:solidFill>
                <a:schemeClr val="tx1">
                  <a:lumMod val="85000"/>
                  <a:lumOff val="15000"/>
                </a:schemeClr>
              </a:solidFill>
              <a:latin typeface="+mn-lt"/>
            </a:endParaRPr>
          </a:p>
          <a:p>
            <a:pPr eaLnBrk="1" hangingPunct="1">
              <a:spcBef>
                <a:spcPct val="50000"/>
              </a:spcBef>
            </a:pPr>
            <a:endParaRPr lang="en-US" altLang="nb-NO" sz="4400" b="1" dirty="0">
              <a:solidFill>
                <a:schemeClr val="tx1">
                  <a:lumMod val="85000"/>
                  <a:lumOff val="15000"/>
                </a:schemeClr>
              </a:solidFill>
              <a:latin typeface="+mn-lt"/>
            </a:endParaRPr>
          </a:p>
          <a:p>
            <a:pPr eaLnBrk="1" hangingPunct="1">
              <a:spcBef>
                <a:spcPct val="50000"/>
              </a:spcBef>
            </a:pPr>
            <a:endParaRPr lang="en-US" altLang="nb-NO" sz="4400" b="1" dirty="0">
              <a:solidFill>
                <a:schemeClr val="tx1">
                  <a:lumMod val="85000"/>
                  <a:lumOff val="15000"/>
                </a:schemeClr>
              </a:solidFill>
              <a:latin typeface="+mn-lt"/>
            </a:endParaRPr>
          </a:p>
          <a:p>
            <a:pPr eaLnBrk="1" hangingPunct="1">
              <a:spcBef>
                <a:spcPct val="50000"/>
              </a:spcBef>
            </a:pPr>
            <a:endParaRPr lang="en-US" altLang="nb-NO" sz="4400" b="1" dirty="0">
              <a:solidFill>
                <a:schemeClr val="tx1">
                  <a:lumMod val="85000"/>
                  <a:lumOff val="15000"/>
                </a:schemeClr>
              </a:solidFill>
              <a:latin typeface="+mn-lt"/>
            </a:endParaRPr>
          </a:p>
          <a:p>
            <a:pPr eaLnBrk="1" hangingPunct="1">
              <a:spcBef>
                <a:spcPct val="50000"/>
              </a:spcBef>
            </a:pPr>
            <a:endParaRPr lang="en-US" altLang="nb-NO" sz="4400" b="1" dirty="0">
              <a:solidFill>
                <a:schemeClr val="tx1">
                  <a:lumMod val="85000"/>
                  <a:lumOff val="15000"/>
                </a:schemeClr>
              </a:solidFill>
              <a:latin typeface="+mn-lt"/>
            </a:endParaRPr>
          </a:p>
          <a:p>
            <a:pPr eaLnBrk="1" hangingPunct="1">
              <a:spcBef>
                <a:spcPct val="50000"/>
              </a:spcBef>
            </a:pPr>
            <a:endParaRPr lang="en-US" altLang="nb-NO" sz="4400" b="1" dirty="0">
              <a:solidFill>
                <a:schemeClr val="tx1">
                  <a:lumMod val="85000"/>
                  <a:lumOff val="15000"/>
                </a:schemeClr>
              </a:solidFill>
              <a:latin typeface="+mn-lt"/>
            </a:endParaRPr>
          </a:p>
          <a:p>
            <a:pPr eaLnBrk="1" hangingPunct="1">
              <a:spcBef>
                <a:spcPct val="50000"/>
              </a:spcBef>
            </a:pPr>
            <a:br>
              <a:rPr lang="en-US" altLang="nb-NO" sz="4400" b="1" dirty="0">
                <a:solidFill>
                  <a:schemeClr val="tx1">
                    <a:lumMod val="85000"/>
                    <a:lumOff val="15000"/>
                  </a:schemeClr>
                </a:solidFill>
                <a:latin typeface="+mn-lt"/>
              </a:rPr>
            </a:br>
            <a:r>
              <a:rPr lang="en-US" altLang="nb-NO" sz="4400" dirty="0">
                <a:solidFill>
                  <a:schemeClr val="tx1">
                    <a:lumMod val="85000"/>
                    <a:lumOff val="15000"/>
                  </a:schemeClr>
                </a:solidFill>
                <a:latin typeface="+mn-lt"/>
              </a:rPr>
              <a:t>Operating time and surgical equipment costs were significantly higher in the RATS group. The RATS group showed a significantly improved overall quality of life six months postoperatively, but also reported higher pain medication use one month postoperatively. No significant difference were found for postoperative pain, lymph node dissection, and tumor upstaging. </a:t>
            </a:r>
            <a:endParaRPr lang="nb-NO" altLang="nb-NO" sz="4400" dirty="0">
              <a:solidFill>
                <a:schemeClr val="tx1">
                  <a:lumMod val="85000"/>
                  <a:lumOff val="15000"/>
                </a:schemeClr>
              </a:solidFill>
              <a:latin typeface="+mn-lt"/>
            </a:endParaRPr>
          </a:p>
        </p:txBody>
      </p:sp>
      <p:sp>
        <p:nvSpPr>
          <p:cNvPr id="2064" name="Text Box 6" descr="Text field "/>
          <p:cNvSpPr txBox="1">
            <a:spLocks noChangeArrowheads="1"/>
          </p:cNvSpPr>
          <p:nvPr/>
        </p:nvSpPr>
        <p:spPr bwMode="auto">
          <a:xfrm>
            <a:off x="29088120" y="19659063"/>
            <a:ext cx="1317717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err="1">
                <a:solidFill>
                  <a:schemeClr val="tx1">
                    <a:lumMod val="85000"/>
                    <a:lumOff val="15000"/>
                  </a:schemeClr>
                </a:solidFill>
                <a:latin typeface="+mn-lt"/>
              </a:rPr>
              <a:t>Conclution</a:t>
            </a:r>
            <a:br>
              <a:rPr lang="en-US" altLang="nb-NO" sz="4400" b="1" dirty="0">
                <a:solidFill>
                  <a:schemeClr val="tx1">
                    <a:lumMod val="85000"/>
                    <a:lumOff val="15000"/>
                  </a:schemeClr>
                </a:solidFill>
                <a:latin typeface="+mn-lt"/>
              </a:rPr>
            </a:br>
            <a:r>
              <a:rPr lang="en-US" altLang="nb-NO" sz="4400" dirty="0">
                <a:solidFill>
                  <a:schemeClr val="tx1">
                    <a:lumMod val="85000"/>
                    <a:lumOff val="15000"/>
                  </a:schemeClr>
                </a:solidFill>
                <a:latin typeface="+mn-lt"/>
              </a:rPr>
              <a:t>The study suggests that VATS and RATS are equally safe for treating NSCLC. RATS had a longer operating time and higher costs, but patients had somewhat higher quality of life six months postoperatively. The study requires further investigations due to the small sample size. </a:t>
            </a:r>
          </a:p>
        </p:txBody>
      </p:sp>
      <p:pic>
        <p:nvPicPr>
          <p:cNvPr id="2" name="Picture 26">
            <a:extLst>
              <a:ext uri="{FF2B5EF4-FFF2-40B4-BE49-F238E27FC236}">
                <a16:creationId xmlns:a16="http://schemas.microsoft.com/office/drawing/2014/main" id="{54E0857E-05BE-162B-7DF0-FA10DE859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3223" y="12507693"/>
            <a:ext cx="14150488" cy="7151370"/>
          </a:xfrm>
          <a:prstGeom prst="rect">
            <a:avLst/>
          </a:prstGeom>
        </p:spPr>
      </p:pic>
      <p:pic>
        <p:nvPicPr>
          <p:cNvPr id="3" name="Picture 129373461">
            <a:extLst>
              <a:ext uri="{FF2B5EF4-FFF2-40B4-BE49-F238E27FC236}">
                <a16:creationId xmlns:a16="http://schemas.microsoft.com/office/drawing/2014/main" id="{195C3B75-296B-BD23-125F-B765E52C5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17227" y="6662058"/>
            <a:ext cx="13177177" cy="9031024"/>
          </a:xfrm>
          <a:prstGeom prst="rect">
            <a:avLst/>
          </a:prstGeom>
        </p:spPr>
      </p:pic>
      <p:pic>
        <p:nvPicPr>
          <p:cNvPr id="5" name="Bilde 4" descr="Et bilde som inneholder tekst&#10;&#10;Automatisk generert beskrivelse">
            <a:extLst>
              <a:ext uri="{FF2B5EF4-FFF2-40B4-BE49-F238E27FC236}">
                <a16:creationId xmlns:a16="http://schemas.microsoft.com/office/drawing/2014/main" id="{F66526CC-AC7E-5259-1A18-00C9BF850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28" y="12507693"/>
            <a:ext cx="12400440" cy="7670067"/>
          </a:xfrm>
          <a:prstGeom prst="rect">
            <a:avLst/>
          </a:prstGeom>
        </p:spPr>
      </p:pic>
      <p:sp>
        <p:nvSpPr>
          <p:cNvPr id="6" name="TekstSylinder 5">
            <a:extLst>
              <a:ext uri="{FF2B5EF4-FFF2-40B4-BE49-F238E27FC236}">
                <a16:creationId xmlns:a16="http://schemas.microsoft.com/office/drawing/2014/main" id="{39A6DDB6-57C4-9E75-27E5-2AD0B883E651}"/>
              </a:ext>
            </a:extLst>
          </p:cNvPr>
          <p:cNvSpPr txBox="1"/>
          <p:nvPr/>
        </p:nvSpPr>
        <p:spPr>
          <a:xfrm>
            <a:off x="543228" y="20926693"/>
            <a:ext cx="12400440" cy="5632311"/>
          </a:xfrm>
          <a:prstGeom prst="rect">
            <a:avLst/>
          </a:prstGeom>
          <a:noFill/>
        </p:spPr>
        <p:txBody>
          <a:bodyPr wrap="square" rtlCol="0">
            <a:spAutoFit/>
          </a:bodyPr>
          <a:lstStyle/>
          <a:p>
            <a:r>
              <a:rPr lang="en-US" altLang="nb-NO" sz="4000" b="1" dirty="0">
                <a:solidFill>
                  <a:schemeClr val="tx1">
                    <a:lumMod val="85000"/>
                    <a:lumOff val="15000"/>
                  </a:schemeClr>
                </a:solidFill>
                <a:latin typeface="+mn-lt"/>
              </a:rPr>
              <a:t>Objective</a:t>
            </a:r>
          </a:p>
          <a:p>
            <a:pPr marL="457200" indent="-457200">
              <a:buFont typeface="Arial" panose="020B0604020202020204" pitchFamily="34" charset="0"/>
              <a:buChar char="•"/>
            </a:pPr>
            <a:r>
              <a:rPr lang="en-US" altLang="nb-NO" sz="4000" dirty="0">
                <a:solidFill>
                  <a:schemeClr val="tx1">
                    <a:lumMod val="85000"/>
                    <a:lumOff val="15000"/>
                  </a:schemeClr>
                </a:solidFill>
                <a:latin typeface="+mn-lt"/>
              </a:rPr>
              <a:t>The primary aim was to evaluate the assessment of lymph node dissection and eventual upstaging, postoperative pain, and long-term quality of life. </a:t>
            </a:r>
          </a:p>
          <a:p>
            <a:pPr marL="457200" indent="-457200">
              <a:buFont typeface="Arial" panose="020B0604020202020204" pitchFamily="34" charset="0"/>
              <a:buChar char="•"/>
            </a:pPr>
            <a:r>
              <a:rPr lang="en-US" altLang="nb-NO" sz="4000" dirty="0">
                <a:solidFill>
                  <a:schemeClr val="tx1">
                    <a:lumMod val="85000"/>
                    <a:lumOff val="15000"/>
                  </a:schemeClr>
                </a:solidFill>
                <a:latin typeface="+mn-lt"/>
              </a:rPr>
              <a:t>The secondary objective was to examine the rates of perioperative complications, including conversions to thoracotomy, drainage time, as well as postoperative hospital stay, operations costs, and duration of surgery. </a:t>
            </a:r>
            <a:endParaRPr lang="nb-NO" sz="4000" dirty="0"/>
          </a:p>
        </p:txBody>
      </p:sp>
      <p:sp>
        <p:nvSpPr>
          <p:cNvPr id="7" name="Subtitle" descr="Subtitle field">
            <a:extLst>
              <a:ext uri="{FF2B5EF4-FFF2-40B4-BE49-F238E27FC236}">
                <a16:creationId xmlns:a16="http://schemas.microsoft.com/office/drawing/2014/main" id="{F8A42528-509F-5774-FB5D-5AC0133235ED}"/>
              </a:ext>
            </a:extLst>
          </p:cNvPr>
          <p:cNvSpPr txBox="1">
            <a:spLocks noChangeArrowheads="1"/>
          </p:cNvSpPr>
          <p:nvPr/>
        </p:nvSpPr>
        <p:spPr bwMode="auto">
          <a:xfrm>
            <a:off x="9206546" y="4078702"/>
            <a:ext cx="231038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400" b="1" dirty="0">
                <a:solidFill>
                  <a:schemeClr val="bg1"/>
                </a:solidFill>
                <a:latin typeface="+mj-lt"/>
              </a:rPr>
              <a:t>Pettersen E.H, </a:t>
            </a:r>
            <a:r>
              <a:rPr lang="en-US" altLang="nb-NO" sz="4400" b="1" dirty="0" err="1">
                <a:solidFill>
                  <a:schemeClr val="bg1"/>
                </a:solidFill>
                <a:latin typeface="+mj-lt"/>
              </a:rPr>
              <a:t>Moeschinger</a:t>
            </a:r>
            <a:r>
              <a:rPr lang="en-US" altLang="nb-NO" sz="4400" b="1" dirty="0">
                <a:solidFill>
                  <a:schemeClr val="bg1"/>
                </a:solidFill>
                <a:latin typeface="+mj-lt"/>
              </a:rPr>
              <a:t> A.T, </a:t>
            </a:r>
            <a:r>
              <a:rPr lang="en-US" altLang="nb-NO" sz="4400" b="1" dirty="0" err="1">
                <a:solidFill>
                  <a:schemeClr val="bg1"/>
                </a:solidFill>
                <a:latin typeface="+mj-lt"/>
              </a:rPr>
              <a:t>Salminen</a:t>
            </a:r>
            <a:r>
              <a:rPr lang="en-US" altLang="nb-NO" sz="4400" b="1" dirty="0">
                <a:solidFill>
                  <a:schemeClr val="bg1"/>
                </a:solidFill>
                <a:latin typeface="+mj-lt"/>
              </a:rPr>
              <a:t> P, </a:t>
            </a:r>
            <a:r>
              <a:rPr lang="en-US" altLang="nb-NO" sz="4400" b="1" dirty="0" err="1">
                <a:solidFill>
                  <a:schemeClr val="bg1"/>
                </a:solidFill>
                <a:latin typeface="+mj-lt"/>
              </a:rPr>
              <a:t>Hjelmeland</a:t>
            </a:r>
            <a:r>
              <a:rPr lang="en-US" altLang="nb-NO" sz="4400" b="1" dirty="0">
                <a:solidFill>
                  <a:schemeClr val="bg1"/>
                </a:solidFill>
                <a:latin typeface="+mj-lt"/>
              </a:rPr>
              <a:t> B, </a:t>
            </a:r>
            <a:r>
              <a:rPr lang="en-US" altLang="nb-NO" sz="4400" b="1" dirty="0" err="1">
                <a:solidFill>
                  <a:schemeClr val="bg1"/>
                </a:solidFill>
                <a:latin typeface="+mj-lt"/>
              </a:rPr>
              <a:t>Haaverstad</a:t>
            </a:r>
            <a:r>
              <a:rPr lang="en-US" altLang="nb-NO" sz="4400" b="1" dirty="0">
                <a:solidFill>
                  <a:schemeClr val="bg1"/>
                </a:solidFill>
                <a:latin typeface="+mj-lt"/>
              </a:rPr>
              <a:t> R</a:t>
            </a:r>
            <a:endParaRPr lang="nb-NO" altLang="nb-NO" sz="4400" b="1" dirty="0">
              <a:solidFill>
                <a:schemeClr val="bg1"/>
              </a:solidFill>
              <a:latin typeface="+mj-lt"/>
            </a:endParaRPr>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299</Words>
  <Application>Microsoft Macintosh PowerPoint</Application>
  <PresentationFormat>Egendefinert</PresentationFormat>
  <Paragraphs>21</Paragraphs>
  <Slides>1</Slides>
  <Notes>1</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1</vt:i4>
      </vt:variant>
    </vt:vector>
  </HeadingPairs>
  <TitlesOfParts>
    <vt:vector size="3" baseType="lpstr">
      <vt:lpstr>Arial</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Emma Hylland Pettersen</cp:lastModifiedBy>
  <cp:revision>145</cp:revision>
  <cp:lastPrinted>2016-05-27T08:05:21Z</cp:lastPrinted>
  <dcterms:created xsi:type="dcterms:W3CDTF">2006-11-02T13:18:58Z</dcterms:created>
  <dcterms:modified xsi:type="dcterms:W3CDTF">2023-05-23T07:59:51Z</dcterms:modified>
</cp:coreProperties>
</file>