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53" autoAdjust="0"/>
    <p:restoredTop sz="93447" autoAdjust="0"/>
  </p:normalViewPr>
  <p:slideViewPr>
    <p:cSldViewPr snapToGrid="0">
      <p:cViewPr>
        <p:scale>
          <a:sx n="20" d="100"/>
          <a:sy n="20" d="100"/>
        </p:scale>
        <p:origin x="816" y="-304"/>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extLst>
      <p:ext uri="{BB962C8B-B14F-4D97-AF65-F5344CB8AC3E}">
        <p14:creationId xmlns:p14="http://schemas.microsoft.com/office/powerpoint/2010/main" val="400419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k 14" descr="Hest med heldekkende fyll">
            <a:extLst>
              <a:ext uri="{FF2B5EF4-FFF2-40B4-BE49-F238E27FC236}">
                <a16:creationId xmlns:a16="http://schemas.microsoft.com/office/drawing/2014/main" id="{99C71FA3-D1AE-5DBB-0C15-9CD7E4AFFF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94627" y="3747764"/>
            <a:ext cx="25491367" cy="25491367"/>
          </a:xfrm>
          <a:prstGeom prst="rect">
            <a:avLst/>
          </a:prstGeom>
        </p:spPr>
      </p:pic>
      <p:pic>
        <p:nvPicPr>
          <p:cNvPr id="2" name="Bilde 1">
            <a:extLst>
              <a:ext uri="{FF2B5EF4-FFF2-40B4-BE49-F238E27FC236}">
                <a16:creationId xmlns:a16="http://schemas.microsoft.com/office/drawing/2014/main" id="{8D80E11E-510C-51CA-C826-C023E1AA58DA}"/>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24067638" y="6253859"/>
            <a:ext cx="17325169" cy="9236152"/>
          </a:xfrm>
          <a:prstGeom prst="rect">
            <a:avLst/>
          </a:prstGeom>
          <a:noFill/>
          <a:ln>
            <a:noFill/>
          </a:ln>
        </p:spPr>
      </p:pic>
      <p:sp>
        <p:nvSpPr>
          <p:cNvPr id="2051" name="Title" descr="Title field"/>
          <p:cNvSpPr txBox="1">
            <a:spLocks noChangeArrowheads="1"/>
          </p:cNvSpPr>
          <p:nvPr/>
        </p:nvSpPr>
        <p:spPr bwMode="auto">
          <a:xfrm>
            <a:off x="1045455" y="1226272"/>
            <a:ext cx="3722211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n-NO" sz="10000" dirty="0">
                <a:latin typeface="+mj-lt"/>
                <a:ea typeface="Calibri" panose="020F0502020204030204" pitchFamily="34" charset="0"/>
              </a:rPr>
              <a:t>Aktivitetar med hest som behandling i psykisk helsearbeid</a:t>
            </a:r>
            <a:endParaRPr lang="nn-NO" altLang="nb-NO" sz="10000" b="1" dirty="0">
              <a:solidFill>
                <a:schemeClr val="bg1"/>
              </a:solidFill>
              <a:latin typeface="+mj-lt"/>
              <a:cs typeface="Arial" panose="020B0604020202020204" pitchFamily="34" charset="0"/>
            </a:endParaRPr>
          </a:p>
        </p:txBody>
      </p:sp>
      <p:sp>
        <p:nvSpPr>
          <p:cNvPr id="2054" name="Subtitle" descr="Subtitle field"/>
          <p:cNvSpPr txBox="1">
            <a:spLocks noChangeArrowheads="1"/>
          </p:cNvSpPr>
          <p:nvPr/>
        </p:nvSpPr>
        <p:spPr bwMode="auto">
          <a:xfrm>
            <a:off x="1045455" y="3111226"/>
            <a:ext cx="34261425"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sz="4200" b="1" dirty="0">
                <a:solidFill>
                  <a:schemeClr val="bg1"/>
                </a:solidFill>
                <a:effectLst/>
                <a:latin typeface="+mj-lt"/>
                <a:ea typeface="Calibri" panose="020F0502020204030204" pitchFamily="34" charset="0"/>
                <a:cs typeface="Times New Roman" panose="02020603050405020304" pitchFamily="18" charset="0"/>
              </a:rPr>
              <a:t>For </a:t>
            </a:r>
            <a:r>
              <a:rPr lang="en-US" sz="4200" b="1" dirty="0" err="1">
                <a:solidFill>
                  <a:schemeClr val="bg1"/>
                </a:solidFill>
                <a:effectLst/>
                <a:latin typeface="+mj-lt"/>
                <a:ea typeface="Calibri" panose="020F0502020204030204" pitchFamily="34" charset="0"/>
                <a:cs typeface="Times New Roman" panose="02020603050405020304" pitchFamily="18" charset="0"/>
              </a:rPr>
              <a:t>pasientar</a:t>
            </a:r>
            <a:r>
              <a:rPr lang="en-US" sz="4200" b="1" dirty="0">
                <a:solidFill>
                  <a:schemeClr val="bg1"/>
                </a:solidFill>
                <a:effectLst/>
                <a:latin typeface="+mj-lt"/>
                <a:ea typeface="Calibri" panose="020F0502020204030204" pitchFamily="34" charset="0"/>
                <a:cs typeface="Times New Roman" panose="02020603050405020304" pitchFamily="18" charset="0"/>
              </a:rPr>
              <a:t> </a:t>
            </a:r>
            <a:r>
              <a:rPr lang="nn-NO" sz="4200" b="1" dirty="0">
                <a:solidFill>
                  <a:schemeClr val="bg1"/>
                </a:solidFill>
                <a:effectLst/>
                <a:latin typeface="+mj-lt"/>
                <a:ea typeface="Calibri" panose="020F0502020204030204" pitchFamily="34" charset="0"/>
                <a:cs typeface="Times New Roman" panose="02020603050405020304" pitchFamily="18" charset="0"/>
              </a:rPr>
              <a:t>med diagnosar innanfor schizofreni- og psykosespekteret med oppfølging frå FACT-teamet ved </a:t>
            </a:r>
            <a:r>
              <a:rPr lang="nn-NO" sz="4200" b="1" dirty="0" err="1">
                <a:solidFill>
                  <a:schemeClr val="bg1"/>
                </a:solidFill>
                <a:effectLst/>
                <a:latin typeface="+mj-lt"/>
                <a:ea typeface="Calibri" panose="020F0502020204030204" pitchFamily="34" charset="0"/>
                <a:cs typeface="Times New Roman" panose="02020603050405020304" pitchFamily="18" charset="0"/>
              </a:rPr>
              <a:t>Betanien</a:t>
            </a:r>
            <a:r>
              <a:rPr lang="nn-NO" sz="4200" b="1" dirty="0">
                <a:solidFill>
                  <a:schemeClr val="bg1"/>
                </a:solidFill>
                <a:effectLst/>
                <a:latin typeface="+mj-lt"/>
                <a:ea typeface="Calibri" panose="020F0502020204030204" pitchFamily="34" charset="0"/>
                <a:cs typeface="Times New Roman" panose="02020603050405020304" pitchFamily="18" charset="0"/>
              </a:rPr>
              <a:t> sjukehus. </a:t>
            </a:r>
          </a:p>
          <a:p>
            <a:pPr eaLnBrk="1" hangingPunct="1"/>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6313259" y="2244663"/>
            <a:ext cx="584711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Julie Bruland Nydal</a:t>
            </a:r>
            <a:br>
              <a:rPr lang="nb-NO" altLang="nb-NO" sz="4000" dirty="0">
                <a:solidFill>
                  <a:schemeClr val="bg1"/>
                </a:solidFill>
                <a:latin typeface="+mn-lt"/>
              </a:rPr>
            </a:br>
            <a:r>
              <a:rPr lang="nb-NO" altLang="nb-NO" sz="4000" dirty="0">
                <a:solidFill>
                  <a:schemeClr val="bg1"/>
                </a:solidFill>
                <a:latin typeface="+mn-lt"/>
              </a:rPr>
              <a:t>Universitetet i Bergen</a:t>
            </a:r>
          </a:p>
          <a:p>
            <a:pPr algn="r" eaLnBrk="1" hangingPunct="1"/>
            <a:r>
              <a:rPr lang="nb-NO" altLang="nb-NO" sz="4000" dirty="0">
                <a:solidFill>
                  <a:schemeClr val="bg1"/>
                </a:solidFill>
                <a:latin typeface="+mn-lt"/>
              </a:rPr>
              <a:t>jny017@uib.no</a:t>
            </a:r>
          </a:p>
        </p:txBody>
      </p:sp>
      <p:sp>
        <p:nvSpPr>
          <p:cNvPr id="2055" name="Text box 1" descr="Text field "/>
          <p:cNvSpPr txBox="1">
            <a:spLocks noChangeArrowheads="1"/>
          </p:cNvSpPr>
          <p:nvPr/>
        </p:nvSpPr>
        <p:spPr bwMode="auto">
          <a:xfrm>
            <a:off x="293914" y="6229350"/>
            <a:ext cx="11188646" cy="1411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dirty="0">
                <a:solidFill>
                  <a:schemeClr val="tx1">
                    <a:lumMod val="85000"/>
                    <a:lumOff val="15000"/>
                  </a:schemeClr>
                </a:solidFill>
                <a:latin typeface="+mn-lt"/>
              </a:rPr>
              <a:t>SAMANDRAG</a:t>
            </a:r>
          </a:p>
          <a:p>
            <a:pPr>
              <a:lnSpc>
                <a:spcPct val="150000"/>
              </a:lnSpc>
              <a:spcAft>
                <a:spcPts val="800"/>
              </a:spcAft>
            </a:pPr>
            <a:r>
              <a:rPr lang="nn-NO" sz="3600" dirty="0">
                <a:effectLst/>
                <a:latin typeface="+mj-lt"/>
                <a:ea typeface="Calibri" panose="020F0502020204030204" pitchFamily="34" charset="0"/>
                <a:cs typeface="Times New Roman" panose="02020603050405020304" pitchFamily="18" charset="0"/>
              </a:rPr>
              <a:t>Heile det medisinske fagfeltet dreier mot persontilpassa behandling, dette gjeld også psykiatrien. I Helse- og omsorgsdepartementet sitt oppdragsdokument frå 2015 blei det satt følgjande mål; pasientar i psykisk helsevern skal så langt det er forsvarleg kunne velgje mellom ulike behandlingstiltak, dette inkluderer medikamentfrie tilbod. Hest blir brukt i behandling innan fleire fagfelt, m.a. fysioterapi, pedagogikk, psykiatri, og det finst eigne behandlingsstadar som brukar hest i sitt arbeid. </a:t>
            </a:r>
          </a:p>
          <a:p>
            <a:pPr>
              <a:lnSpc>
                <a:spcPct val="150000"/>
              </a:lnSpc>
              <a:spcAft>
                <a:spcPts val="800"/>
              </a:spcAft>
            </a:pPr>
            <a:r>
              <a:rPr lang="nn-NO" sz="3600" dirty="0">
                <a:effectLst/>
                <a:latin typeface="+mj-lt"/>
                <a:ea typeface="Calibri" panose="020F0502020204030204" pitchFamily="34" charset="0"/>
                <a:cs typeface="Times New Roman" panose="02020603050405020304" pitchFamily="18" charset="0"/>
              </a:rPr>
              <a:t>Hensikta med prosjektet </a:t>
            </a:r>
            <a:r>
              <a:rPr lang="nn-NO" sz="3600" dirty="0">
                <a:latin typeface="+mj-lt"/>
                <a:ea typeface="Calibri" panose="020F0502020204030204" pitchFamily="34" charset="0"/>
                <a:cs typeface="Times New Roman" panose="02020603050405020304" pitchFamily="18" charset="0"/>
              </a:rPr>
              <a:t>var</a:t>
            </a:r>
            <a:r>
              <a:rPr lang="nn-NO" sz="3600" dirty="0">
                <a:effectLst/>
                <a:latin typeface="+mj-lt"/>
                <a:ea typeface="Calibri" panose="020F0502020204030204" pitchFamily="34" charset="0"/>
                <a:cs typeface="Times New Roman" panose="02020603050405020304" pitchFamily="18" charset="0"/>
              </a:rPr>
              <a:t> å undersøkje korleis aktivitetar med hest fungerer i behandlingstilbodet til pasientar med diagnosar innanfor schizofreni- og psykosespekteret med oppfølging frå FACT-teamet ved </a:t>
            </a:r>
            <a:r>
              <a:rPr lang="nn-NO" sz="3600" dirty="0" err="1">
                <a:effectLst/>
                <a:latin typeface="+mj-lt"/>
                <a:ea typeface="Calibri" panose="020F0502020204030204" pitchFamily="34" charset="0"/>
                <a:cs typeface="Times New Roman" panose="02020603050405020304" pitchFamily="18" charset="0"/>
              </a:rPr>
              <a:t>Betanien</a:t>
            </a:r>
            <a:r>
              <a:rPr lang="nn-NO" sz="3600" dirty="0">
                <a:effectLst/>
                <a:latin typeface="+mj-lt"/>
                <a:ea typeface="Calibri" panose="020F0502020204030204" pitchFamily="34" charset="0"/>
                <a:cs typeface="Times New Roman" panose="02020603050405020304" pitchFamily="18" charset="0"/>
              </a:rPr>
              <a:t> sjukehus. </a:t>
            </a:r>
          </a:p>
          <a:p>
            <a:pPr eaLnBrk="1" hangingPunct="1">
              <a:spcAft>
                <a:spcPct val="20000"/>
              </a:spcAft>
            </a:pPr>
            <a:endParaRPr lang="en-GB" altLang="nb-NO" sz="4000" b="1"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22662699" y="4541897"/>
            <a:ext cx="20508686" cy="820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nSpc>
                <a:spcPct val="150000"/>
              </a:lnSpc>
              <a:spcAft>
                <a:spcPts val="800"/>
              </a:spcAft>
            </a:pPr>
            <a:r>
              <a:rPr lang="nn-NO" sz="3600" b="1" dirty="0">
                <a:solidFill>
                  <a:schemeClr val="bg1"/>
                </a:solidFill>
                <a:effectLst/>
                <a:latin typeface="+mj-lt"/>
                <a:ea typeface="Calibri" panose="020F0502020204030204" pitchFamily="34" charset="0"/>
                <a:cs typeface="Times New Roman" panose="02020603050405020304" pitchFamily="18" charset="0"/>
              </a:rPr>
              <a:t>Rettleiarar</a:t>
            </a:r>
            <a:r>
              <a:rPr lang="nn-NO" dirty="0">
                <a:solidFill>
                  <a:schemeClr val="bg1"/>
                </a:solidFill>
                <a:effectLst/>
                <a:latin typeface="+mj-lt"/>
                <a:ea typeface="Calibri" panose="020F0502020204030204" pitchFamily="34" charset="0"/>
                <a:cs typeface="Times New Roman" panose="02020603050405020304" pitchFamily="18" charset="0"/>
              </a:rPr>
              <a:t>: Aurora Brønstad (Klinisk institutt 1, UIB) og Tobba Sudmann (Institutt for helse og funksjon, HVL)</a:t>
            </a:r>
          </a:p>
        </p:txBody>
      </p:sp>
      <p:sp>
        <p:nvSpPr>
          <p:cNvPr id="2064" name="Text Box 6" descr="Text field "/>
          <p:cNvSpPr txBox="1">
            <a:spLocks noChangeArrowheads="1"/>
          </p:cNvSpPr>
          <p:nvPr/>
        </p:nvSpPr>
        <p:spPr bwMode="auto">
          <a:xfrm>
            <a:off x="33035895" y="15804052"/>
            <a:ext cx="9453144"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r>
              <a:rPr lang="nn-NO" b="1" dirty="0">
                <a:latin typeface="+mj-lt"/>
                <a:ea typeface="Calibri" panose="020F0502020204030204" pitchFamily="34" charset="0"/>
              </a:rPr>
              <a:t>Kvardagsfunksjon og livskvalitet </a:t>
            </a:r>
            <a:endParaRPr lang="nn-NO" b="1" dirty="0"/>
          </a:p>
          <a:p>
            <a:r>
              <a:rPr lang="nn-NO" dirty="0"/>
              <a:t>Fleire av behandlarane hadde fokus på at ein slik dag i stallen kan hjelpe pasientane å komme inn i ei rutine, og at dei har sett at fleire av pasientane har hatt godt av eit opplegg ein heil dag. Det kan skape ein struktur i dagen, i tillegg til at det er god øving i å «vere på» ein heil dag. </a:t>
            </a:r>
          </a:p>
          <a:p>
            <a:endParaRPr lang="nn-NO" dirty="0"/>
          </a:p>
          <a:p>
            <a:r>
              <a:rPr lang="nn-NO" dirty="0"/>
              <a:t>Å vere med hestane gav glede for personale og pasientar. For fleire betra det livskvaliteten. Det var noko å sjå fram til, og sjå tilbake på. </a:t>
            </a:r>
          </a:p>
          <a:p>
            <a:endParaRPr lang="nn-NO" dirty="0"/>
          </a:p>
        </p:txBody>
      </p:sp>
      <p:sp>
        <p:nvSpPr>
          <p:cNvPr id="2065" name="References" descr="Field for references"/>
          <p:cNvSpPr txBox="1">
            <a:spLocks noChangeArrowheads="1"/>
          </p:cNvSpPr>
          <p:nvPr/>
        </p:nvSpPr>
        <p:spPr bwMode="auto">
          <a:xfrm>
            <a:off x="12981253" y="27355086"/>
            <a:ext cx="1532851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600" b="1" dirty="0">
                <a:solidFill>
                  <a:schemeClr val="tx1">
                    <a:lumMod val="85000"/>
                    <a:lumOff val="15000"/>
                  </a:schemeClr>
                </a:solidFill>
                <a:latin typeface="+mn-lt"/>
              </a:rPr>
              <a:t>REFERANSAR</a:t>
            </a:r>
          </a:p>
          <a:p>
            <a:pPr marL="514350" indent="-514350" eaLnBrk="1" hangingPunct="1">
              <a:buAutoNum type="arabicPeriod"/>
            </a:pPr>
            <a:r>
              <a:rPr lang="nb-NO" altLang="nb-NO" sz="2400" dirty="0" err="1">
                <a:solidFill>
                  <a:schemeClr val="tx1">
                    <a:lumMod val="85000"/>
                    <a:lumOff val="15000"/>
                  </a:schemeClr>
                </a:solidFill>
                <a:latin typeface="+mn-lt"/>
              </a:rPr>
              <a:t>Veldhuizen</a:t>
            </a:r>
            <a:r>
              <a:rPr lang="nb-NO" altLang="nb-NO" sz="2400" dirty="0">
                <a:solidFill>
                  <a:schemeClr val="tx1">
                    <a:lumMod val="85000"/>
                    <a:lumOff val="15000"/>
                  </a:schemeClr>
                </a:solidFill>
                <a:latin typeface="+mn-lt"/>
              </a:rPr>
              <a:t> RV. FACT 2ed. Nederland: Nasjonal </a:t>
            </a:r>
            <a:r>
              <a:rPr lang="nb-NO" altLang="nb-NO" sz="2400" dirty="0" err="1">
                <a:solidFill>
                  <a:schemeClr val="tx1">
                    <a:lumMod val="85000"/>
                    <a:lumOff val="15000"/>
                  </a:schemeClr>
                </a:solidFill>
                <a:latin typeface="+mn-lt"/>
              </a:rPr>
              <a:t>kompentansetjeneste</a:t>
            </a:r>
            <a:r>
              <a:rPr lang="nb-NO" altLang="nb-NO" sz="2400" dirty="0">
                <a:solidFill>
                  <a:schemeClr val="tx1">
                    <a:lumMod val="85000"/>
                    <a:lumOff val="15000"/>
                  </a:schemeClr>
                </a:solidFill>
                <a:latin typeface="+mn-lt"/>
              </a:rPr>
              <a:t> ROP, Sykehuset innlandet HF; 2013.</a:t>
            </a:r>
          </a:p>
          <a:p>
            <a:pPr marL="514350" indent="-514350" eaLnBrk="1" hangingPunct="1">
              <a:buAutoNum type="arabicPeriod"/>
            </a:pPr>
            <a:r>
              <a:rPr lang="nb-NO" altLang="nb-NO" sz="2400" dirty="0">
                <a:solidFill>
                  <a:schemeClr val="tx1">
                    <a:lumMod val="85000"/>
                    <a:lumOff val="15000"/>
                  </a:schemeClr>
                </a:solidFill>
                <a:latin typeface="+mn-lt"/>
              </a:rPr>
              <a:t>Landheim A, Odden S. Evaluering av FACT-team i Norge. Hamar: Nasjonal kompetansetjeneste for samtidig rusmisbruk og psykisk lidelse (NKROP), Sykehuset innlandet HF; 2020.</a:t>
            </a:r>
          </a:p>
          <a:p>
            <a:pPr marL="514350" indent="-514350" eaLnBrk="1" hangingPunct="1">
              <a:buAutoNum type="arabicPeriod"/>
            </a:pPr>
            <a:r>
              <a:rPr lang="nb-NO" altLang="nb-NO" sz="2400" dirty="0">
                <a:solidFill>
                  <a:schemeClr val="tx1">
                    <a:lumMod val="85000"/>
                    <a:lumOff val="15000"/>
                  </a:schemeClr>
                </a:solidFill>
                <a:latin typeface="+mn-lt"/>
              </a:rPr>
              <a:t>Fine AH. Håndbok i dyreassisterte intervensjoner. 1 ed. Bergen: Fagbokforlaget; 2019.</a:t>
            </a:r>
          </a:p>
          <a:p>
            <a:pPr marL="514350" indent="-514350" eaLnBrk="1" hangingPunct="1">
              <a:buAutoNum type="arabicPeriod"/>
            </a:pPr>
            <a:r>
              <a:rPr lang="nb-NO" altLang="nb-NO" sz="2400" dirty="0">
                <a:solidFill>
                  <a:schemeClr val="tx1">
                    <a:lumMod val="85000"/>
                    <a:lumOff val="15000"/>
                  </a:schemeClr>
                </a:solidFill>
                <a:latin typeface="+mn-lt"/>
              </a:rPr>
              <a:t>Fine AH, </a:t>
            </a:r>
            <a:r>
              <a:rPr lang="nb-NO" altLang="nb-NO" sz="2400" dirty="0" err="1">
                <a:solidFill>
                  <a:schemeClr val="tx1">
                    <a:lumMod val="85000"/>
                    <a:lumOff val="15000"/>
                  </a:schemeClr>
                </a:solidFill>
                <a:latin typeface="+mn-lt"/>
              </a:rPr>
              <a:t>Mackinotosh</a:t>
            </a:r>
            <a:r>
              <a:rPr lang="nb-NO" altLang="nb-NO" sz="2400" dirty="0">
                <a:solidFill>
                  <a:schemeClr val="tx1">
                    <a:lumMod val="85000"/>
                    <a:lumOff val="15000"/>
                  </a:schemeClr>
                </a:solidFill>
                <a:latin typeface="+mn-lt"/>
              </a:rPr>
              <a:t>. Spekter av dyreassisterte intervensjoner Håndbok i dyreassisterte intervensjoner2019.</a:t>
            </a:r>
          </a:p>
          <a:p>
            <a:pPr marL="514350" indent="-514350" eaLnBrk="1" hangingPunct="1">
              <a:buAutoNum type="arabicPeriod"/>
            </a:pPr>
            <a:endParaRPr lang="nb-NO" altLang="nb-NO" sz="2800" dirty="0">
              <a:solidFill>
                <a:schemeClr val="tx1">
                  <a:lumMod val="85000"/>
                  <a:lumOff val="15000"/>
                </a:schemeClr>
              </a:solidFill>
              <a:latin typeface="+mn-lt"/>
            </a:endParaRPr>
          </a:p>
          <a:p>
            <a:pPr marL="514350" indent="-514350" eaLnBrk="1" hangingPunct="1">
              <a:buAutoNum type="arabicPeriod"/>
            </a:pPr>
            <a:endParaRPr lang="nb-NO" altLang="nb-NO" sz="2800" dirty="0">
              <a:solidFill>
                <a:schemeClr val="tx1">
                  <a:lumMod val="85000"/>
                  <a:lumOff val="15000"/>
                </a:schemeClr>
              </a:solidFill>
              <a:latin typeface="+mn-lt"/>
            </a:endParaRPr>
          </a:p>
          <a:p>
            <a:pPr marL="514350" indent="-514350" eaLnBrk="1" hangingPunct="1">
              <a:buAutoNum type="arabicPeriod"/>
            </a:pPr>
            <a:endParaRPr lang="nb-NO" altLang="nb-NO" sz="2800" dirty="0">
              <a:solidFill>
                <a:schemeClr val="tx1">
                  <a:lumMod val="85000"/>
                  <a:lumOff val="15000"/>
                </a:schemeClr>
              </a:solidFill>
              <a:latin typeface="+mn-lt"/>
            </a:endParaRPr>
          </a:p>
          <a:p>
            <a:pPr eaLnBrk="1" hangingPunct="1"/>
            <a:endParaRPr lang="nb-NO" altLang="nb-NO" sz="2800" b="1" dirty="0">
              <a:solidFill>
                <a:schemeClr val="tx1">
                  <a:lumMod val="85000"/>
                  <a:lumOff val="15000"/>
                </a:schemeClr>
              </a:solidFill>
              <a:latin typeface="+mn-lt"/>
            </a:endParaRPr>
          </a:p>
          <a:p>
            <a:pPr eaLnBrk="1" hangingPunct="1"/>
            <a:endParaRPr lang="nb-NO" altLang="nb-NO" sz="28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28651696" y="27355086"/>
            <a:ext cx="13792673"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600" b="1" dirty="0">
                <a:solidFill>
                  <a:schemeClr val="tx1">
                    <a:lumMod val="85000"/>
                    <a:lumOff val="15000"/>
                  </a:schemeClr>
                </a:solidFill>
                <a:latin typeface="+mn-lt"/>
              </a:rPr>
              <a:t>ANERKJENNING</a:t>
            </a:r>
            <a:r>
              <a:rPr lang="nb-NO" altLang="nb-NO" sz="2800" b="1" dirty="0">
                <a:solidFill>
                  <a:schemeClr val="tx1">
                    <a:lumMod val="85000"/>
                    <a:lumOff val="15000"/>
                  </a:schemeClr>
                </a:solidFill>
                <a:latin typeface="+mn-lt"/>
              </a:rPr>
              <a:t> </a:t>
            </a:r>
          </a:p>
          <a:p>
            <a:pPr eaLnBrk="1" hangingPunct="1"/>
            <a:r>
              <a:rPr lang="nb-NO" altLang="nb-NO" sz="2400" dirty="0">
                <a:solidFill>
                  <a:schemeClr val="tx1">
                    <a:lumMod val="85000"/>
                    <a:lumOff val="15000"/>
                  </a:schemeClr>
                </a:solidFill>
                <a:latin typeface="+mn-lt"/>
              </a:rPr>
              <a:t>Teksten på denne posteren er basert på </a:t>
            </a:r>
            <a:r>
              <a:rPr lang="nb-NO" altLang="nb-NO" sz="2400" dirty="0" err="1">
                <a:solidFill>
                  <a:schemeClr val="tx1">
                    <a:lumMod val="85000"/>
                    <a:lumOff val="15000"/>
                  </a:schemeClr>
                </a:solidFill>
                <a:latin typeface="+mn-lt"/>
              </a:rPr>
              <a:t>hovudoppgåva</a:t>
            </a:r>
            <a:r>
              <a:rPr lang="nb-NO" altLang="nb-NO" sz="2400" dirty="0">
                <a:solidFill>
                  <a:schemeClr val="tx1">
                    <a:lumMod val="85000"/>
                    <a:lumOff val="15000"/>
                  </a:schemeClr>
                </a:solidFill>
                <a:latin typeface="+mn-lt"/>
              </a:rPr>
              <a:t> «</a:t>
            </a:r>
            <a:r>
              <a:rPr lang="nb-NO" altLang="nb-NO" sz="2400" dirty="0" err="1">
                <a:solidFill>
                  <a:schemeClr val="tx1">
                    <a:lumMod val="85000"/>
                    <a:lumOff val="15000"/>
                  </a:schemeClr>
                </a:solidFill>
                <a:latin typeface="+mn-lt"/>
              </a:rPr>
              <a:t>Aktivitetar</a:t>
            </a:r>
            <a:r>
              <a:rPr lang="nb-NO" altLang="nb-NO" sz="2400" dirty="0">
                <a:solidFill>
                  <a:schemeClr val="tx1">
                    <a:lumMod val="85000"/>
                    <a:lumOff val="15000"/>
                  </a:schemeClr>
                </a:solidFill>
                <a:latin typeface="+mn-lt"/>
              </a:rPr>
              <a:t> med hest som behandling i psykisk helsearbeid» av Julie Bruland Nydal. </a:t>
            </a:r>
          </a:p>
          <a:p>
            <a:pPr eaLnBrk="1" hangingPunct="1"/>
            <a:r>
              <a:rPr lang="nb-NO" altLang="nb-NO" sz="2400" dirty="0" err="1">
                <a:solidFill>
                  <a:schemeClr val="tx1">
                    <a:lumMod val="85000"/>
                    <a:lumOff val="15000"/>
                  </a:schemeClr>
                </a:solidFill>
                <a:latin typeface="+mn-lt"/>
              </a:rPr>
              <a:t>Rettleiarar</a:t>
            </a:r>
            <a:r>
              <a:rPr lang="nb-NO" altLang="nb-NO" sz="2400" dirty="0">
                <a:solidFill>
                  <a:schemeClr val="tx1">
                    <a:lumMod val="85000"/>
                    <a:lumOff val="15000"/>
                  </a:schemeClr>
                </a:solidFill>
                <a:latin typeface="+mn-lt"/>
              </a:rPr>
              <a:t> var Aurora Brønstad ved klinisk institutt 1 ved UIB og </a:t>
            </a:r>
            <a:r>
              <a:rPr lang="nb-NO" altLang="nb-NO" sz="2400" dirty="0" err="1">
                <a:solidFill>
                  <a:schemeClr val="tx1">
                    <a:lumMod val="85000"/>
                    <a:lumOff val="15000"/>
                  </a:schemeClr>
                </a:solidFill>
                <a:latin typeface="+mn-lt"/>
              </a:rPr>
              <a:t>Tobba</a:t>
            </a:r>
            <a:r>
              <a:rPr lang="nb-NO" altLang="nb-NO" sz="2400" dirty="0">
                <a:solidFill>
                  <a:schemeClr val="tx1">
                    <a:lumMod val="85000"/>
                    <a:lumOff val="15000"/>
                  </a:schemeClr>
                </a:solidFill>
                <a:latin typeface="+mn-lt"/>
              </a:rPr>
              <a:t> Sudmann ved </a:t>
            </a:r>
            <a:r>
              <a:rPr lang="nn-NO" sz="2400" dirty="0">
                <a:effectLst/>
                <a:latin typeface="+mn-lt"/>
                <a:ea typeface="Calibri" panose="020F0502020204030204" pitchFamily="34" charset="0"/>
                <a:cs typeface="Times New Roman" panose="02020603050405020304" pitchFamily="18" charset="0"/>
              </a:rPr>
              <a:t>Institutt for helse og funksjon ved HVL. </a:t>
            </a:r>
            <a:endParaRPr lang="en-GB" altLang="nb-NO" sz="2400" dirty="0">
              <a:solidFill>
                <a:schemeClr val="tx1">
                  <a:lumMod val="85000"/>
                  <a:lumOff val="15000"/>
                </a:schemeClr>
              </a:solidFill>
              <a:latin typeface="+mn-lt"/>
            </a:endParaRPr>
          </a:p>
        </p:txBody>
      </p:sp>
      <p:sp>
        <p:nvSpPr>
          <p:cNvPr id="4" name="TekstSylinder 3">
            <a:extLst>
              <a:ext uri="{FF2B5EF4-FFF2-40B4-BE49-F238E27FC236}">
                <a16:creationId xmlns:a16="http://schemas.microsoft.com/office/drawing/2014/main" id="{1A3AD0FE-7055-3E65-4E1E-EBC808644CFC}"/>
              </a:ext>
            </a:extLst>
          </p:cNvPr>
          <p:cNvSpPr txBox="1"/>
          <p:nvPr/>
        </p:nvSpPr>
        <p:spPr>
          <a:xfrm>
            <a:off x="36691059" y="14525796"/>
            <a:ext cx="5469313" cy="892552"/>
          </a:xfrm>
          <a:prstGeom prst="rect">
            <a:avLst/>
          </a:prstGeom>
          <a:noFill/>
        </p:spPr>
        <p:txBody>
          <a:bodyPr wrap="square">
            <a:spAutoFit/>
          </a:bodyPr>
          <a:lstStyle/>
          <a:p>
            <a:pPr eaLnBrk="1" hangingPunct="1"/>
            <a:r>
              <a:rPr lang="nb-NO" sz="2600" b="1" dirty="0">
                <a:effectLst/>
                <a:latin typeface="+mj-lt"/>
                <a:ea typeface="Calibri" panose="020F0502020204030204" pitchFamily="34" charset="0"/>
                <a:cs typeface="Times New Roman" panose="02020603050405020304" pitchFamily="18" charset="0"/>
              </a:rPr>
              <a:t>Figur 1. </a:t>
            </a:r>
            <a:r>
              <a:rPr lang="nb-NO" sz="2600" dirty="0">
                <a:effectLst/>
                <a:latin typeface="+mj-lt"/>
                <a:ea typeface="Calibri" panose="020F0502020204030204" pitchFamily="34" charset="0"/>
                <a:cs typeface="Times New Roman" panose="02020603050405020304" pitchFamily="18" charset="0"/>
              </a:rPr>
              <a:t>Spekter av dyreassisterte intervensjoner (</a:t>
            </a:r>
            <a:r>
              <a:rPr lang="nb-NO" sz="2600" dirty="0">
                <a:latin typeface="+mj-lt"/>
                <a:ea typeface="Calibri" panose="020F0502020204030204" pitchFamily="34" charset="0"/>
                <a:cs typeface="Times New Roman" panose="02020603050405020304" pitchFamily="18" charset="0"/>
              </a:rPr>
              <a:t>4</a:t>
            </a:r>
            <a:r>
              <a:rPr lang="nb-NO" sz="2600" dirty="0">
                <a:effectLst/>
                <a:latin typeface="+mj-lt"/>
                <a:ea typeface="Calibri" panose="020F0502020204030204" pitchFamily="34" charset="0"/>
                <a:cs typeface="Times New Roman" panose="02020603050405020304" pitchFamily="18" charset="0"/>
              </a:rPr>
              <a:t>, s.57). </a:t>
            </a:r>
            <a:endParaRPr lang="nn-NO" sz="2600" dirty="0">
              <a:effectLst/>
              <a:latin typeface="+mj-lt"/>
              <a:ea typeface="Calibri" panose="020F0502020204030204" pitchFamily="34" charset="0"/>
              <a:cs typeface="Times New Roman" panose="02020603050405020304" pitchFamily="18" charset="0"/>
            </a:endParaRPr>
          </a:p>
        </p:txBody>
      </p:sp>
      <p:pic>
        <p:nvPicPr>
          <p:cNvPr id="6" name="Bilde 5" descr="Et bilde som inneholder utendørs, gress, himmel, tre&#10;&#10;Automatisk generert beskrivelse">
            <a:extLst>
              <a:ext uri="{FF2B5EF4-FFF2-40B4-BE49-F238E27FC236}">
                <a16:creationId xmlns:a16="http://schemas.microsoft.com/office/drawing/2014/main" id="{9E4B504A-034A-B719-753A-ABE3E5AC7091}"/>
              </a:ext>
            </a:extLst>
          </p:cNvPr>
          <p:cNvPicPr>
            <a:picLocks noChangeAspect="1"/>
          </p:cNvPicPr>
          <p:nvPr/>
        </p:nvPicPr>
        <p:blipFill rotWithShape="1">
          <a:blip r:embed="rId6">
            <a:extLst>
              <a:ext uri="{28A0092B-C50C-407E-A947-70E740481C1C}">
                <a14:useLocalDpi xmlns:a14="http://schemas.microsoft.com/office/drawing/2010/main" val="0"/>
              </a:ext>
            </a:extLst>
          </a:blip>
          <a:srcRect t="43917" b="10899"/>
          <a:stretch/>
        </p:blipFill>
        <p:spPr>
          <a:xfrm>
            <a:off x="288925" y="19597735"/>
            <a:ext cx="10957578" cy="6683576"/>
          </a:xfrm>
          <a:prstGeom prst="rect">
            <a:avLst/>
          </a:prstGeom>
        </p:spPr>
      </p:pic>
      <p:sp>
        <p:nvSpPr>
          <p:cNvPr id="7" name="TekstSylinder 6">
            <a:extLst>
              <a:ext uri="{FF2B5EF4-FFF2-40B4-BE49-F238E27FC236}">
                <a16:creationId xmlns:a16="http://schemas.microsoft.com/office/drawing/2014/main" id="{5EF62C52-2194-E04E-B90D-B38F1E7B40BF}"/>
              </a:ext>
            </a:extLst>
          </p:cNvPr>
          <p:cNvSpPr txBox="1"/>
          <p:nvPr/>
        </p:nvSpPr>
        <p:spPr>
          <a:xfrm>
            <a:off x="529971" y="26420228"/>
            <a:ext cx="2768826" cy="492443"/>
          </a:xfrm>
          <a:prstGeom prst="rect">
            <a:avLst/>
          </a:prstGeom>
          <a:noFill/>
        </p:spPr>
        <p:txBody>
          <a:bodyPr wrap="square" rtlCol="0">
            <a:spAutoFit/>
          </a:bodyPr>
          <a:lstStyle/>
          <a:p>
            <a:r>
              <a:rPr lang="nn-NO" sz="2600" dirty="0">
                <a:latin typeface="+mn-lt"/>
              </a:rPr>
              <a:t>Foto: Privat </a:t>
            </a:r>
          </a:p>
        </p:txBody>
      </p:sp>
      <p:sp>
        <p:nvSpPr>
          <p:cNvPr id="3" name="TekstSylinder 2">
            <a:extLst>
              <a:ext uri="{FF2B5EF4-FFF2-40B4-BE49-F238E27FC236}">
                <a16:creationId xmlns:a16="http://schemas.microsoft.com/office/drawing/2014/main" id="{D2624255-54A0-DB0E-F90A-3E87BB673FF8}"/>
              </a:ext>
            </a:extLst>
          </p:cNvPr>
          <p:cNvSpPr txBox="1"/>
          <p:nvPr/>
        </p:nvSpPr>
        <p:spPr>
          <a:xfrm>
            <a:off x="11978223" y="6300484"/>
            <a:ext cx="10766355" cy="11079956"/>
          </a:xfrm>
          <a:prstGeom prst="rect">
            <a:avLst/>
          </a:prstGeom>
          <a:noFill/>
        </p:spPr>
        <p:txBody>
          <a:bodyPr wrap="square" rtlCol="0">
            <a:spAutoFit/>
          </a:bodyPr>
          <a:lstStyle/>
          <a:p>
            <a:r>
              <a:rPr lang="nn-NO" sz="4000" b="1" dirty="0">
                <a:latin typeface="+mn-lt"/>
              </a:rPr>
              <a:t>BAKGRUNN  </a:t>
            </a:r>
            <a:r>
              <a:rPr lang="nn-NO" dirty="0">
                <a:latin typeface="+mn-lt"/>
              </a:rPr>
              <a:t> </a:t>
            </a:r>
          </a:p>
          <a:p>
            <a:r>
              <a:rPr lang="nn-NO" b="1" dirty="0">
                <a:latin typeface="+mn-lt"/>
              </a:rPr>
              <a:t>FACT</a:t>
            </a:r>
            <a:r>
              <a:rPr lang="nn-NO" dirty="0">
                <a:latin typeface="+mn-lt"/>
              </a:rPr>
              <a:t> står for </a:t>
            </a:r>
            <a:r>
              <a:rPr lang="nn-NO" dirty="0" err="1">
                <a:latin typeface="+mn-lt"/>
                <a:ea typeface="Calibri" panose="020F0502020204030204" pitchFamily="34" charset="0"/>
              </a:rPr>
              <a:t>F</a:t>
            </a:r>
            <a:r>
              <a:rPr lang="nn-NO" dirty="0" err="1">
                <a:effectLst/>
                <a:latin typeface="+mn-lt"/>
                <a:ea typeface="Calibri" panose="020F0502020204030204" pitchFamily="34" charset="0"/>
              </a:rPr>
              <a:t>lexible</a:t>
            </a:r>
            <a:r>
              <a:rPr lang="nn-NO" dirty="0">
                <a:effectLst/>
                <a:latin typeface="+mn-lt"/>
                <a:ea typeface="Calibri" panose="020F0502020204030204" pitchFamily="34" charset="0"/>
              </a:rPr>
              <a:t> </a:t>
            </a:r>
            <a:r>
              <a:rPr lang="nn-NO" dirty="0" err="1">
                <a:effectLst/>
                <a:latin typeface="+mn-lt"/>
                <a:ea typeface="Calibri" panose="020F0502020204030204" pitchFamily="34" charset="0"/>
              </a:rPr>
              <a:t>Assertive</a:t>
            </a:r>
            <a:r>
              <a:rPr lang="nn-NO" dirty="0">
                <a:effectLst/>
                <a:latin typeface="+mn-lt"/>
                <a:ea typeface="Calibri" panose="020F0502020204030204" pitchFamily="34" charset="0"/>
              </a:rPr>
              <a:t> </a:t>
            </a:r>
            <a:r>
              <a:rPr lang="nn-NO" dirty="0" err="1">
                <a:effectLst/>
                <a:latin typeface="+mn-lt"/>
                <a:ea typeface="Calibri" panose="020F0502020204030204" pitchFamily="34" charset="0"/>
              </a:rPr>
              <a:t>Community</a:t>
            </a:r>
            <a:r>
              <a:rPr lang="nn-NO" dirty="0">
                <a:effectLst/>
                <a:latin typeface="+mn-lt"/>
                <a:ea typeface="Calibri" panose="020F0502020204030204" pitchFamily="34" charset="0"/>
              </a:rPr>
              <a:t> </a:t>
            </a:r>
            <a:r>
              <a:rPr lang="nn-NO" dirty="0" err="1">
                <a:effectLst/>
                <a:latin typeface="+mn-lt"/>
                <a:ea typeface="Calibri" panose="020F0502020204030204" pitchFamily="34" charset="0"/>
              </a:rPr>
              <a:t>Treatment</a:t>
            </a:r>
            <a:r>
              <a:rPr lang="nn-NO" dirty="0">
                <a:latin typeface="+mn-lt"/>
                <a:ea typeface="Calibri" panose="020F0502020204030204" pitchFamily="34" charset="0"/>
              </a:rPr>
              <a:t>,</a:t>
            </a:r>
            <a:r>
              <a:rPr lang="nn-NO" dirty="0">
                <a:effectLst/>
                <a:latin typeface="+mn-lt"/>
                <a:ea typeface="Calibri" panose="020F0502020204030204" pitchFamily="34" charset="0"/>
              </a:rPr>
              <a:t> som i praksis vil seie at behandling skjer der pasienten bur og oppheld seg. Som pasient får ein oppfølging og behandling av eit tverrfagleg team, eit FACT-team. </a:t>
            </a:r>
          </a:p>
          <a:p>
            <a:r>
              <a:rPr lang="nn-NO" dirty="0">
                <a:effectLst/>
                <a:latin typeface="+mn-lt"/>
                <a:ea typeface="Calibri" panose="020F0502020204030204" pitchFamily="34" charset="0"/>
              </a:rPr>
              <a:t>FACT modellen er inspirert av dei nederlandske retningslinjene for behandling av schizofreni, ACT (</a:t>
            </a:r>
            <a:r>
              <a:rPr lang="nn-NO" dirty="0" err="1">
                <a:effectLst/>
                <a:latin typeface="+mn-lt"/>
                <a:ea typeface="Calibri" panose="020F0502020204030204" pitchFamily="34" charset="0"/>
              </a:rPr>
              <a:t>Acceptance</a:t>
            </a:r>
            <a:r>
              <a:rPr lang="nn-NO" dirty="0">
                <a:effectLst/>
                <a:latin typeface="+mn-lt"/>
                <a:ea typeface="Calibri" panose="020F0502020204030204" pitchFamily="34" charset="0"/>
              </a:rPr>
              <a:t> and </a:t>
            </a:r>
            <a:r>
              <a:rPr lang="nn-NO" dirty="0" err="1">
                <a:effectLst/>
                <a:latin typeface="+mn-lt"/>
                <a:ea typeface="Calibri" panose="020F0502020204030204" pitchFamily="34" charset="0"/>
              </a:rPr>
              <a:t>Commitment</a:t>
            </a:r>
            <a:r>
              <a:rPr lang="nn-NO" dirty="0">
                <a:effectLst/>
                <a:latin typeface="+mn-lt"/>
                <a:ea typeface="Calibri" panose="020F0502020204030204" pitchFamily="34" charset="0"/>
              </a:rPr>
              <a:t> </a:t>
            </a:r>
            <a:r>
              <a:rPr lang="nn-NO" dirty="0" err="1">
                <a:effectLst/>
                <a:latin typeface="+mn-lt"/>
                <a:ea typeface="Calibri" panose="020F0502020204030204" pitchFamily="34" charset="0"/>
              </a:rPr>
              <a:t>Therapy</a:t>
            </a:r>
            <a:r>
              <a:rPr lang="nn-NO" dirty="0">
                <a:latin typeface="+mn-lt"/>
                <a:ea typeface="Calibri" panose="020F0502020204030204" pitchFamily="34" charset="0"/>
              </a:rPr>
              <a:t>) </a:t>
            </a:r>
            <a:r>
              <a:rPr lang="nn-NO" dirty="0">
                <a:effectLst/>
                <a:latin typeface="+mn-lt"/>
                <a:ea typeface="Calibri" panose="020F0502020204030204" pitchFamily="34" charset="0"/>
              </a:rPr>
              <a:t>og </a:t>
            </a:r>
            <a:r>
              <a:rPr lang="nn-NO" dirty="0" err="1">
                <a:effectLst/>
                <a:latin typeface="+mn-lt"/>
                <a:ea typeface="Calibri" panose="020F0502020204030204" pitchFamily="34" charset="0"/>
              </a:rPr>
              <a:t>recoverytenking</a:t>
            </a:r>
            <a:r>
              <a:rPr lang="nn-NO" dirty="0">
                <a:effectLst/>
                <a:latin typeface="+mn-lt"/>
                <a:ea typeface="Calibri" panose="020F0502020204030204" pitchFamily="34" charset="0"/>
              </a:rPr>
              <a:t> (1)</a:t>
            </a:r>
            <a:r>
              <a:rPr lang="nn-NO" dirty="0">
                <a:latin typeface="+mn-lt"/>
                <a:ea typeface="Calibri" panose="020F0502020204030204" pitchFamily="34" charset="0"/>
              </a:rPr>
              <a:t>. </a:t>
            </a:r>
            <a:r>
              <a:rPr lang="nn-NO" dirty="0">
                <a:effectLst/>
                <a:latin typeface="+mn-lt"/>
                <a:ea typeface="Calibri" panose="020F0502020204030204" pitchFamily="34" charset="0"/>
              </a:rPr>
              <a:t>Formålet med FACT-modellen er at brukarane skal oppnå betring over tid når det gjeld </a:t>
            </a:r>
            <a:r>
              <a:rPr lang="nn-NO" dirty="0" err="1">
                <a:effectLst/>
                <a:latin typeface="+mn-lt"/>
                <a:ea typeface="Calibri" panose="020F0502020204030204" pitchFamily="34" charset="0"/>
              </a:rPr>
              <a:t>busituasjon</a:t>
            </a:r>
            <a:r>
              <a:rPr lang="nn-NO" dirty="0">
                <a:effectLst/>
                <a:latin typeface="+mn-lt"/>
                <a:ea typeface="Calibri" panose="020F0502020204030204" pitchFamily="34" charset="0"/>
              </a:rPr>
              <a:t>, aktivitetar med meining, funksjonsnivå, bruk av rusmiddel, symptombelastning og livskvalitet (2).</a:t>
            </a:r>
          </a:p>
          <a:p>
            <a:endParaRPr lang="nn-NO" dirty="0">
              <a:latin typeface="+mn-lt"/>
              <a:ea typeface="Calibri" panose="020F0502020204030204" pitchFamily="34" charset="0"/>
            </a:endParaRPr>
          </a:p>
          <a:p>
            <a:r>
              <a:rPr lang="nn-NO" b="1" dirty="0">
                <a:latin typeface="+mn-lt"/>
                <a:cs typeface="Arial" panose="020B0604020202020204" pitchFamily="34" charset="0"/>
              </a:rPr>
              <a:t>Dyreassisterte intervensjonar (DAI)</a:t>
            </a:r>
            <a:r>
              <a:rPr lang="nn-NO" dirty="0">
                <a:latin typeface="+mn-lt"/>
                <a:cs typeface="Arial" panose="020B0604020202020204" pitchFamily="34" charset="0"/>
              </a:rPr>
              <a:t> definerast som målretta og strukturerte intervensjonar som bevisst inkluderer dyr i helse, undervisning- og omsorgsteneste med formål om terapeutisk utbytte for menneske. DAI er eit paraplyomgrep som inkluderer tre hovudtilnærmingar til dyr-menneske- interaksjonar, som illustrert på figuren over (3). </a:t>
            </a:r>
            <a:r>
              <a:rPr lang="en-US" altLang="nb-NO" dirty="0">
                <a:solidFill>
                  <a:schemeClr val="tx1">
                    <a:lumMod val="85000"/>
                    <a:lumOff val="15000"/>
                  </a:schemeClr>
                </a:solidFill>
                <a:latin typeface="+mn-lt"/>
              </a:rPr>
              <a:t> </a:t>
            </a:r>
          </a:p>
          <a:p>
            <a:endParaRPr lang="nn-NO" sz="3400" dirty="0">
              <a:effectLst/>
              <a:latin typeface="+mn-lt"/>
              <a:ea typeface="Calibri" panose="020F0502020204030204" pitchFamily="34" charset="0"/>
            </a:endParaRPr>
          </a:p>
          <a:p>
            <a:endParaRPr lang="nn-NO" dirty="0">
              <a:effectLst/>
              <a:latin typeface="+mn-lt"/>
              <a:ea typeface="Calibri" panose="020F0502020204030204" pitchFamily="34" charset="0"/>
            </a:endParaRPr>
          </a:p>
        </p:txBody>
      </p:sp>
      <p:sp>
        <p:nvSpPr>
          <p:cNvPr id="5" name="TekstSylinder 4">
            <a:extLst>
              <a:ext uri="{FF2B5EF4-FFF2-40B4-BE49-F238E27FC236}">
                <a16:creationId xmlns:a16="http://schemas.microsoft.com/office/drawing/2014/main" id="{81DC0F45-4CEF-2E9C-1DEA-7EEA495A547E}"/>
              </a:ext>
            </a:extLst>
          </p:cNvPr>
          <p:cNvSpPr txBox="1"/>
          <p:nvPr/>
        </p:nvSpPr>
        <p:spPr>
          <a:xfrm>
            <a:off x="22931396" y="15804052"/>
            <a:ext cx="9798826" cy="13880723"/>
          </a:xfrm>
          <a:prstGeom prst="rect">
            <a:avLst/>
          </a:prstGeom>
          <a:noFill/>
        </p:spPr>
        <p:txBody>
          <a:bodyPr wrap="square" rtlCol="0">
            <a:spAutoFit/>
          </a:bodyPr>
          <a:lstStyle/>
          <a:p>
            <a:r>
              <a:rPr lang="nn-NO" b="1" dirty="0"/>
              <a:t>Stallen som behandlingsarena </a:t>
            </a:r>
            <a:r>
              <a:rPr lang="nn-NO" dirty="0"/>
              <a:t> </a:t>
            </a:r>
          </a:p>
          <a:p>
            <a:r>
              <a:rPr lang="nn-NO" dirty="0"/>
              <a:t>Personale opplevde at det var ein moglegheit for å danne alliansar til pasientane. Det er ein stad der ein kan bli kjent utanfor behandlarrommet, og ein står meir på lik linje med pasientane. Det skapar også moglegheit for å sjå pasienten på ein annan arena.</a:t>
            </a:r>
          </a:p>
          <a:p>
            <a:r>
              <a:rPr lang="nn-NO" dirty="0"/>
              <a:t> </a:t>
            </a:r>
          </a:p>
          <a:p>
            <a:r>
              <a:rPr lang="nn-NO" dirty="0">
                <a:effectLst/>
                <a:latin typeface="+mj-lt"/>
                <a:ea typeface="Calibri" panose="020F0502020204030204" pitchFamily="34" charset="0"/>
              </a:rPr>
              <a:t>Pasientane hadde tydeleg danna ein relasjon til kvar sin hest, som dei var blitt ekstra glad i. Dei kunne namnet på hesten, kunne skildre den, og kva eigenskapar dei likte med den.</a:t>
            </a:r>
            <a:r>
              <a:rPr lang="nn-NO" dirty="0">
                <a:effectLst/>
                <a:latin typeface="Times New Roman" panose="02020603050405020304" pitchFamily="18" charset="0"/>
                <a:ea typeface="Calibri" panose="020F0502020204030204" pitchFamily="34" charset="0"/>
              </a:rPr>
              <a:t> </a:t>
            </a:r>
            <a:r>
              <a:rPr lang="nn-NO" dirty="0">
                <a:effectLst/>
                <a:latin typeface="+mj-lt"/>
                <a:ea typeface="Calibri" panose="020F0502020204030204" pitchFamily="34" charset="0"/>
              </a:rPr>
              <a:t>Behandlarane skildra kontakten mellom pasientane og hestane ulikt. Nokon hevda at pasientane fekk lite kontakt med hestane, medan andre meinte det var varierande, og at nokon fekk veldig god kontakt med hesten. </a:t>
            </a:r>
            <a:endParaRPr lang="nn-NO" dirty="0">
              <a:latin typeface="+mj-lt"/>
              <a:ea typeface="Calibri" panose="020F0502020204030204" pitchFamily="34" charset="0"/>
            </a:endParaRPr>
          </a:p>
          <a:p>
            <a:endParaRPr lang="nn-NO" dirty="0"/>
          </a:p>
          <a:p>
            <a:r>
              <a:rPr lang="nn-NO" b="1" dirty="0"/>
              <a:t>Tryggleik og meistring </a:t>
            </a:r>
          </a:p>
          <a:p>
            <a:r>
              <a:rPr lang="nn-NO" dirty="0"/>
              <a:t>Pasientane har kjent på tryggleik og meistring. Behandlarar peikte på at å tørre å stå i ei potensiell frykt er ein tryggleik pasientane kan ta med seg vidare i livet. Pasientane kjende også ei støtte frå hestane, og hadde ei oppleving av å blir forstått på korleis dei hadde det. </a:t>
            </a:r>
          </a:p>
          <a:p>
            <a:endParaRPr lang="nn-NO" dirty="0">
              <a:effectLst/>
              <a:latin typeface="+mj-lt"/>
              <a:ea typeface="Calibri" panose="020F0502020204030204" pitchFamily="34" charset="0"/>
            </a:endParaRPr>
          </a:p>
          <a:p>
            <a:endParaRPr lang="nn-NO" dirty="0">
              <a:latin typeface="+mj-lt"/>
              <a:ea typeface="Calibri" panose="020F0502020204030204" pitchFamily="34" charset="0"/>
            </a:endParaRPr>
          </a:p>
          <a:p>
            <a:endParaRPr lang="nn-NO" dirty="0"/>
          </a:p>
          <a:p>
            <a:endParaRPr lang="nn-NO" dirty="0"/>
          </a:p>
        </p:txBody>
      </p:sp>
      <p:sp>
        <p:nvSpPr>
          <p:cNvPr id="9" name="TekstSylinder 8">
            <a:extLst>
              <a:ext uri="{FF2B5EF4-FFF2-40B4-BE49-F238E27FC236}">
                <a16:creationId xmlns:a16="http://schemas.microsoft.com/office/drawing/2014/main" id="{3C1D90E6-3232-CC08-B353-055DB5B71490}"/>
              </a:ext>
            </a:extLst>
          </p:cNvPr>
          <p:cNvSpPr txBox="1"/>
          <p:nvPr/>
        </p:nvSpPr>
        <p:spPr>
          <a:xfrm>
            <a:off x="11978222" y="17072075"/>
            <a:ext cx="10766355" cy="3662541"/>
          </a:xfrm>
          <a:prstGeom prst="rect">
            <a:avLst/>
          </a:prstGeom>
          <a:noFill/>
        </p:spPr>
        <p:txBody>
          <a:bodyPr wrap="square">
            <a:spAutoFit/>
          </a:bodyPr>
          <a:lstStyle/>
          <a:p>
            <a:r>
              <a:rPr lang="nn-NO" sz="4000" b="1" dirty="0">
                <a:latin typeface="+mn-lt"/>
              </a:rPr>
              <a:t>METODE</a:t>
            </a:r>
            <a:r>
              <a:rPr lang="nn-NO" sz="3600" b="1" dirty="0">
                <a:latin typeface="+mn-lt"/>
              </a:rPr>
              <a:t>  </a:t>
            </a:r>
            <a:r>
              <a:rPr lang="nn-NO" dirty="0">
                <a:latin typeface="+mn-lt"/>
              </a:rPr>
              <a:t> </a:t>
            </a:r>
          </a:p>
          <a:p>
            <a:r>
              <a:rPr lang="nn-NO" dirty="0">
                <a:effectLst/>
                <a:latin typeface="+mn-lt"/>
                <a:ea typeface="Calibri" panose="020F0502020204030204" pitchFamily="34" charset="0"/>
              </a:rPr>
              <a:t>Studiedesignet er kvalitativt, basert på temabasert intervjuguide. Intervjuguiden blei utarbeida etter feltbesøk for å bli kjend med behandlingstilbodet. Tre pasientar og fire behandlarar som har erfaring med hest i behandling blei intervjua. </a:t>
            </a:r>
            <a:r>
              <a:rPr lang="en-US" altLang="nb-NO" dirty="0">
                <a:solidFill>
                  <a:schemeClr val="tx1">
                    <a:lumMod val="85000"/>
                    <a:lumOff val="15000"/>
                  </a:schemeClr>
                </a:solidFill>
                <a:latin typeface="+mn-lt"/>
              </a:rPr>
              <a:t> </a:t>
            </a:r>
          </a:p>
          <a:p>
            <a:endParaRPr lang="nn-NO" dirty="0">
              <a:latin typeface="+mn-lt"/>
            </a:endParaRPr>
          </a:p>
        </p:txBody>
      </p:sp>
      <p:sp>
        <p:nvSpPr>
          <p:cNvPr id="11" name="TekstSylinder 10">
            <a:extLst>
              <a:ext uri="{FF2B5EF4-FFF2-40B4-BE49-F238E27FC236}">
                <a16:creationId xmlns:a16="http://schemas.microsoft.com/office/drawing/2014/main" id="{DC1FF8C9-1D6C-1466-97A2-F2EBDBEFA682}"/>
              </a:ext>
            </a:extLst>
          </p:cNvPr>
          <p:cNvSpPr txBox="1"/>
          <p:nvPr/>
        </p:nvSpPr>
        <p:spPr>
          <a:xfrm>
            <a:off x="11978221" y="20959686"/>
            <a:ext cx="10562090" cy="5262979"/>
          </a:xfrm>
          <a:prstGeom prst="rect">
            <a:avLst/>
          </a:prstGeom>
          <a:noFill/>
        </p:spPr>
        <p:txBody>
          <a:bodyPr wrap="square">
            <a:spAutoFit/>
          </a:bodyPr>
          <a:lstStyle/>
          <a:p>
            <a:r>
              <a:rPr lang="nn-NO" sz="4000" b="1" dirty="0"/>
              <a:t>RESULTAT </a:t>
            </a:r>
          </a:p>
          <a:p>
            <a:r>
              <a:rPr lang="nn-NO" b="1" dirty="0"/>
              <a:t>Aktivitetar med hest for </a:t>
            </a:r>
            <a:r>
              <a:rPr lang="nn-NO" b="1" dirty="0" err="1"/>
              <a:t>recovery</a:t>
            </a:r>
            <a:r>
              <a:rPr lang="nn-NO" b="1" dirty="0"/>
              <a:t> </a:t>
            </a:r>
            <a:r>
              <a:rPr lang="nn-NO" sz="4000" b="1" dirty="0"/>
              <a:t> </a:t>
            </a:r>
          </a:p>
          <a:p>
            <a:r>
              <a:rPr lang="nn-NO" dirty="0"/>
              <a:t>Personale i FACT-teamet peikte på at funksjonsnivå sett avgrensingar for slik behandling for denne pasientgruppa. Også negative symptom gjer at det kan vere utfordrande å få pasientar med på behandling. Dei har likevel opplevd å få med pasientar som dei elles ikkje har fått med på andre aktivitetar. For dei pasientane som har delteke på aktivitetar med hest over lengre tid, har behandlarane opplevd dette som svært positivt. </a:t>
            </a:r>
          </a:p>
        </p:txBody>
      </p:sp>
      <p:sp>
        <p:nvSpPr>
          <p:cNvPr id="13" name="TekstSylinder 12">
            <a:extLst>
              <a:ext uri="{FF2B5EF4-FFF2-40B4-BE49-F238E27FC236}">
                <a16:creationId xmlns:a16="http://schemas.microsoft.com/office/drawing/2014/main" id="{22154A61-A752-6644-39D3-C63BD4633046}"/>
              </a:ext>
            </a:extLst>
          </p:cNvPr>
          <p:cNvSpPr txBox="1"/>
          <p:nvPr/>
        </p:nvSpPr>
        <p:spPr>
          <a:xfrm>
            <a:off x="32947603" y="22006125"/>
            <a:ext cx="9571997" cy="3170099"/>
          </a:xfrm>
          <a:prstGeom prst="rect">
            <a:avLst/>
          </a:prstGeom>
          <a:noFill/>
        </p:spPr>
        <p:txBody>
          <a:bodyPr wrap="square">
            <a:spAutoFit/>
          </a:bodyPr>
          <a:lstStyle/>
          <a:p>
            <a:pPr eaLnBrk="1" hangingPunct="1">
              <a:spcBef>
                <a:spcPct val="50000"/>
              </a:spcBef>
            </a:pPr>
            <a:r>
              <a:rPr lang="en-US" altLang="nb-NO" sz="4000" b="1" dirty="0">
                <a:solidFill>
                  <a:schemeClr val="tx1">
                    <a:lumMod val="85000"/>
                    <a:lumOff val="15000"/>
                  </a:schemeClr>
                </a:solidFill>
                <a:latin typeface="+mn-lt"/>
              </a:rPr>
              <a:t>KONKLUSJON  </a:t>
            </a:r>
            <a:br>
              <a:rPr lang="en-US" altLang="nb-NO" sz="4000" b="1" dirty="0">
                <a:solidFill>
                  <a:schemeClr val="tx1">
                    <a:lumMod val="85000"/>
                    <a:lumOff val="15000"/>
                  </a:schemeClr>
                </a:solidFill>
                <a:latin typeface="+mn-lt"/>
              </a:rPr>
            </a:br>
            <a:r>
              <a:rPr lang="nn-NO" dirty="0">
                <a:effectLst/>
                <a:latin typeface="+mn-lt"/>
                <a:ea typeface="Calibri" panose="020F0502020204030204" pitchFamily="34" charset="0"/>
              </a:rPr>
              <a:t>Dette prosjektet støttar det som allereie er kjent om hestar sitt bidrag til menneske si helse og </a:t>
            </a:r>
            <a:r>
              <a:rPr lang="nn-NO" dirty="0" err="1">
                <a:effectLst/>
                <a:latin typeface="+mn-lt"/>
                <a:ea typeface="Calibri" panose="020F0502020204030204" pitchFamily="34" charset="0"/>
              </a:rPr>
              <a:t>recovery</a:t>
            </a:r>
            <a:r>
              <a:rPr lang="nn-NO" dirty="0">
                <a:effectLst/>
                <a:latin typeface="+mn-lt"/>
                <a:ea typeface="Calibri" panose="020F0502020204030204" pitchFamily="34" charset="0"/>
              </a:rPr>
              <a:t>-prosessar. Prosjektet trekkjer også merksemd på verdien av å vere utandørs og endre kontekst for behandling.. </a:t>
            </a:r>
            <a:endParaRPr lang="en-US" altLang="nb-NO" dirty="0">
              <a:solidFill>
                <a:schemeClr val="tx1">
                  <a:lumMod val="85000"/>
                  <a:lumOff val="15000"/>
                </a:schemeClr>
              </a:solidFill>
              <a:latin typeface="+mn-lt"/>
            </a:endParaRPr>
          </a:p>
        </p:txBody>
      </p:sp>
      <p:cxnSp>
        <p:nvCxnSpPr>
          <p:cNvPr id="14" name="Rett linje 13">
            <a:extLst>
              <a:ext uri="{FF2B5EF4-FFF2-40B4-BE49-F238E27FC236}">
                <a16:creationId xmlns:a16="http://schemas.microsoft.com/office/drawing/2014/main" id="{6D07D8F7-A6D2-52D1-E62F-5B6421B4C5C7}"/>
              </a:ext>
            </a:extLst>
          </p:cNvPr>
          <p:cNvCxnSpPr/>
          <p:nvPr/>
        </p:nvCxnSpPr>
        <p:spPr bwMode="auto">
          <a:xfrm>
            <a:off x="17467194" y="20959686"/>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tt linje 15">
            <a:extLst>
              <a:ext uri="{FF2B5EF4-FFF2-40B4-BE49-F238E27FC236}">
                <a16:creationId xmlns:a16="http://schemas.microsoft.com/office/drawing/2014/main" id="{C06B1269-6A49-23CA-6859-6D299023CE0B}"/>
              </a:ext>
            </a:extLst>
          </p:cNvPr>
          <p:cNvCxnSpPr/>
          <p:nvPr/>
        </p:nvCxnSpPr>
        <p:spPr bwMode="auto">
          <a:xfrm>
            <a:off x="23774400" y="7315200"/>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tt linje 17">
            <a:extLst>
              <a:ext uri="{FF2B5EF4-FFF2-40B4-BE49-F238E27FC236}">
                <a16:creationId xmlns:a16="http://schemas.microsoft.com/office/drawing/2014/main" id="{3D313710-6C3C-8F5E-3A6C-168B4138F9B2}"/>
              </a:ext>
            </a:extLst>
          </p:cNvPr>
          <p:cNvCxnSpPr>
            <a:cxnSpLocks/>
          </p:cNvCxnSpPr>
          <p:nvPr/>
        </p:nvCxnSpPr>
        <p:spPr bwMode="auto">
          <a:xfrm>
            <a:off x="41387847" y="8935357"/>
            <a:ext cx="0" cy="1105200"/>
          </a:xfrm>
          <a:prstGeom prst="line">
            <a:avLst/>
          </a:prstGeom>
          <a:ln/>
        </p:spPr>
        <p:style>
          <a:lnRef idx="1">
            <a:schemeClr val="dk1"/>
          </a:lnRef>
          <a:fillRef idx="0">
            <a:schemeClr val="dk1"/>
          </a:fillRef>
          <a:effectRef idx="0">
            <a:schemeClr val="dk1"/>
          </a:effectRef>
          <a:fontRef idx="minor">
            <a:schemeClr val="tx1"/>
          </a:fontRef>
        </p:style>
      </p:cxnSp>
      <p:cxnSp>
        <p:nvCxnSpPr>
          <p:cNvPr id="21" name="Rett linje 20">
            <a:extLst>
              <a:ext uri="{FF2B5EF4-FFF2-40B4-BE49-F238E27FC236}">
                <a16:creationId xmlns:a16="http://schemas.microsoft.com/office/drawing/2014/main" id="{71788D26-DF64-14D2-642D-D6205896733C}"/>
              </a:ext>
            </a:extLst>
          </p:cNvPr>
          <p:cNvCxnSpPr>
            <a:cxnSpLocks/>
          </p:cNvCxnSpPr>
          <p:nvPr/>
        </p:nvCxnSpPr>
        <p:spPr bwMode="auto">
          <a:xfrm>
            <a:off x="30318222" y="6300484"/>
            <a:ext cx="48240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39761823"/>
      </p:ext>
    </p:extLst>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5642</TotalTime>
  <Words>895</Words>
  <Application>Microsoft Office PowerPoint</Application>
  <PresentationFormat>Egendefinert</PresentationFormat>
  <Paragraphs>46</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Julie Bruland Nydal</cp:lastModifiedBy>
  <cp:revision>280</cp:revision>
  <cp:lastPrinted>2016-05-27T08:05:21Z</cp:lastPrinted>
  <dcterms:created xsi:type="dcterms:W3CDTF">2006-11-02T13:18:58Z</dcterms:created>
  <dcterms:modified xsi:type="dcterms:W3CDTF">2023-05-26T10:51:23Z</dcterms:modified>
</cp:coreProperties>
</file>