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848" autoAdjust="0"/>
    <p:restoredTop sz="90211" autoAdjust="0"/>
  </p:normalViewPr>
  <p:slideViewPr>
    <p:cSldViewPr snapToGrid="0">
      <p:cViewPr varScale="1">
        <p:scale>
          <a:sx n="25" d="100"/>
          <a:sy n="25" d="100"/>
        </p:scale>
        <p:origin x="2168" y="176"/>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www.xn--linserpnett-38a.no/operasjon-for-skjeli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1831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11300" b="1" dirty="0">
                <a:solidFill>
                  <a:schemeClr val="bg1"/>
                </a:solidFill>
                <a:latin typeface="Arial" panose="020B0604020202020204" pitchFamily="34" charset="0"/>
                <a:cs typeface="Arial" panose="020B0604020202020204" pitchFamily="34" charset="0"/>
              </a:rPr>
              <a:t>Strabisme ved Graves´ sykdom</a:t>
            </a:r>
          </a:p>
        </p:txBody>
      </p:sp>
      <p:sp>
        <p:nvSpPr>
          <p:cNvPr id="2054" name="Subtitle" descr="Subtitle field"/>
          <p:cNvSpPr txBox="1">
            <a:spLocks noChangeArrowheads="1"/>
          </p:cNvSpPr>
          <p:nvPr/>
        </p:nvSpPr>
        <p:spPr bwMode="auto">
          <a:xfrm>
            <a:off x="1182688" y="3076575"/>
            <a:ext cx="34261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800" b="1" dirty="0">
                <a:solidFill>
                  <a:schemeClr val="bg1"/>
                </a:solidFill>
                <a:latin typeface="+mj-lt"/>
              </a:rPr>
              <a:t>Retrospektiv studie som kartlegger resultater og bivirkninger av operasjoner utført med justerbar sutur. </a:t>
            </a:r>
          </a:p>
        </p:txBody>
      </p:sp>
      <p:sp>
        <p:nvSpPr>
          <p:cNvPr id="2053" name="Name and info" descr="Field for name and email"/>
          <p:cNvSpPr txBox="1">
            <a:spLocks noChangeArrowheads="1"/>
          </p:cNvSpPr>
          <p:nvPr/>
        </p:nvSpPr>
        <p:spPr bwMode="auto">
          <a:xfrm>
            <a:off x="36997886" y="2843212"/>
            <a:ext cx="499752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Maren L. Norli</a:t>
            </a:r>
            <a:br>
              <a:rPr lang="nb-NO" altLang="nb-NO" sz="4000" dirty="0">
                <a:solidFill>
                  <a:schemeClr val="bg1"/>
                </a:solidFill>
                <a:latin typeface="+mn-lt"/>
              </a:rPr>
            </a:br>
            <a:r>
              <a:rPr lang="nb-NO" altLang="nb-NO" sz="4000" dirty="0">
                <a:solidFill>
                  <a:schemeClr val="bg1"/>
                </a:solidFill>
                <a:latin typeface="+mn-lt"/>
              </a:rPr>
              <a:t>Universitetet i Bergen</a:t>
            </a:r>
          </a:p>
          <a:p>
            <a:pPr algn="r" eaLnBrk="1" hangingPunct="1"/>
            <a:r>
              <a:rPr lang="nb-NO" altLang="nb-NO" sz="4000" dirty="0">
                <a:solidFill>
                  <a:schemeClr val="bg1"/>
                </a:solidFill>
                <a:latin typeface="+mn-lt"/>
              </a:rPr>
              <a:t>kub011@uib.no</a:t>
            </a:r>
          </a:p>
        </p:txBody>
      </p:sp>
      <p:sp>
        <p:nvSpPr>
          <p:cNvPr id="2055" name="Text box 1" descr="Text field "/>
          <p:cNvSpPr txBox="1">
            <a:spLocks noChangeArrowheads="1"/>
          </p:cNvSpPr>
          <p:nvPr/>
        </p:nvSpPr>
        <p:spPr bwMode="auto">
          <a:xfrm>
            <a:off x="1182687" y="6494740"/>
            <a:ext cx="12076112" cy="784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BAKGRUNN</a:t>
            </a:r>
          </a:p>
          <a:p>
            <a:pPr eaLnBrk="1" hangingPunct="1">
              <a:spcAft>
                <a:spcPct val="20000"/>
              </a:spcAft>
            </a:pPr>
            <a:r>
              <a:rPr lang="nb-NO" altLang="nb-NO" sz="4000" dirty="0">
                <a:solidFill>
                  <a:schemeClr val="tx1">
                    <a:lumMod val="85000"/>
                    <a:lumOff val="15000"/>
                  </a:schemeClr>
                </a:solidFill>
                <a:latin typeface="+mn-lt"/>
              </a:rPr>
              <a:t>Endrede egenskaper i øyemusklene som følge av postinflammatorisk fibrose hos pasienter med Graves´ orbitopati fører til at standard doseringstabeller for strabismekirurgi er dårlig egnet hos denne pasientgruppen. Som følge av dette gjennomføres strabismekirurgi hos pasienter med Graves´ sykdom i topikal anestesi (dråpeanestesi) med peroperativt justerbare suturer ved øyeavdelingen på Haukeland Universitetssykehus.</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p:txBody>
      </p:sp>
      <p:pic>
        <p:nvPicPr>
          <p:cNvPr id="1026" name="Picture 2" descr="Operasjon for skjeling: hva innebærer det egentlig? - Linserpånett.no">
            <a:extLst>
              <a:ext uri="{FF2B5EF4-FFF2-40B4-BE49-F238E27FC236}">
                <a16:creationId xmlns:a16="http://schemas.microsoft.com/office/drawing/2014/main" id="{8649CDB5-74DB-BF39-C7C0-517789E760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2687" y="13286297"/>
            <a:ext cx="11079956" cy="6001643"/>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1" descr="Text field ">
            <a:extLst>
              <a:ext uri="{FF2B5EF4-FFF2-40B4-BE49-F238E27FC236}">
                <a16:creationId xmlns:a16="http://schemas.microsoft.com/office/drawing/2014/main" id="{6D3D15C0-4771-29DB-DA3B-21466321018A}"/>
              </a:ext>
            </a:extLst>
          </p:cNvPr>
          <p:cNvSpPr txBox="1">
            <a:spLocks noChangeArrowheads="1"/>
          </p:cNvSpPr>
          <p:nvPr/>
        </p:nvSpPr>
        <p:spPr bwMode="auto">
          <a:xfrm>
            <a:off x="1182687" y="19630774"/>
            <a:ext cx="1207611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METODE</a:t>
            </a:r>
          </a:p>
          <a:p>
            <a:pPr eaLnBrk="1" hangingPunct="1">
              <a:spcAft>
                <a:spcPct val="20000"/>
              </a:spcAft>
            </a:pPr>
            <a:r>
              <a:rPr lang="nb-NO" altLang="nb-NO" sz="4000" dirty="0">
                <a:solidFill>
                  <a:schemeClr val="tx1">
                    <a:lumMod val="85000"/>
                    <a:lumOff val="15000"/>
                  </a:schemeClr>
                </a:solidFill>
                <a:latin typeface="+mn-lt"/>
              </a:rPr>
              <a:t>Studien er en retrospektiv studie gjennomført på alle pasienter med Graves´ orbitopati som gjennomgikk førstegangs </a:t>
            </a:r>
            <a:r>
              <a:rPr lang="nb-NO" altLang="nb-NO" sz="4000" dirty="0" err="1">
                <a:solidFill>
                  <a:schemeClr val="tx1">
                    <a:lumMod val="85000"/>
                    <a:lumOff val="15000"/>
                  </a:schemeClr>
                </a:solidFill>
                <a:latin typeface="+mn-lt"/>
              </a:rPr>
              <a:t>strabismekirurgi</a:t>
            </a:r>
            <a:r>
              <a:rPr lang="nb-NO" altLang="nb-NO" sz="4000" dirty="0">
                <a:solidFill>
                  <a:schemeClr val="tx1">
                    <a:lumMod val="85000"/>
                    <a:lumOff val="15000"/>
                  </a:schemeClr>
                </a:solidFill>
                <a:latin typeface="+mn-lt"/>
              </a:rPr>
              <a:t> ved øyeavdelingen på HUS i perioden 2014-2021 (n=45). </a:t>
            </a:r>
          </a:p>
          <a:p>
            <a:pPr eaLnBrk="1" hangingPunct="1">
              <a:spcAft>
                <a:spcPct val="20000"/>
              </a:spcAft>
            </a:pPr>
            <a:r>
              <a:rPr lang="nb-NO" altLang="nb-NO" sz="4000" dirty="0">
                <a:solidFill>
                  <a:schemeClr val="tx1">
                    <a:lumMod val="85000"/>
                    <a:lumOff val="15000"/>
                  </a:schemeClr>
                </a:solidFill>
                <a:latin typeface="+mn-lt"/>
              </a:rPr>
              <a:t>Totalt 36 pasienter ble operert i topikal anestesi med peroperativt justerbar sutur og utgjør studiepopulasjonen.</a:t>
            </a:r>
          </a:p>
        </p:txBody>
      </p:sp>
      <p:sp>
        <p:nvSpPr>
          <p:cNvPr id="4" name="Text box 1" descr="Text field ">
            <a:extLst>
              <a:ext uri="{FF2B5EF4-FFF2-40B4-BE49-F238E27FC236}">
                <a16:creationId xmlns:a16="http://schemas.microsoft.com/office/drawing/2014/main" id="{37043340-8C8B-D966-5BA7-0B6ED39B9DBC}"/>
              </a:ext>
            </a:extLst>
          </p:cNvPr>
          <p:cNvSpPr txBox="1">
            <a:spLocks noChangeArrowheads="1"/>
          </p:cNvSpPr>
          <p:nvPr/>
        </p:nvSpPr>
        <p:spPr bwMode="auto">
          <a:xfrm>
            <a:off x="13784403" y="6494740"/>
            <a:ext cx="12658272" cy="189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RESULTATER</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r>
              <a:rPr lang="nb-NO" altLang="nb-NO" sz="4000" dirty="0">
                <a:solidFill>
                  <a:schemeClr val="tx1">
                    <a:lumMod val="85000"/>
                    <a:lumOff val="15000"/>
                  </a:schemeClr>
                </a:solidFill>
                <a:latin typeface="+mn-lt"/>
              </a:rPr>
              <a:t>Hypotropi (n=16), esotropi (n=12) eller kombinert hypotropi og esotropi (n=5) var de hyppigste indikasjonene for kirurgi. Gjennomsnittlig preoperativ feilstilling var 27∆ og 28∆ i henholdsvis hypotropi og esotropigruppen. </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r>
              <a:rPr lang="nb-NO" altLang="nb-NO" sz="4000" dirty="0">
                <a:solidFill>
                  <a:schemeClr val="tx1">
                    <a:lumMod val="85000"/>
                    <a:lumOff val="15000"/>
                  </a:schemeClr>
                </a:solidFill>
                <a:latin typeface="+mn-lt"/>
              </a:rPr>
              <a:t>Alle pasientene hadde diplopi ved blikk rett frem (primærposisjon – PP) preoperativt. Ved postoperativ kontroll etter 3 mnd hadde 18 av 36 (50 %) fravær av diplopi i primærposisjon (PP) og ved blikk ned uten hjelp av prismer. I tillegg hadde 7 av 36 (19 %) fravær av diplopi i primærposisjon (PP) og ved blikk ned ved hjelp av prismer.</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r>
              <a:rPr lang="nb-NO" altLang="nb-NO" sz="4000" dirty="0">
                <a:solidFill>
                  <a:schemeClr val="tx1">
                    <a:lumMod val="85000"/>
                    <a:lumOff val="15000"/>
                  </a:schemeClr>
                </a:solidFill>
                <a:latin typeface="+mn-lt"/>
              </a:rPr>
              <a:t>10 av pasientene hadde behov for reoperasjon </a:t>
            </a:r>
            <a:br>
              <a:rPr lang="nb-NO" altLang="nb-NO" sz="4000" dirty="0">
                <a:solidFill>
                  <a:schemeClr val="tx1">
                    <a:lumMod val="85000"/>
                    <a:lumOff val="15000"/>
                  </a:schemeClr>
                </a:solidFill>
                <a:latin typeface="+mn-lt"/>
              </a:rPr>
            </a:br>
            <a:r>
              <a:rPr lang="nb-NO" altLang="nb-NO" sz="4000" dirty="0">
                <a:solidFill>
                  <a:schemeClr val="tx1">
                    <a:lumMod val="85000"/>
                    <a:lumOff val="15000"/>
                  </a:schemeClr>
                </a:solidFill>
                <a:latin typeface="+mn-lt"/>
              </a:rPr>
              <a:t>(3 underkorreksjoner, 3 overkorreksjoner, 3 strabisme i annen retning og 1 døde før reoperasjon). Ved siste postoperative kontroll hadde 32/36 (89 %) fravær av diplopi i primærposisjon (PP) og ved blikk ned enten uten (n=21) eller med (n=11) prismebriller.</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r>
              <a:rPr lang="nb-NO" altLang="nb-NO" sz="4000" dirty="0">
                <a:solidFill>
                  <a:schemeClr val="tx1">
                    <a:lumMod val="85000"/>
                    <a:lumOff val="15000"/>
                  </a:schemeClr>
                </a:solidFill>
                <a:latin typeface="+mn-lt"/>
              </a:rPr>
              <a:t>I et tilfelle måtte kirurgene endre fra topikal til retrobulbær anestesi under inngrepet, men uten om dette oppstod det ingen intraoperative komplikasjoner. 4 pasienter utviklet corneaerosjon 1. postoperative dag, som alle tilhelet ved standard behandling.</a:t>
            </a:r>
          </a:p>
        </p:txBody>
      </p:sp>
      <p:pic>
        <p:nvPicPr>
          <p:cNvPr id="11" name="Bilde 10">
            <a:extLst>
              <a:ext uri="{FF2B5EF4-FFF2-40B4-BE49-F238E27FC236}">
                <a16:creationId xmlns:a16="http://schemas.microsoft.com/office/drawing/2014/main" id="{5201CB31-DF75-E38F-84B3-26CE3EC6BD35}"/>
              </a:ext>
            </a:extLst>
          </p:cNvPr>
          <p:cNvPicPr>
            <a:picLocks noChangeAspect="1"/>
          </p:cNvPicPr>
          <p:nvPr/>
        </p:nvPicPr>
        <p:blipFill rotWithShape="1">
          <a:blip r:embed="rId4"/>
          <a:srcRect l="1043" r="4207"/>
          <a:stretch/>
        </p:blipFill>
        <p:spPr>
          <a:xfrm>
            <a:off x="26968279" y="11050733"/>
            <a:ext cx="14356115" cy="2840934"/>
          </a:xfrm>
          <a:prstGeom prst="rect">
            <a:avLst/>
          </a:prstGeom>
        </p:spPr>
      </p:pic>
      <p:pic>
        <p:nvPicPr>
          <p:cNvPr id="12" name="Bilde 11">
            <a:extLst>
              <a:ext uri="{FF2B5EF4-FFF2-40B4-BE49-F238E27FC236}">
                <a16:creationId xmlns:a16="http://schemas.microsoft.com/office/drawing/2014/main" id="{7B6974A0-5898-B1D1-A04D-D6D9913E27DB}"/>
              </a:ext>
            </a:extLst>
          </p:cNvPr>
          <p:cNvPicPr>
            <a:picLocks noChangeAspect="1"/>
          </p:cNvPicPr>
          <p:nvPr/>
        </p:nvPicPr>
        <p:blipFill rotWithShape="1">
          <a:blip r:embed="rId5"/>
          <a:srcRect l="1066" r="1987"/>
          <a:stretch/>
        </p:blipFill>
        <p:spPr>
          <a:xfrm>
            <a:off x="26968279" y="7102361"/>
            <a:ext cx="14356116" cy="2840934"/>
          </a:xfrm>
          <a:prstGeom prst="rect">
            <a:avLst/>
          </a:prstGeom>
        </p:spPr>
      </p:pic>
      <p:sp>
        <p:nvSpPr>
          <p:cNvPr id="13" name="Text box 1" descr="Text field ">
            <a:extLst>
              <a:ext uri="{FF2B5EF4-FFF2-40B4-BE49-F238E27FC236}">
                <a16:creationId xmlns:a16="http://schemas.microsoft.com/office/drawing/2014/main" id="{DCF76818-A9CF-3F98-DC31-C52A39951E8D}"/>
              </a:ext>
            </a:extLst>
          </p:cNvPr>
          <p:cNvSpPr txBox="1">
            <a:spLocks noChangeArrowheads="1"/>
          </p:cNvSpPr>
          <p:nvPr/>
        </p:nvSpPr>
        <p:spPr bwMode="auto">
          <a:xfrm>
            <a:off x="26968279" y="10291501"/>
            <a:ext cx="120761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Tabell 2 – Behov for reoperasjon</a:t>
            </a:r>
          </a:p>
        </p:txBody>
      </p:sp>
      <p:sp>
        <p:nvSpPr>
          <p:cNvPr id="14" name="Text box 1" descr="Text field ">
            <a:extLst>
              <a:ext uri="{FF2B5EF4-FFF2-40B4-BE49-F238E27FC236}">
                <a16:creationId xmlns:a16="http://schemas.microsoft.com/office/drawing/2014/main" id="{9BC049B1-F19F-F5B5-439A-5259903E0A17}"/>
              </a:ext>
            </a:extLst>
          </p:cNvPr>
          <p:cNvSpPr txBox="1">
            <a:spLocks noChangeArrowheads="1"/>
          </p:cNvSpPr>
          <p:nvPr/>
        </p:nvSpPr>
        <p:spPr bwMode="auto">
          <a:xfrm>
            <a:off x="26968279" y="6378182"/>
            <a:ext cx="120761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Tabell 1 – Postoperativ diplopi ved siste kontroll</a:t>
            </a:r>
          </a:p>
        </p:txBody>
      </p:sp>
      <p:pic>
        <p:nvPicPr>
          <p:cNvPr id="15" name="Bilde 14">
            <a:extLst>
              <a:ext uri="{FF2B5EF4-FFF2-40B4-BE49-F238E27FC236}">
                <a16:creationId xmlns:a16="http://schemas.microsoft.com/office/drawing/2014/main" id="{34F8470A-50A1-D1D6-BE2B-8DD9B9372DA4}"/>
              </a:ext>
            </a:extLst>
          </p:cNvPr>
          <p:cNvPicPr>
            <a:picLocks noChangeAspect="1"/>
          </p:cNvPicPr>
          <p:nvPr/>
        </p:nvPicPr>
        <p:blipFill rotWithShape="1">
          <a:blip r:embed="rId6"/>
          <a:srcRect l="541" r="2351"/>
          <a:stretch/>
        </p:blipFill>
        <p:spPr>
          <a:xfrm>
            <a:off x="26968279" y="14838365"/>
            <a:ext cx="14356115" cy="2956766"/>
          </a:xfrm>
          <a:prstGeom prst="rect">
            <a:avLst/>
          </a:prstGeom>
        </p:spPr>
      </p:pic>
      <p:sp>
        <p:nvSpPr>
          <p:cNvPr id="16" name="Text box 1" descr="Text field ">
            <a:extLst>
              <a:ext uri="{FF2B5EF4-FFF2-40B4-BE49-F238E27FC236}">
                <a16:creationId xmlns:a16="http://schemas.microsoft.com/office/drawing/2014/main" id="{2839790C-0DD3-CC40-2DFC-04BD0F693CDE}"/>
              </a:ext>
            </a:extLst>
          </p:cNvPr>
          <p:cNvSpPr txBox="1">
            <a:spLocks noChangeArrowheads="1"/>
          </p:cNvSpPr>
          <p:nvPr/>
        </p:nvSpPr>
        <p:spPr bwMode="auto">
          <a:xfrm>
            <a:off x="26968279" y="14096681"/>
            <a:ext cx="120761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Tabell 3 – Årsaker til reoperasjon</a:t>
            </a:r>
          </a:p>
        </p:txBody>
      </p:sp>
      <p:sp>
        <p:nvSpPr>
          <p:cNvPr id="17" name="Text box 1" descr="Text field ">
            <a:extLst>
              <a:ext uri="{FF2B5EF4-FFF2-40B4-BE49-F238E27FC236}">
                <a16:creationId xmlns:a16="http://schemas.microsoft.com/office/drawing/2014/main" id="{88C1C1FA-A3DF-AF71-72D0-A6DA652FAE41}"/>
              </a:ext>
            </a:extLst>
          </p:cNvPr>
          <p:cNvSpPr txBox="1">
            <a:spLocks noChangeArrowheads="1"/>
          </p:cNvSpPr>
          <p:nvPr/>
        </p:nvSpPr>
        <p:spPr bwMode="auto">
          <a:xfrm>
            <a:off x="27001831" y="18000881"/>
            <a:ext cx="14993577" cy="9202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KONKLUSJON</a:t>
            </a:r>
          </a:p>
          <a:p>
            <a:pPr eaLnBrk="1" hangingPunct="1">
              <a:spcAft>
                <a:spcPct val="20000"/>
              </a:spcAft>
            </a:pPr>
            <a:endParaRPr lang="nb-NO" altLang="nb-NO" sz="4000" b="1" dirty="0">
              <a:solidFill>
                <a:schemeClr val="tx1">
                  <a:lumMod val="85000"/>
                  <a:lumOff val="15000"/>
                </a:schemeClr>
              </a:solidFill>
              <a:latin typeface="+mn-lt"/>
            </a:endParaRPr>
          </a:p>
          <a:p>
            <a:pPr eaLnBrk="1" hangingPunct="1">
              <a:spcAft>
                <a:spcPct val="20000"/>
              </a:spcAft>
            </a:pPr>
            <a:r>
              <a:rPr lang="nb-NO" altLang="nb-NO" sz="4000" dirty="0">
                <a:solidFill>
                  <a:schemeClr val="tx1">
                    <a:lumMod val="85000"/>
                    <a:lumOff val="15000"/>
                  </a:schemeClr>
                </a:solidFill>
                <a:latin typeface="+mn-lt"/>
              </a:rPr>
              <a:t>Strabismekirugi i topikal anestesi (dråpeanestesi) med peroperativt justerbar sutur er en trygg og egnet kirurgisk teknikk hos pasienter med Graves´ sykdom. En stor andel av pasientene oppnår fravær av diplopi og kun et fåtall av pasientene har behov for reoperasjon. Forekomsten av overkorreksjon eller underkorreksjon er lavere ved denne kirurgiske metoden sammenlignet med andre kirurgiske metoder. </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r>
              <a:rPr lang="nb-NO" altLang="nb-NO" sz="4000" dirty="0">
                <a:solidFill>
                  <a:schemeClr val="tx1">
                    <a:lumMod val="85000"/>
                    <a:lumOff val="15000"/>
                  </a:schemeClr>
                </a:solidFill>
                <a:latin typeface="+mn-lt"/>
              </a:rPr>
              <a:t>Pasientene må imidlertid informeres om risikoen for behov for prismebriller postoperativt og/eller reoperasjon for å oppnå fravær av diplopi i de viktigste blikkretningene rett frem (PP) og ved blikk ned (lesing).</a:t>
            </a:r>
          </a:p>
        </p:txBody>
      </p:sp>
      <p:sp>
        <p:nvSpPr>
          <p:cNvPr id="18" name="Text box 1" descr="Text field ">
            <a:extLst>
              <a:ext uri="{FF2B5EF4-FFF2-40B4-BE49-F238E27FC236}">
                <a16:creationId xmlns:a16="http://schemas.microsoft.com/office/drawing/2014/main" id="{9A2869EB-A3BE-AA2E-62CF-AC1514FF6057}"/>
              </a:ext>
            </a:extLst>
          </p:cNvPr>
          <p:cNvSpPr txBox="1">
            <a:spLocks noChangeArrowheads="1"/>
          </p:cNvSpPr>
          <p:nvPr/>
        </p:nvSpPr>
        <p:spPr bwMode="auto">
          <a:xfrm>
            <a:off x="33300520" y="27670177"/>
            <a:ext cx="15151648" cy="216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2400" b="1" dirty="0">
                <a:solidFill>
                  <a:schemeClr val="tx1">
                    <a:lumMod val="85000"/>
                    <a:lumOff val="15000"/>
                  </a:schemeClr>
                </a:solidFill>
                <a:latin typeface="+mn-lt"/>
              </a:rPr>
              <a:t>REFERANSER:</a:t>
            </a:r>
            <a:br>
              <a:rPr lang="nb-NO" altLang="nb-NO" sz="2400" b="1" dirty="0">
                <a:solidFill>
                  <a:schemeClr val="tx1">
                    <a:lumMod val="85000"/>
                    <a:lumOff val="15000"/>
                  </a:schemeClr>
                </a:solidFill>
                <a:latin typeface="+mn-lt"/>
              </a:rPr>
            </a:br>
            <a:r>
              <a:rPr lang="nb-NO" altLang="nb-NO" sz="2400" dirty="0">
                <a:solidFill>
                  <a:schemeClr val="tx1">
                    <a:lumMod val="85000"/>
                    <a:lumOff val="15000"/>
                  </a:schemeClr>
                </a:solidFill>
                <a:latin typeface="+mn-lt"/>
              </a:rPr>
              <a:t>Bilde 1: </a:t>
            </a:r>
            <a:r>
              <a:rPr lang="nb-NO" altLang="nb-NO" sz="2400" dirty="0">
                <a:solidFill>
                  <a:schemeClr val="tx1">
                    <a:lumMod val="85000"/>
                    <a:lumOff val="15000"/>
                  </a:schemeClr>
                </a:solidFill>
                <a:latin typeface="+mn-lt"/>
                <a:hlinkClick r:id="rId7"/>
              </a:rPr>
              <a:t>https://www.xn--linserpnett-38a.no/operasjon-for-skjeling/</a:t>
            </a:r>
            <a:endParaRPr lang="nb-NO" altLang="nb-NO" sz="2400" dirty="0">
              <a:solidFill>
                <a:schemeClr val="tx1">
                  <a:lumMod val="85000"/>
                  <a:lumOff val="15000"/>
                </a:schemeClr>
              </a:solidFill>
              <a:latin typeface="+mn-lt"/>
            </a:endParaRPr>
          </a:p>
          <a:p>
            <a:pPr eaLnBrk="1" hangingPunct="1">
              <a:spcAft>
                <a:spcPct val="20000"/>
              </a:spcAft>
            </a:pPr>
            <a:r>
              <a:rPr lang="nb-NO" altLang="nb-NO" sz="2400" dirty="0">
                <a:solidFill>
                  <a:schemeClr val="tx1">
                    <a:lumMod val="85000"/>
                    <a:lumOff val="15000"/>
                  </a:schemeClr>
                </a:solidFill>
                <a:latin typeface="+mn-lt"/>
              </a:rPr>
              <a:t>Tabell 1: hentet fra oppgaven </a:t>
            </a:r>
          </a:p>
          <a:p>
            <a:pPr eaLnBrk="1" hangingPunct="1">
              <a:spcAft>
                <a:spcPct val="20000"/>
              </a:spcAft>
            </a:pPr>
            <a:r>
              <a:rPr lang="nb-NO" altLang="nb-NO" sz="2400" dirty="0">
                <a:solidFill>
                  <a:schemeClr val="tx1">
                    <a:lumMod val="85000"/>
                    <a:lumOff val="15000"/>
                  </a:schemeClr>
                </a:solidFill>
                <a:latin typeface="+mn-lt"/>
              </a:rPr>
              <a:t>Tabell 2: hentet fra oppgaven </a:t>
            </a:r>
          </a:p>
          <a:p>
            <a:pPr eaLnBrk="1" hangingPunct="1">
              <a:spcAft>
                <a:spcPct val="20000"/>
              </a:spcAft>
            </a:pPr>
            <a:r>
              <a:rPr lang="nb-NO" altLang="nb-NO" sz="2400" dirty="0">
                <a:solidFill>
                  <a:schemeClr val="tx1">
                    <a:lumMod val="85000"/>
                    <a:lumOff val="15000"/>
                  </a:schemeClr>
                </a:solidFill>
                <a:latin typeface="+mn-lt"/>
              </a:rPr>
              <a:t>Tabell 3: hentet fra oppgaven </a:t>
            </a:r>
          </a:p>
        </p:txBody>
      </p:sp>
      <p:sp>
        <p:nvSpPr>
          <p:cNvPr id="20" name="Text box 1" descr="Text field ">
            <a:extLst>
              <a:ext uri="{FF2B5EF4-FFF2-40B4-BE49-F238E27FC236}">
                <a16:creationId xmlns:a16="http://schemas.microsoft.com/office/drawing/2014/main" id="{2CB2F9AB-71E8-3275-A941-0708F6A170E8}"/>
              </a:ext>
            </a:extLst>
          </p:cNvPr>
          <p:cNvSpPr txBox="1">
            <a:spLocks noChangeArrowheads="1"/>
          </p:cNvSpPr>
          <p:nvPr/>
        </p:nvSpPr>
        <p:spPr bwMode="auto">
          <a:xfrm>
            <a:off x="12090398" y="27670177"/>
            <a:ext cx="1960880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3000" b="1" dirty="0">
                <a:solidFill>
                  <a:schemeClr val="tx1">
                    <a:lumMod val="85000"/>
                    <a:lumOff val="15000"/>
                  </a:schemeClr>
                </a:solidFill>
                <a:latin typeface="+mn-lt"/>
              </a:rPr>
              <a:t>TAKK TIL: </a:t>
            </a:r>
          </a:p>
          <a:p>
            <a:pPr eaLnBrk="1" hangingPunct="1">
              <a:spcAft>
                <a:spcPct val="20000"/>
              </a:spcAft>
            </a:pPr>
            <a:r>
              <a:rPr lang="nb-NO" altLang="nb-NO" sz="3000" dirty="0">
                <a:solidFill>
                  <a:schemeClr val="tx1">
                    <a:lumMod val="85000"/>
                    <a:lumOff val="15000"/>
                  </a:schemeClr>
                </a:solidFill>
                <a:latin typeface="+mn-lt"/>
              </a:rPr>
              <a:t>Jeg vil rette en stor takk til mine veiledere Olav Henrik Haugen (hovedveileder) og Hans Olav Ueland (medveileder).</a:t>
            </a:r>
          </a:p>
          <a:p>
            <a:pPr eaLnBrk="1" hangingPunct="1">
              <a:spcAft>
                <a:spcPct val="20000"/>
              </a:spcAft>
            </a:pPr>
            <a:r>
              <a:rPr lang="nb-NO" altLang="nb-NO" sz="3000" dirty="0">
                <a:solidFill>
                  <a:schemeClr val="tx1">
                    <a:lumMod val="85000"/>
                    <a:lumOff val="15000"/>
                  </a:schemeClr>
                </a:solidFill>
                <a:latin typeface="+mn-lt"/>
              </a:rPr>
              <a:t>Jeg er svært takknemlig for den fantastisk gode hjelpen, kunnskapen og veiledning dere har tilbudt under alle deler av oppgaveskrivingen.</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13090</TotalTime>
  <Words>559</Words>
  <Application>Microsoft Macintosh PowerPoint</Application>
  <PresentationFormat>Egendefinert</PresentationFormat>
  <Paragraphs>34</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Maren Larsen Norli</cp:lastModifiedBy>
  <cp:revision>149</cp:revision>
  <cp:lastPrinted>2016-05-27T08:05:21Z</cp:lastPrinted>
  <dcterms:created xsi:type="dcterms:W3CDTF">2006-11-02T13:18:58Z</dcterms:created>
  <dcterms:modified xsi:type="dcterms:W3CDTF">2023-03-24T11:30:38Z</dcterms:modified>
</cp:coreProperties>
</file>