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5" autoAdjust="0"/>
    <p:restoredTop sz="90229" autoAdjust="0"/>
  </p:normalViewPr>
  <p:slideViewPr>
    <p:cSldViewPr snapToGrid="0">
      <p:cViewPr>
        <p:scale>
          <a:sx n="54" d="100"/>
          <a:sy n="54" d="100"/>
        </p:scale>
        <p:origin x="6288" y="-1048"/>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077968"/>
            <a:ext cx="3854005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sz="9600" dirty="0">
                <a:solidFill>
                  <a:schemeClr val="bg1"/>
                </a:solidFill>
                <a:effectLst/>
                <a:latin typeface="+mj-lt"/>
              </a:rPr>
              <a:t>Ventrikulostomi-assosierte infeksjoner hos voksne</a:t>
            </a:r>
            <a:endParaRPr lang="nb-NO" altLang="nb-NO" sz="11300" b="1" dirty="0">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82688" y="2636627"/>
            <a:ext cx="3426142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sz="6000" dirty="0">
                <a:solidFill>
                  <a:schemeClr val="bg1"/>
                </a:solidFill>
                <a:effectLst/>
                <a:latin typeface="+mj-lt"/>
              </a:rPr>
              <a:t>En analyse av risikofaktorer og effekten av antibiotika-impregnerte katetre </a:t>
            </a:r>
            <a:endParaRPr lang="nb-NO" sz="6000" dirty="0">
              <a:solidFill>
                <a:schemeClr val="bg1"/>
              </a:solidFill>
              <a:latin typeface="+mj-lt"/>
            </a:endParaRPr>
          </a:p>
          <a:p>
            <a:pPr eaLnBrk="1" hangingPunct="1"/>
            <a:endParaRPr lang="nb-NO" altLang="nb-NO" sz="6000" b="1" dirty="0">
              <a:solidFill>
                <a:schemeClr val="bg1"/>
              </a:solidFill>
            </a:endParaRPr>
          </a:p>
        </p:txBody>
      </p:sp>
      <p:sp>
        <p:nvSpPr>
          <p:cNvPr id="2053" name="Name and info" descr="Field for name and email"/>
          <p:cNvSpPr txBox="1">
            <a:spLocks noChangeArrowheads="1"/>
          </p:cNvSpPr>
          <p:nvPr/>
        </p:nvSpPr>
        <p:spPr bwMode="auto">
          <a:xfrm>
            <a:off x="35327557" y="2843212"/>
            <a:ext cx="6667851"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Alexander Marki Mork</a:t>
            </a:r>
            <a:br>
              <a:rPr lang="nb-NO" altLang="nb-NO" sz="4000" dirty="0">
                <a:solidFill>
                  <a:schemeClr val="bg1"/>
                </a:solidFill>
                <a:latin typeface="+mn-lt"/>
              </a:rPr>
            </a:br>
            <a:r>
              <a:rPr lang="nb-NO" altLang="nb-NO" sz="4000" dirty="0">
                <a:solidFill>
                  <a:schemeClr val="bg1"/>
                </a:solidFill>
                <a:latin typeface="+mn-lt"/>
              </a:rPr>
              <a:t>Universitetet i Bergen</a:t>
            </a:r>
          </a:p>
          <a:p>
            <a:pPr algn="r" eaLnBrk="1" hangingPunct="1"/>
            <a:r>
              <a:rPr lang="nb-NO" altLang="nb-NO" sz="4000" dirty="0">
                <a:solidFill>
                  <a:schemeClr val="bg1"/>
                </a:solidFill>
                <a:latin typeface="+mn-lt"/>
              </a:rPr>
              <a:t>had010@uib.no</a:t>
            </a:r>
          </a:p>
        </p:txBody>
      </p:sp>
      <p:sp>
        <p:nvSpPr>
          <p:cNvPr id="2055" name="Text box 1" descr="Text field "/>
          <p:cNvSpPr txBox="1">
            <a:spLocks noChangeArrowheads="1"/>
          </p:cNvSpPr>
          <p:nvPr/>
        </p:nvSpPr>
        <p:spPr bwMode="auto">
          <a:xfrm>
            <a:off x="1182688" y="5881816"/>
            <a:ext cx="11560194" cy="2157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endParaRPr lang="nb-NO" sz="3600" b="1" dirty="0">
              <a:effectLst/>
              <a:latin typeface="+mn-lt"/>
            </a:endParaRPr>
          </a:p>
          <a:p>
            <a:r>
              <a:rPr lang="nb-NO" sz="4000" b="1" dirty="0">
                <a:effectLst/>
                <a:latin typeface="+mn-lt"/>
              </a:rPr>
              <a:t>Bakgrunn</a:t>
            </a:r>
          </a:p>
          <a:p>
            <a:r>
              <a:rPr lang="nb-NO" dirty="0">
                <a:effectLst/>
                <a:latin typeface="+mn-lt"/>
              </a:rPr>
              <a:t>Ventrikulostomikatetre, også kjent som eksterne ventrikkeldren (EVD) muliggjør drenasje av intraventrikulært blod og cerebrospinalvæske (CSF), rask og effektiv monitorering av intrakranielt trykk (ICP) og behandling av hydrocephalus. Den første dokumenterte ventrikkelpunksjonen ble utført rundt 1850, mens det første lukkede eksterne ventrikulostomi-kateteret ble tatt i bruk av </a:t>
            </a:r>
            <a:r>
              <a:rPr lang="nb-NO" dirty="0" err="1">
                <a:effectLst/>
                <a:latin typeface="+mn-lt"/>
              </a:rPr>
              <a:t>Ingrahm</a:t>
            </a:r>
            <a:r>
              <a:rPr lang="nb-NO" dirty="0">
                <a:effectLst/>
                <a:latin typeface="+mn-lt"/>
              </a:rPr>
              <a:t> &amp; Campbell i 1941(1). Det ble her brukt en sølvkanyle for drenasje av CSF fra ventrikkelsystemet. Siden den gang har bruken av EVD blitt et svært nyttig verktøy ved alle nevrokirurgiske avdelinger. EVD brukes i dag ved en rekke tilstander som infeksjoner, hjerneblødninger, traumatiske hodeskader og tumorer. Ventrikulostomi-assosiert infeksjon (VAI) er blant de vanligste og mest betydningsfulle komplikasjonene assosiert med EVD-bruk. Målet med denne studien var å undersøke om forekomsten av VAI hos voksne pasienter (&gt;18 år) før og etter introduksjonen av antibiotikaimpregnerte (AIK) endres i en populasjonsbasert setting, samt å identifisere pasientkarakteristiske og intraoperative variabler som kan være assosiert med postoperativ VAI. </a:t>
            </a:r>
          </a:p>
          <a:p>
            <a:endParaRPr lang="nb-NO" dirty="0">
              <a:effectLst/>
              <a:latin typeface="+mn-lt"/>
            </a:endParaRPr>
          </a:p>
          <a:p>
            <a:r>
              <a:rPr lang="nb-NO" dirty="0">
                <a:effectLst/>
                <a:latin typeface="+mn-lt"/>
              </a:rPr>
              <a:t>Standard uimpregnerte ventrikulostomikatetre (UIK) er silikonkatetre som ble anvendt hos alle pasienter med indikasjon, ved nevrokirurgisk avdeling på Haukeland universitetssykehus (HUS) før introduksjonen av AIK. Ved bruk av begrepet AIK refereres det til </a:t>
            </a:r>
            <a:r>
              <a:rPr lang="nb-NO" dirty="0" err="1">
                <a:effectLst/>
                <a:latin typeface="+mn-lt"/>
              </a:rPr>
              <a:t>Bactiseal</a:t>
            </a:r>
            <a:r>
              <a:rPr lang="nb-NO" kern="0" dirty="0">
                <a:solidFill>
                  <a:srgbClr val="000000"/>
                </a:solidFill>
                <a:effectLst/>
                <a:latin typeface="Arial" panose="020B0604020202020204" pitchFamily="34" charset="0"/>
                <a:ea typeface="Calibri" panose="020F0502020204030204" pitchFamily="34" charset="0"/>
                <a:cs typeface="Arial" panose="020B0604020202020204" pitchFamily="34" charset="0"/>
                <a:sym typeface="Symbol" pitchFamily="2" charset="2"/>
              </a:rPr>
              <a:t></a:t>
            </a:r>
            <a:r>
              <a:rPr lang="nb-NO" kern="0" dirty="0">
                <a:solidFill>
                  <a:srgbClr val="000000"/>
                </a:solidFill>
                <a:effectLst/>
                <a:latin typeface="Arial" panose="020B0604020202020204" pitchFamily="34" charset="0"/>
                <a:ea typeface="Calibri" panose="020F0502020204030204" pitchFamily="34" charset="0"/>
              </a:rPr>
              <a:t> </a:t>
            </a:r>
            <a:r>
              <a:rPr lang="nb-NO" dirty="0">
                <a:effectLst/>
                <a:latin typeface="+mn-lt"/>
              </a:rPr>
              <a:t> (</a:t>
            </a:r>
            <a:r>
              <a:rPr lang="nb-NO" dirty="0" err="1">
                <a:effectLst/>
                <a:latin typeface="+mn-lt"/>
              </a:rPr>
              <a:t>Codman</a:t>
            </a:r>
            <a:r>
              <a:rPr lang="nb-NO" dirty="0">
                <a:effectLst/>
                <a:latin typeface="+mn-lt"/>
              </a:rPr>
              <a:t> &amp; </a:t>
            </a:r>
            <a:r>
              <a:rPr lang="nb-NO" dirty="0" err="1">
                <a:effectLst/>
                <a:latin typeface="+mn-lt"/>
              </a:rPr>
              <a:t>Shurtleff</a:t>
            </a:r>
            <a:r>
              <a:rPr lang="nb-NO" dirty="0">
                <a:effectLst/>
                <a:latin typeface="+mn-lt"/>
              </a:rPr>
              <a:t> Inc., USA) antibiotikaimpregnerte eksterne ventrikulostomikatetre. Disse katetrene er laget i fleksibel silikon som er impregnert med to typer antibiotika (0,15% Klindamycin og 0,054% Rifampicin) (2)</a:t>
            </a:r>
          </a:p>
          <a:p>
            <a:endParaRPr lang="nb-NO" dirty="0">
              <a:effectLst/>
              <a:latin typeface="+mn-lt"/>
            </a:endParaRPr>
          </a:p>
          <a:p>
            <a:r>
              <a:rPr lang="nb-NO" dirty="0">
                <a:effectLst/>
                <a:latin typeface="+mn-lt"/>
              </a:rPr>
              <a:t>Bruken av EVD er assosiert med en rekke infeksiøse og ikke-infeksiøse komplikasjoner (3), hvor ventrikulostomi-assosiert infeksjon (VAI) er en av de vanligste og klinisk mest betydningsfulle (4). Det er stor variasjon i forekomst av VAI, fra 0 til 22%, ofte rundt 10%  (5, 6). Den store variasjonen kan skyldes ulike definisjoner for VAI, ulike behandlingsalgoritmer, samt epidemiologiske og metodologiske forskjeller mellom studiene. </a:t>
            </a:r>
          </a:p>
          <a:p>
            <a:endParaRPr lang="nb-NO" sz="1800" b="1" dirty="0">
              <a:effectLst/>
              <a:latin typeface="+mn-lt"/>
            </a:endParaRPr>
          </a:p>
          <a:p>
            <a:endParaRPr lang="nb-NO" sz="1800" b="1" dirty="0">
              <a:effectLst/>
              <a:latin typeface="+mn-lt"/>
            </a:endParaRPr>
          </a:p>
          <a:p>
            <a:endParaRPr lang="en-GB" altLang="nb-NO" sz="4000" b="1" dirty="0">
              <a:solidFill>
                <a:schemeClr val="tx1">
                  <a:lumMod val="85000"/>
                  <a:lumOff val="15000"/>
                </a:schemeClr>
              </a:solidFill>
              <a:latin typeface="+mn-lt"/>
            </a:endParaRPr>
          </a:p>
        </p:txBody>
      </p:sp>
      <p:sp>
        <p:nvSpPr>
          <p:cNvPr id="2065" name="References" descr="Field for references"/>
          <p:cNvSpPr txBox="1">
            <a:spLocks noChangeArrowheads="1"/>
          </p:cNvSpPr>
          <p:nvPr/>
        </p:nvSpPr>
        <p:spPr bwMode="auto">
          <a:xfrm>
            <a:off x="11799114" y="27380008"/>
            <a:ext cx="20541278"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457200" indent="-457200"/>
            <a:r>
              <a:rPr lang="nb-NO" altLang="nb-NO" sz="2800" b="1" dirty="0">
                <a:solidFill>
                  <a:schemeClr val="tx1">
                    <a:lumMod val="85000"/>
                    <a:lumOff val="15000"/>
                  </a:schemeClr>
                </a:solidFill>
                <a:latin typeface="+mn-lt"/>
              </a:rPr>
              <a:t>Referanser</a:t>
            </a:r>
          </a:p>
          <a:p>
            <a:pPr marL="457200" indent="-457200"/>
            <a:r>
              <a:rPr lang="en-US" sz="1600" dirty="0">
                <a:effectLst/>
                <a:latin typeface="+mj-lt"/>
                <a:ea typeface="Calibri" panose="020F0502020204030204" pitchFamily="34" charset="0"/>
              </a:rPr>
              <a:t>1.	Shekhar H, Kalsi P, </a:t>
            </a:r>
            <a:r>
              <a:rPr lang="en-US" sz="1600" dirty="0" err="1">
                <a:effectLst/>
                <a:latin typeface="+mj-lt"/>
                <a:ea typeface="Calibri" panose="020F0502020204030204" pitchFamily="34" charset="0"/>
              </a:rPr>
              <a:t>Dambatta</a:t>
            </a:r>
            <a:r>
              <a:rPr lang="en-US" sz="1600" dirty="0">
                <a:effectLst/>
                <a:latin typeface="+mj-lt"/>
                <a:ea typeface="Calibri" panose="020F0502020204030204" pitchFamily="34" charset="0"/>
              </a:rPr>
              <a:t> S et al. Do antibiotic-impregnated external ventriculostomy catheters have a low infection rate in clinical practice? A retrospective cohort study. Br J </a:t>
            </a:r>
            <a:r>
              <a:rPr lang="en-US" sz="1600" dirty="0" err="1">
                <a:effectLst/>
                <a:latin typeface="+mj-lt"/>
                <a:ea typeface="Calibri" panose="020F0502020204030204" pitchFamily="34" charset="0"/>
              </a:rPr>
              <a:t>Neurosurg</a:t>
            </a:r>
            <a:r>
              <a:rPr lang="en-US" sz="1600" dirty="0">
                <a:effectLst/>
                <a:latin typeface="+mj-lt"/>
                <a:ea typeface="Calibri" panose="020F0502020204030204" pitchFamily="34" charset="0"/>
              </a:rPr>
              <a:t> 2016; 30: 64-9.</a:t>
            </a:r>
            <a:endParaRPr lang="nb-NO" sz="1600" dirty="0">
              <a:effectLst/>
              <a:latin typeface="+mj-lt"/>
              <a:ea typeface="Calibri" panose="020F0502020204030204" pitchFamily="34" charset="0"/>
            </a:endParaRPr>
          </a:p>
          <a:p>
            <a:pPr marL="457200" indent="-457200"/>
            <a:r>
              <a:rPr lang="en-US" sz="1600" dirty="0">
                <a:effectLst/>
                <a:latin typeface="+mj-lt"/>
                <a:ea typeface="Calibri" panose="020F0502020204030204" pitchFamily="34" charset="0"/>
              </a:rPr>
              <a:t>2.	Codman &amp; Shurtleff I. CODMAN® BACTISEALTM EVD CATHETER. Raynham, Massachusetts (USA): Codman &amp; Shurtleff, Inc. 2007:1-2 </a:t>
            </a:r>
            <a:endParaRPr lang="nb-NO" sz="1600" dirty="0">
              <a:effectLst/>
              <a:latin typeface="+mj-lt"/>
              <a:ea typeface="Calibri" panose="020F0502020204030204" pitchFamily="34" charset="0"/>
            </a:endParaRPr>
          </a:p>
          <a:p>
            <a:pPr marL="457200" indent="-457200"/>
            <a:r>
              <a:rPr lang="en-US" sz="1600" dirty="0">
                <a:effectLst/>
                <a:latin typeface="+mj-lt"/>
                <a:ea typeface="Calibri" panose="020F0502020204030204" pitchFamily="34" charset="0"/>
              </a:rPr>
              <a:t>3.	Yuen J, </a:t>
            </a:r>
            <a:r>
              <a:rPr lang="en-US" sz="1600" dirty="0" err="1">
                <a:effectLst/>
                <a:latin typeface="+mj-lt"/>
                <a:ea typeface="Calibri" panose="020F0502020204030204" pitchFamily="34" charset="0"/>
              </a:rPr>
              <a:t>Selbi</a:t>
            </a:r>
            <a:r>
              <a:rPr lang="en-US" sz="1600" dirty="0">
                <a:effectLst/>
                <a:latin typeface="+mj-lt"/>
                <a:ea typeface="Calibri" panose="020F0502020204030204" pitchFamily="34" charset="0"/>
              </a:rPr>
              <a:t> W, </a:t>
            </a:r>
            <a:r>
              <a:rPr lang="en-US" sz="1600" dirty="0" err="1">
                <a:effectLst/>
                <a:latin typeface="+mj-lt"/>
                <a:ea typeface="Calibri" panose="020F0502020204030204" pitchFamily="34" charset="0"/>
              </a:rPr>
              <a:t>Muquit</a:t>
            </a:r>
            <a:r>
              <a:rPr lang="en-US" sz="1600" dirty="0">
                <a:effectLst/>
                <a:latin typeface="+mj-lt"/>
                <a:ea typeface="Calibri" panose="020F0502020204030204" pitchFamily="34" charset="0"/>
              </a:rPr>
              <a:t> S et al. Complication rates of external ventricular drain insertion by surgeons of different experience. Ann R Coll Surg </a:t>
            </a:r>
            <a:r>
              <a:rPr lang="en-US" sz="1600" dirty="0" err="1">
                <a:effectLst/>
                <a:latin typeface="+mj-lt"/>
                <a:ea typeface="Calibri" panose="020F0502020204030204" pitchFamily="34" charset="0"/>
              </a:rPr>
              <a:t>Engl</a:t>
            </a:r>
            <a:r>
              <a:rPr lang="en-US" sz="1600" dirty="0">
                <a:effectLst/>
                <a:latin typeface="+mj-lt"/>
                <a:ea typeface="Calibri" panose="020F0502020204030204" pitchFamily="34" charset="0"/>
              </a:rPr>
              <a:t> 2018; 100: 221-5.</a:t>
            </a:r>
            <a:endParaRPr lang="nb-NO" sz="1600" dirty="0">
              <a:effectLst/>
              <a:latin typeface="+mj-lt"/>
              <a:ea typeface="Calibri" panose="020F0502020204030204" pitchFamily="34" charset="0"/>
            </a:endParaRPr>
          </a:p>
          <a:p>
            <a:pPr marL="457200" indent="-457200"/>
            <a:r>
              <a:rPr lang="en-US" sz="1600" dirty="0">
                <a:effectLst/>
                <a:latin typeface="+mj-lt"/>
                <a:ea typeface="Calibri" panose="020F0502020204030204" pitchFamily="34" charset="0"/>
              </a:rPr>
              <a:t>4.	Schade RP, Schinkel J, </a:t>
            </a:r>
            <a:r>
              <a:rPr lang="en-US" sz="1600" dirty="0" err="1">
                <a:effectLst/>
                <a:latin typeface="+mj-lt"/>
                <a:ea typeface="Calibri" panose="020F0502020204030204" pitchFamily="34" charset="0"/>
              </a:rPr>
              <a:t>Roelandse</a:t>
            </a:r>
            <a:r>
              <a:rPr lang="en-US" sz="1600" dirty="0">
                <a:effectLst/>
                <a:latin typeface="+mj-lt"/>
                <a:ea typeface="Calibri" panose="020F0502020204030204" pitchFamily="34" charset="0"/>
              </a:rPr>
              <a:t> FW et al. Lack of value of routine analysis of cerebrospinal fluid for prediction and diagnosis of external drainage-related bacterial meningitis. J </a:t>
            </a:r>
            <a:r>
              <a:rPr lang="en-US" sz="1600" dirty="0" err="1">
                <a:effectLst/>
                <a:latin typeface="+mj-lt"/>
                <a:ea typeface="Calibri" panose="020F0502020204030204" pitchFamily="34" charset="0"/>
              </a:rPr>
              <a:t>Neurosurg</a:t>
            </a:r>
            <a:r>
              <a:rPr lang="en-US" sz="1600" dirty="0">
                <a:effectLst/>
                <a:latin typeface="+mj-lt"/>
                <a:ea typeface="Calibri" panose="020F0502020204030204" pitchFamily="34" charset="0"/>
              </a:rPr>
              <a:t> 2006; 104: 101-8.</a:t>
            </a:r>
            <a:endParaRPr lang="nb-NO" sz="1600" dirty="0">
              <a:effectLst/>
              <a:latin typeface="+mj-lt"/>
              <a:ea typeface="Calibri" panose="020F0502020204030204" pitchFamily="34" charset="0"/>
            </a:endParaRPr>
          </a:p>
          <a:p>
            <a:pPr marL="457200" indent="-457200"/>
            <a:r>
              <a:rPr lang="en-US" sz="1600" dirty="0">
                <a:effectLst/>
                <a:latin typeface="+mj-lt"/>
                <a:ea typeface="Calibri" panose="020F0502020204030204" pitchFamily="34" charset="0"/>
              </a:rPr>
              <a:t>5.	Lozier AP, Sciacca RR, </a:t>
            </a:r>
            <a:r>
              <a:rPr lang="en-US" sz="1600" dirty="0" err="1">
                <a:effectLst/>
                <a:latin typeface="+mj-lt"/>
                <a:ea typeface="Calibri" panose="020F0502020204030204" pitchFamily="34" charset="0"/>
              </a:rPr>
              <a:t>Romagnoli</a:t>
            </a:r>
            <a:r>
              <a:rPr lang="en-US" sz="1600" dirty="0">
                <a:effectLst/>
                <a:latin typeface="+mj-lt"/>
                <a:ea typeface="Calibri" panose="020F0502020204030204" pitchFamily="34" charset="0"/>
              </a:rPr>
              <a:t> MF et al. Ventriculostomy-related infections: a critical review of the literature. Neurosurgery 2008; 62 Suppl 2: 688-700.</a:t>
            </a:r>
            <a:endParaRPr lang="nb-NO" sz="1600" dirty="0">
              <a:effectLst/>
              <a:latin typeface="+mj-lt"/>
              <a:ea typeface="Calibri" panose="020F0502020204030204" pitchFamily="34" charset="0"/>
            </a:endParaRPr>
          </a:p>
          <a:p>
            <a:pPr marL="457200" indent="-457200"/>
            <a:r>
              <a:rPr lang="en-US" sz="1600" dirty="0">
                <a:effectLst/>
                <a:latin typeface="+mj-lt"/>
                <a:ea typeface="Calibri" panose="020F0502020204030204" pitchFamily="34" charset="0"/>
              </a:rPr>
              <a:t>6.	</a:t>
            </a:r>
            <a:r>
              <a:rPr lang="en-US" sz="1600" dirty="0" err="1">
                <a:effectLst/>
                <a:latin typeface="+mj-lt"/>
                <a:ea typeface="Calibri" panose="020F0502020204030204" pitchFamily="34" charset="0"/>
              </a:rPr>
              <a:t>Zabramski</a:t>
            </a:r>
            <a:r>
              <a:rPr lang="en-US" sz="1600" dirty="0">
                <a:effectLst/>
                <a:latin typeface="+mj-lt"/>
                <a:ea typeface="Calibri" panose="020F0502020204030204" pitchFamily="34" charset="0"/>
              </a:rPr>
              <a:t> JM, Whiting D, </a:t>
            </a:r>
            <a:r>
              <a:rPr lang="en-US" sz="1600" dirty="0" err="1">
                <a:effectLst/>
                <a:latin typeface="+mj-lt"/>
                <a:ea typeface="Calibri" panose="020F0502020204030204" pitchFamily="34" charset="0"/>
              </a:rPr>
              <a:t>Darouiche</a:t>
            </a:r>
            <a:r>
              <a:rPr lang="en-US" sz="1600" dirty="0">
                <a:effectLst/>
                <a:latin typeface="+mj-lt"/>
                <a:ea typeface="Calibri" panose="020F0502020204030204" pitchFamily="34" charset="0"/>
              </a:rPr>
              <a:t> RO et al. Efficacy of antimicrobial-impregnated external ventricular drain catheters: a prospective, randomized, controlled trial. J </a:t>
            </a:r>
            <a:r>
              <a:rPr lang="en-US" sz="1600" dirty="0" err="1">
                <a:effectLst/>
                <a:latin typeface="+mj-lt"/>
                <a:ea typeface="Calibri" panose="020F0502020204030204" pitchFamily="34" charset="0"/>
              </a:rPr>
              <a:t>Neurosurg</a:t>
            </a:r>
            <a:r>
              <a:rPr lang="en-US" sz="1600" dirty="0">
                <a:effectLst/>
                <a:latin typeface="+mj-lt"/>
                <a:ea typeface="Calibri" panose="020F0502020204030204" pitchFamily="34" charset="0"/>
              </a:rPr>
              <a:t> 2003; 98: 725-30.</a:t>
            </a:r>
            <a:endParaRPr lang="nb-NO" sz="1600" dirty="0">
              <a:effectLst/>
              <a:latin typeface="+mj-lt"/>
              <a:ea typeface="Calibri" panose="020F0502020204030204" pitchFamily="34" charset="0"/>
            </a:endParaRPr>
          </a:p>
          <a:p>
            <a:pPr eaLnBrk="1" hangingPunct="1"/>
            <a:endParaRPr lang="nb-NO" altLang="nb-NO" sz="2800" b="1"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32340392" y="27456953"/>
            <a:ext cx="97409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Annerkjennelser </a:t>
            </a:r>
          </a:p>
          <a:p>
            <a:pPr eaLnBrk="1" hangingPunct="1"/>
            <a:r>
              <a:rPr lang="nb-NO" sz="1600" dirty="0">
                <a:effectLst/>
                <a:latin typeface="+mj-lt"/>
                <a:ea typeface="Calibri" panose="020F0502020204030204" pitchFamily="34" charset="0"/>
                <a:cs typeface="Times New Roman" panose="02020603050405020304" pitchFamily="18" charset="0"/>
              </a:rPr>
              <a:t>Forfatteren takker Christian Andre Helland, for god veiledning i arbeidet med denne studien. Nedim Leto og Nasir Saeed takkes for deres bidrag til den statistiske analysen i denne studien. </a:t>
            </a:r>
          </a:p>
          <a:p>
            <a:pPr eaLnBrk="1" hangingPunct="1"/>
            <a:endParaRPr lang="nb-NO" altLang="nb-NO" sz="2800" b="1" dirty="0">
              <a:solidFill>
                <a:schemeClr val="tx1">
                  <a:lumMod val="85000"/>
                  <a:lumOff val="15000"/>
                </a:schemeClr>
              </a:solidFill>
              <a:latin typeface="+mn-lt"/>
            </a:endParaRPr>
          </a:p>
        </p:txBody>
      </p:sp>
      <p:sp>
        <p:nvSpPr>
          <p:cNvPr id="22" name="TekstSylinder 21">
            <a:extLst>
              <a:ext uri="{FF2B5EF4-FFF2-40B4-BE49-F238E27FC236}">
                <a16:creationId xmlns:a16="http://schemas.microsoft.com/office/drawing/2014/main" id="{5F112F15-F916-1EE5-1B96-E04B0BE78043}"/>
              </a:ext>
            </a:extLst>
          </p:cNvPr>
          <p:cNvSpPr txBox="1"/>
          <p:nvPr/>
        </p:nvSpPr>
        <p:spPr>
          <a:xfrm flipH="1">
            <a:off x="14059565" y="5881816"/>
            <a:ext cx="11029893" cy="10187404"/>
          </a:xfrm>
          <a:prstGeom prst="rect">
            <a:avLst/>
          </a:prstGeom>
          <a:noFill/>
        </p:spPr>
        <p:txBody>
          <a:bodyPr wrap="square" rtlCol="0">
            <a:spAutoFit/>
          </a:bodyPr>
          <a:lstStyle/>
          <a:p>
            <a:endParaRPr lang="nb-NO" sz="4000" b="1" dirty="0"/>
          </a:p>
          <a:p>
            <a:r>
              <a:rPr lang="nb-NO" sz="4000" b="1" dirty="0"/>
              <a:t>Metode</a:t>
            </a:r>
          </a:p>
          <a:p>
            <a:r>
              <a:rPr lang="nb-NO" kern="0" dirty="0">
                <a:solidFill>
                  <a:srgbClr val="000000"/>
                </a:solidFill>
                <a:effectLst/>
                <a:latin typeface="Arial" panose="020B0604020202020204" pitchFamily="34" charset="0"/>
                <a:ea typeface="Calibri" panose="020F0502020204030204" pitchFamily="34" charset="0"/>
              </a:rPr>
              <a:t>Studien inkluderte alle voksne pasienter (alder &gt;=18 år ved operasjonsdato) behandlet med EVD i perioden 05.01.2003 – 14.02.2014 ved Haukeland Universitetssykehus. 394 pasienter ble inkludert i studien, men 74 av dem ble ekskludert grunnet alder under 18 år, eller behandling av ikke-rene primærdiagnoser. Variablene som ble undersøkt var </a:t>
            </a:r>
            <a:r>
              <a:rPr lang="nb-NO" kern="0" dirty="0">
                <a:solidFill>
                  <a:srgbClr val="000000"/>
                </a:solidFill>
                <a:effectLst/>
                <a:latin typeface="+mn-lt"/>
                <a:ea typeface="Calibri" panose="020F0502020204030204" pitchFamily="34" charset="0"/>
              </a:rPr>
              <a:t>alder, kjønn, ASA-gradering, primærdiagnoser, erfaring hos kirurg, operasjonstidspunkt, anestesiform, profylaktisk antibiotika, antall personell på operasjonsstue, knivtid og total oppholdstid i operasjonsavdeling. </a:t>
            </a:r>
          </a:p>
          <a:p>
            <a:endParaRPr lang="nb-NO" kern="0" dirty="0">
              <a:solidFill>
                <a:srgbClr val="000000"/>
              </a:solidFill>
              <a:latin typeface="+mn-lt"/>
            </a:endParaRPr>
          </a:p>
          <a:p>
            <a:r>
              <a:rPr lang="nb-NO" dirty="0">
                <a:solidFill>
                  <a:srgbClr val="000000"/>
                </a:solidFill>
                <a:effectLst/>
                <a:latin typeface="+mn-lt"/>
                <a:ea typeface="Times New Roman" panose="02020603050405020304" pitchFamily="18" charset="0"/>
              </a:rPr>
              <a:t>For å identifisere pasienter som utviklet VAI, utførte vi systematisk søk med relevante ICD-10 koder (G00, G01, G02 og G03) i sykehusets database for diagnoser og behandling (DIPS CLASSIC). Videre ble det innhentet data fra mikrobiologisk avdeling av alle dyrkningspositive CSF-kulturer i studieperioden.  </a:t>
            </a:r>
            <a:endParaRPr lang="nb-NO" dirty="0">
              <a:effectLst/>
              <a:latin typeface="+mn-lt"/>
              <a:ea typeface="Times New Roman" panose="02020603050405020304" pitchFamily="18" charset="0"/>
            </a:endParaRPr>
          </a:p>
          <a:p>
            <a:endParaRPr lang="nb-NO" dirty="0"/>
          </a:p>
        </p:txBody>
      </p:sp>
      <p:pic>
        <p:nvPicPr>
          <p:cNvPr id="55" name="Bilde 54" descr="Et bilde som inneholder tekst, skjermbilde, Font, line&#10;&#10;Automatisk generert beskrivelse">
            <a:extLst>
              <a:ext uri="{FF2B5EF4-FFF2-40B4-BE49-F238E27FC236}">
                <a16:creationId xmlns:a16="http://schemas.microsoft.com/office/drawing/2014/main" id="{D596A049-47E7-240B-9289-64EEEAF14E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59566" y="17178494"/>
            <a:ext cx="11029894" cy="8420212"/>
          </a:xfrm>
          <a:prstGeom prst="rect">
            <a:avLst/>
          </a:prstGeom>
        </p:spPr>
      </p:pic>
      <p:sp>
        <p:nvSpPr>
          <p:cNvPr id="57" name="TekstSylinder 56">
            <a:extLst>
              <a:ext uri="{FF2B5EF4-FFF2-40B4-BE49-F238E27FC236}">
                <a16:creationId xmlns:a16="http://schemas.microsoft.com/office/drawing/2014/main" id="{9951A892-CC70-D966-8607-9D8C8E35433A}"/>
              </a:ext>
            </a:extLst>
          </p:cNvPr>
          <p:cNvSpPr txBox="1"/>
          <p:nvPr/>
        </p:nvSpPr>
        <p:spPr>
          <a:xfrm>
            <a:off x="25882667" y="5781154"/>
            <a:ext cx="14957818" cy="4770537"/>
          </a:xfrm>
          <a:prstGeom prst="rect">
            <a:avLst/>
          </a:prstGeom>
          <a:noFill/>
        </p:spPr>
        <p:txBody>
          <a:bodyPr wrap="square" rtlCol="0">
            <a:spAutoFit/>
          </a:bodyPr>
          <a:lstStyle/>
          <a:p>
            <a:endParaRPr lang="nb-NO" sz="4000" b="1" dirty="0"/>
          </a:p>
          <a:p>
            <a:r>
              <a:rPr lang="nb-NO" sz="4000" b="1" dirty="0"/>
              <a:t>Resultat</a:t>
            </a:r>
            <a:endParaRPr lang="nb-NO" sz="3600" b="1" dirty="0"/>
          </a:p>
          <a:p>
            <a:r>
              <a:rPr lang="nb-NO" kern="0" dirty="0">
                <a:effectLst/>
                <a:latin typeface="Arial" panose="020B0604020202020204" pitchFamily="34" charset="0"/>
                <a:ea typeface="Calibri" panose="020F0502020204030204" pitchFamily="34" charset="0"/>
              </a:rPr>
              <a:t>Av de inkluderte 320 pasientene utviklet 49 VAI (15,3%). Det ble ikke funnet statistisk signifikant assosiasjon mellom forekomst av VAI og de undersøkte parameterne. 12 av pasientene som ble behandlet med AIK utviklet VAI (13,5%), mens blant pasientene som ble behandlet med UIK (Standard u-impregnerte ventrikulostomikatetre), utviklet 37 VAI (16,0%). Resultatene viste ingen statistisk signifikant forskjell i infeksjonsrate mellom de to gruppene (Pearson Chi-kvadrat p=0,57) </a:t>
            </a:r>
            <a:endParaRPr lang="nb-NO" dirty="0"/>
          </a:p>
        </p:txBody>
      </p:sp>
      <p:pic>
        <p:nvPicPr>
          <p:cNvPr id="60" name="Bilde 59" descr="Et bilde som inneholder tekst, skjermbilde, Font, nummer&#10;&#10;Automatisk generert beskrivelse">
            <a:extLst>
              <a:ext uri="{FF2B5EF4-FFF2-40B4-BE49-F238E27FC236}">
                <a16:creationId xmlns:a16="http://schemas.microsoft.com/office/drawing/2014/main" id="{1C8260BC-A488-EE4B-5065-362739FACE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06143" y="16782675"/>
            <a:ext cx="14963474" cy="8420213"/>
          </a:xfrm>
          <a:prstGeom prst="rect">
            <a:avLst/>
          </a:prstGeom>
        </p:spPr>
      </p:pic>
      <p:sp>
        <p:nvSpPr>
          <p:cNvPr id="61" name="TekstSylinder 60">
            <a:extLst>
              <a:ext uri="{FF2B5EF4-FFF2-40B4-BE49-F238E27FC236}">
                <a16:creationId xmlns:a16="http://schemas.microsoft.com/office/drawing/2014/main" id="{228E6697-5CE7-9544-CABA-CD9E1A36A45C}"/>
              </a:ext>
            </a:extLst>
          </p:cNvPr>
          <p:cNvSpPr txBox="1"/>
          <p:nvPr/>
        </p:nvSpPr>
        <p:spPr>
          <a:xfrm>
            <a:off x="14059566" y="26040449"/>
            <a:ext cx="11823101" cy="646331"/>
          </a:xfrm>
          <a:prstGeom prst="rect">
            <a:avLst/>
          </a:prstGeom>
          <a:noFill/>
        </p:spPr>
        <p:txBody>
          <a:bodyPr wrap="square" rtlCol="0">
            <a:spAutoFit/>
          </a:bodyPr>
          <a:lstStyle/>
          <a:p>
            <a:r>
              <a:rPr lang="nb-NO" sz="1800" i="1" dirty="0">
                <a:effectLst/>
                <a:latin typeface="+mj-lt"/>
                <a:ea typeface="Calibri" panose="020F0502020204030204" pitchFamily="34" charset="0"/>
                <a:cs typeface="Times New Roman" panose="02020603050405020304" pitchFamily="18" charset="0"/>
              </a:rPr>
              <a:t>Fig. I. Flytskjema som viser eksklusjonsprosessen. AIK=Antibiotikaimpregnert ventrikulostomikateter, UIK=Standard u-impregnert ventrikulostomikateter </a:t>
            </a:r>
            <a:endParaRPr lang="nb-NO" dirty="0">
              <a:latin typeface="+mj-lt"/>
            </a:endParaRPr>
          </a:p>
        </p:txBody>
      </p:sp>
      <p:sp>
        <p:nvSpPr>
          <p:cNvPr id="62" name="TekstSylinder 61">
            <a:extLst>
              <a:ext uri="{FF2B5EF4-FFF2-40B4-BE49-F238E27FC236}">
                <a16:creationId xmlns:a16="http://schemas.microsoft.com/office/drawing/2014/main" id="{15997828-E3AB-78EB-2B36-294DEE76FFAD}"/>
              </a:ext>
            </a:extLst>
          </p:cNvPr>
          <p:cNvSpPr txBox="1"/>
          <p:nvPr/>
        </p:nvSpPr>
        <p:spPr>
          <a:xfrm>
            <a:off x="26406143" y="26040449"/>
            <a:ext cx="13436995" cy="1138773"/>
          </a:xfrm>
          <a:prstGeom prst="rect">
            <a:avLst/>
          </a:prstGeom>
          <a:noFill/>
        </p:spPr>
        <p:txBody>
          <a:bodyPr wrap="square" rtlCol="0">
            <a:spAutoFit/>
          </a:bodyPr>
          <a:lstStyle/>
          <a:p>
            <a:r>
              <a:rPr lang="nb-NO" sz="1800" i="1" dirty="0">
                <a:effectLst/>
                <a:latin typeface="+mj-lt"/>
                <a:ea typeface="Calibri" panose="020F0502020204030204" pitchFamily="34" charset="0"/>
                <a:cs typeface="Times New Roman" panose="02020603050405020304" pitchFamily="18" charset="0"/>
              </a:rPr>
              <a:t>Fig. IV. Stolpediagram som viser fordeling av preoperativ ASA-gradering mellom UIK og AIK-gruppen</a:t>
            </a:r>
            <a:endParaRPr lang="nb-NO" sz="1800" dirty="0">
              <a:effectLst/>
              <a:latin typeface="+mj-lt"/>
              <a:ea typeface="Calibri" panose="020F0502020204030204" pitchFamily="34" charset="0"/>
              <a:cs typeface="Times New Roman" panose="02020603050405020304" pitchFamily="18" charset="0"/>
            </a:endParaRPr>
          </a:p>
          <a:p>
            <a:r>
              <a:rPr lang="nb-NO" sz="1800" i="1" dirty="0">
                <a:effectLst/>
                <a:latin typeface="+mj-lt"/>
                <a:ea typeface="Calibri" panose="020F0502020204030204" pitchFamily="34" charset="0"/>
                <a:cs typeface="Times New Roman" panose="02020603050405020304" pitchFamily="18" charset="0"/>
              </a:rPr>
              <a:t>AIK=Antibiotikaimpregnert ventrikulostomikateter, UIK=Standard u-impregnert ventrikulostomikateter.</a:t>
            </a:r>
            <a:endParaRPr lang="nb-NO" sz="1800" dirty="0">
              <a:effectLst/>
              <a:latin typeface="+mj-lt"/>
              <a:ea typeface="Calibri" panose="020F0502020204030204" pitchFamily="34" charset="0"/>
              <a:cs typeface="Times New Roman" panose="02020603050405020304" pitchFamily="18" charset="0"/>
            </a:endParaRPr>
          </a:p>
          <a:p>
            <a:endParaRPr lang="nb-NO" dirty="0"/>
          </a:p>
        </p:txBody>
      </p:sp>
      <p:sp>
        <p:nvSpPr>
          <p:cNvPr id="2056" name="TekstSylinder 2055">
            <a:extLst>
              <a:ext uri="{FF2B5EF4-FFF2-40B4-BE49-F238E27FC236}">
                <a16:creationId xmlns:a16="http://schemas.microsoft.com/office/drawing/2014/main" id="{75D306EC-D73E-B8EA-6902-D7D3F0A4F2CA}"/>
              </a:ext>
            </a:extLst>
          </p:cNvPr>
          <p:cNvSpPr txBox="1"/>
          <p:nvPr/>
        </p:nvSpPr>
        <p:spPr>
          <a:xfrm>
            <a:off x="25882667" y="10551691"/>
            <a:ext cx="13960471" cy="4278094"/>
          </a:xfrm>
          <a:prstGeom prst="rect">
            <a:avLst/>
          </a:prstGeom>
          <a:noFill/>
        </p:spPr>
        <p:txBody>
          <a:bodyPr wrap="square">
            <a:spAutoFit/>
          </a:bodyPr>
          <a:lstStyle/>
          <a:p>
            <a:endParaRPr lang="nb-NO" sz="4000" b="1" dirty="0">
              <a:effectLst/>
              <a:latin typeface="Arial" panose="020B0604020202020204" pitchFamily="34" charset="0"/>
              <a:ea typeface="Calibri" panose="020F0502020204030204" pitchFamily="34" charset="0"/>
              <a:cs typeface="Times New Roman" panose="02020603050405020304" pitchFamily="18" charset="0"/>
            </a:endParaRPr>
          </a:p>
          <a:p>
            <a:r>
              <a:rPr lang="nb-NO" sz="4000" b="1" dirty="0">
                <a:effectLst/>
                <a:latin typeface="Arial" panose="020B0604020202020204" pitchFamily="34" charset="0"/>
                <a:ea typeface="Calibri" panose="020F0502020204030204" pitchFamily="34" charset="0"/>
                <a:cs typeface="Times New Roman" panose="02020603050405020304" pitchFamily="18" charset="0"/>
              </a:rPr>
              <a:t>Konklusjon</a:t>
            </a:r>
            <a:r>
              <a:rPr lang="nb-NO" sz="3200" b="1" dirty="0">
                <a:effectLst/>
                <a:latin typeface="Arial" panose="020B0604020202020204" pitchFamily="34" charset="0"/>
                <a:ea typeface="Calibri" panose="020F0502020204030204" pitchFamily="34" charset="0"/>
                <a:cs typeface="Times New Roman" panose="02020603050405020304" pitchFamily="18" charset="0"/>
              </a:rPr>
              <a:t>: </a:t>
            </a:r>
            <a:r>
              <a:rPr lang="nb-NO" sz="3200" dirty="0">
                <a:effectLst/>
                <a:latin typeface="Arial" panose="020B0604020202020204" pitchFamily="34" charset="0"/>
                <a:ea typeface="Calibri" panose="020F0502020204030204" pitchFamily="34" charset="0"/>
                <a:cs typeface="Times New Roman" panose="02020603050405020304" pitchFamily="18" charset="0"/>
              </a:rPr>
              <a:t>Vi fant en total infeksjonsrate i studiepopulasjonen på 15,3% som er høyt sammenlignet med tidligere publiserte infeksjonsrater. Resultatene våre viste ingen statistisk signifikant forskjell i infeksjonsrater mellom AIK og UIK-gruppen. Vi fant heller ingen signifikant assosiasjon mellom pasientkarakteristika eller intraoperative variabler og utvikling av infeksjon. Det bemerkes at pasientgruppene i studien var heterogene på flere områder både for intraoperative og pasientkarakteristiske variabler.</a:t>
            </a:r>
            <a:endParaRPr lang="nb-NO"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1696</TotalTime>
  <Words>941</Words>
  <Application>Microsoft Macintosh PowerPoint</Application>
  <PresentationFormat>Egendefinert</PresentationFormat>
  <Paragraphs>35</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Alexander Marki Mork</cp:lastModifiedBy>
  <cp:revision>145</cp:revision>
  <cp:lastPrinted>2016-05-27T08:05:21Z</cp:lastPrinted>
  <dcterms:created xsi:type="dcterms:W3CDTF">2006-11-02T13:18:58Z</dcterms:created>
  <dcterms:modified xsi:type="dcterms:W3CDTF">2023-05-23T20:09:21Z</dcterms:modified>
</cp:coreProperties>
</file>