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42808525" cy="30279975"/>
  <p:notesSz cx="7099300" cy="10234613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78">
          <p15:clr>
            <a:srgbClr val="A4A3A4"/>
          </p15:clr>
        </p15:guide>
        <p15:guide id="2" orient="horz" pos="18586">
          <p15:clr>
            <a:srgbClr val="A4A3A4"/>
          </p15:clr>
        </p15:guide>
        <p15:guide id="3" orient="horz" pos="17074">
          <p15:clr>
            <a:srgbClr val="A4A3A4"/>
          </p15:clr>
        </p15:guide>
        <p15:guide id="4" pos="745">
          <p15:clr>
            <a:srgbClr val="A4A3A4"/>
          </p15:clr>
        </p15:guide>
        <p15:guide id="5" pos="19961">
          <p15:clr>
            <a:srgbClr val="A4A3A4"/>
          </p15:clr>
        </p15:guide>
        <p15:guide id="6" pos="26361">
          <p15:clr>
            <a:srgbClr val="A4A3A4"/>
          </p15:clr>
        </p15:guide>
        <p15:guide id="7" pos="13513">
          <p15:clr>
            <a:srgbClr val="A4A3A4"/>
          </p15:clr>
        </p15:guide>
        <p15:guide id="8" pos="70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332B"/>
    <a:srgbClr val="0054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37" autoAdjust="0"/>
    <p:restoredTop sz="90187" autoAdjust="0"/>
  </p:normalViewPr>
  <p:slideViewPr>
    <p:cSldViewPr snapToGrid="0">
      <p:cViewPr>
        <p:scale>
          <a:sx n="44" d="100"/>
          <a:sy n="44" d="100"/>
        </p:scale>
        <p:origin x="-440" y="144"/>
      </p:cViewPr>
      <p:guideLst>
        <p:guide orient="horz" pos="2778"/>
        <p:guide orient="horz" pos="18586"/>
        <p:guide orient="horz" pos="17074"/>
        <p:guide pos="745"/>
        <p:guide pos="19961"/>
        <p:guide pos="26361"/>
        <p:guide pos="13513"/>
        <p:guide pos="70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324" y="0"/>
            <a:ext cx="3076464" cy="51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38200" y="768350"/>
            <a:ext cx="5422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779" y="4861365"/>
            <a:ext cx="5679742" cy="4605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/>
              <a:t>Klikk for å redigere tekststiler i malen</a:t>
            </a:r>
          </a:p>
          <a:p>
            <a:pPr lvl="1"/>
            <a:r>
              <a:rPr lang="nb-NO" noProof="0"/>
              <a:t>Andre nivå</a:t>
            </a:r>
          </a:p>
          <a:p>
            <a:pPr lvl="2"/>
            <a:r>
              <a:rPr lang="nb-NO" noProof="0"/>
              <a:t>Tredje nivå</a:t>
            </a:r>
          </a:p>
          <a:p>
            <a:pPr lvl="3"/>
            <a:r>
              <a:rPr lang="nb-NO" noProof="0"/>
              <a:t>Fjerde nivå</a:t>
            </a:r>
          </a:p>
          <a:p>
            <a:pPr lvl="4"/>
            <a:r>
              <a:rPr lang="nb-NO" noProof="0"/>
              <a:t>Femte nivå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>
              <a:defRPr sz="1300" smtClean="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324" y="9721194"/>
            <a:ext cx="3076464" cy="511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6" tIns="49518" rIns="99036" bIns="49518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6131AE1E-E725-4449-B03D-B7F1AD5A21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59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800">
                <a:solidFill>
                  <a:schemeClr val="tx1"/>
                </a:solidFill>
                <a:latin typeface="Arial" charset="0"/>
              </a:defRPr>
            </a:lvl1pPr>
            <a:lvl2pPr marL="178457" indent="-68637" eaLnBrk="0" hangingPunct="0">
              <a:defRPr sz="800">
                <a:solidFill>
                  <a:schemeClr val="tx1"/>
                </a:solidFill>
                <a:latin typeface="Arial" charset="0"/>
              </a:defRPr>
            </a:lvl2pPr>
            <a:lvl3pPr marL="274549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3pPr>
            <a:lvl4pPr marL="384368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4pPr>
            <a:lvl5pPr marL="494187" indent="-54910" eaLnBrk="0" hangingPunct="0">
              <a:defRPr sz="800">
                <a:solidFill>
                  <a:schemeClr val="tx1"/>
                </a:solidFill>
                <a:latin typeface="Arial" charset="0"/>
              </a:defRPr>
            </a:lvl5pPr>
            <a:lvl6pPr marL="604007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6pPr>
            <a:lvl7pPr marL="71382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7pPr>
            <a:lvl8pPr marL="823646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8pPr>
            <a:lvl9pPr marL="933465" indent="-54910" eaLnBrk="0" fontAlgn="base" hangingPunct="0">
              <a:spcBef>
                <a:spcPct val="0"/>
              </a:spcBef>
              <a:spcAft>
                <a:spcPct val="0"/>
              </a:spcAft>
              <a:defRPr sz="8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C788E0A-2390-493D-B96C-E13D0340CC64}" type="slidenum">
              <a:rPr lang="nb-NO" altLang="nb-NO" sz="1300"/>
              <a:pPr eaLnBrk="1" hangingPunct="1"/>
              <a:t>1</a:t>
            </a:fld>
            <a:endParaRPr lang="nb-NO" altLang="nb-NO" sz="13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GB" altLang="nb-NO" sz="9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oste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226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3" descr="Background, text field"/>
          <p:cNvSpPr>
            <a:spLocks/>
          </p:cNvSpPr>
          <p:nvPr/>
        </p:nvSpPr>
        <p:spPr bwMode="auto">
          <a:xfrm>
            <a:off x="6780" y="6047625"/>
            <a:ext cx="42840000" cy="21204000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chemeClr val="bg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 dirty="0"/>
          </a:p>
        </p:txBody>
      </p:sp>
      <p:sp>
        <p:nvSpPr>
          <p:cNvPr id="3" name="Freeform 3" descr="Red field, top"/>
          <p:cNvSpPr>
            <a:spLocks/>
          </p:cNvSpPr>
          <p:nvPr/>
        </p:nvSpPr>
        <p:spPr bwMode="auto">
          <a:xfrm>
            <a:off x="0" y="-1"/>
            <a:ext cx="42840000" cy="5634931"/>
          </a:xfrm>
          <a:custGeom>
            <a:avLst/>
            <a:gdLst>
              <a:gd name="T0" fmla="*/ 0 w 31660"/>
              <a:gd name="T1" fmla="*/ 4141 h 4141"/>
              <a:gd name="T2" fmla="*/ 31660 w 31660"/>
              <a:gd name="T3" fmla="*/ 4141 h 4141"/>
              <a:gd name="T4" fmla="*/ 31660 w 31660"/>
              <a:gd name="T5" fmla="*/ 0 h 4141"/>
              <a:gd name="T6" fmla="*/ 0 w 31660"/>
              <a:gd name="T7" fmla="*/ 0 h 4141"/>
              <a:gd name="T8" fmla="*/ 0 w 31660"/>
              <a:gd name="T9" fmla="*/ 4141 h 41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660" h="4141">
                <a:moveTo>
                  <a:pt x="0" y="4141"/>
                </a:moveTo>
                <a:lnTo>
                  <a:pt x="31660" y="4141"/>
                </a:lnTo>
                <a:lnTo>
                  <a:pt x="31660" y="0"/>
                </a:lnTo>
                <a:lnTo>
                  <a:pt x="0" y="0"/>
                </a:lnTo>
                <a:lnTo>
                  <a:pt x="0" y="4141"/>
                </a:lnTo>
              </a:path>
            </a:pathLst>
          </a:custGeom>
          <a:solidFill>
            <a:srgbClr val="E8574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pic>
        <p:nvPicPr>
          <p:cNvPr id="6" name="Picture 19">
            <a:extLst>
              <a:ext uri="{FF2B5EF4-FFF2-40B4-BE49-F238E27FC236}">
                <a16:creationId xmlns:a16="http://schemas.microsoft.com/office/drawing/2014/main" id="{DB71FBB0-7283-9C47-8A07-A78431AE176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14799" y="27905117"/>
            <a:ext cx="9907650" cy="169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2pPr>
      <a:lvl3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3pPr>
      <a:lvl4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4pPr>
      <a:lvl5pPr algn="ctr" defTabSz="8361363" rtl="0" eaLnBrk="0" fontAlgn="base" hangingPunct="0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5pPr>
      <a:lvl6pPr marL="4572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6pPr>
      <a:lvl7pPr marL="9144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7pPr>
      <a:lvl8pPr marL="13716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8pPr>
      <a:lvl9pPr marL="1828800" algn="ctr" defTabSz="8361363" rtl="0" fontAlgn="base">
        <a:spcBef>
          <a:spcPct val="0"/>
        </a:spcBef>
        <a:spcAft>
          <a:spcPct val="0"/>
        </a:spcAft>
        <a:defRPr sz="40200">
          <a:solidFill>
            <a:schemeClr val="tx2"/>
          </a:solidFill>
          <a:latin typeface="Arial" charset="0"/>
        </a:defRPr>
      </a:lvl9pPr>
    </p:titleStyle>
    <p:bodyStyle>
      <a:lvl1pPr marL="3136900" indent="-3136900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9300">
          <a:solidFill>
            <a:schemeClr val="tx1"/>
          </a:solidFill>
          <a:latin typeface="+mn-lt"/>
          <a:ea typeface="+mn-ea"/>
          <a:cs typeface="+mn-cs"/>
        </a:defRPr>
      </a:lvl1pPr>
      <a:lvl2pPr marL="6792913" indent="-2613025" algn="l" defTabSz="8361363" rtl="0" eaLnBrk="0" fontAlgn="base" hangingPunct="0">
        <a:spcBef>
          <a:spcPct val="20000"/>
        </a:spcBef>
        <a:spcAft>
          <a:spcPct val="0"/>
        </a:spcAft>
        <a:buChar char="–"/>
        <a:defRPr sz="25600">
          <a:solidFill>
            <a:schemeClr val="tx1"/>
          </a:solidFill>
          <a:latin typeface="+mn-lt"/>
        </a:defRPr>
      </a:lvl2pPr>
      <a:lvl3pPr marL="10452100" indent="-2090738" algn="l" defTabSz="8361363" rtl="0" eaLnBrk="0" fontAlgn="base" hangingPunct="0">
        <a:spcBef>
          <a:spcPct val="20000"/>
        </a:spcBef>
        <a:spcAft>
          <a:spcPct val="0"/>
        </a:spcAft>
        <a:buChar char="•"/>
        <a:defRPr sz="22100">
          <a:solidFill>
            <a:schemeClr val="tx1"/>
          </a:solidFill>
          <a:latin typeface="+mn-lt"/>
        </a:defRPr>
      </a:lvl3pPr>
      <a:lvl4pPr marL="14630400" indent="-2090738" algn="l" defTabSz="8361363" rtl="0" eaLnBrk="0" fontAlgn="base" hangingPunct="0">
        <a:spcBef>
          <a:spcPct val="20000"/>
        </a:spcBef>
        <a:spcAft>
          <a:spcPct val="0"/>
        </a:spcAft>
        <a:buChar char="–"/>
        <a:defRPr sz="18200">
          <a:solidFill>
            <a:schemeClr val="tx1"/>
          </a:solidFill>
          <a:latin typeface="+mn-lt"/>
        </a:defRPr>
      </a:lvl4pPr>
      <a:lvl5pPr marL="18810288" indent="-2089150" algn="l" defTabSz="8361363" rtl="0" eaLnBrk="0" fontAlgn="base" hangingPunct="0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5pPr>
      <a:lvl6pPr marL="192674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6pPr>
      <a:lvl7pPr marL="197246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7pPr>
      <a:lvl8pPr marL="201818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8pPr>
      <a:lvl9pPr marL="20639088" indent="-2089150" algn="l" defTabSz="8361363" rtl="0" fontAlgn="base">
        <a:spcBef>
          <a:spcPct val="20000"/>
        </a:spcBef>
        <a:spcAft>
          <a:spcPct val="0"/>
        </a:spcAft>
        <a:buChar char="»"/>
        <a:defRPr sz="182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mailto:jmi014@uib.no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mailto:mdo018@uib.no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" descr="Title field"/>
          <p:cNvSpPr txBox="1">
            <a:spLocks noChangeArrowheads="1"/>
          </p:cNvSpPr>
          <p:nvPr/>
        </p:nvSpPr>
        <p:spPr bwMode="auto">
          <a:xfrm>
            <a:off x="1182688" y="1128713"/>
            <a:ext cx="34201099" cy="3570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Endring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QT-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hos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pasienter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med lang QT-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syndrom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under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etter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fysisk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b-NO" sz="113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belastning</a:t>
            </a:r>
            <a:r>
              <a:rPr lang="en-US" altLang="nb-NO" sz="11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altLang="nb-NO" sz="113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Name and info" descr="Field for name and email"/>
          <p:cNvSpPr txBox="1">
            <a:spLocks noChangeArrowheads="1"/>
          </p:cNvSpPr>
          <p:nvPr/>
        </p:nvSpPr>
        <p:spPr bwMode="auto">
          <a:xfrm>
            <a:off x="34259957" y="2843212"/>
            <a:ext cx="7735451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r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Julie T. Murud Michalsen</a:t>
            </a:r>
          </a:p>
          <a:p>
            <a:pPr algn="r" eaLnBrk="1" hangingPunct="1"/>
            <a:r>
              <a:rPr lang="nb-NO" altLang="nb-NO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 Galtung Døsvig </a:t>
            </a:r>
            <a:br>
              <a:rPr lang="nb-NO" altLang="nb-NO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b-NO" altLang="nb-NO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Universitetet i Bergen</a:t>
            </a:r>
          </a:p>
          <a:p>
            <a:pPr algn="r" eaLnBrk="1" hangingPunct="1"/>
            <a:r>
              <a:rPr lang="nb-NO" altLang="nb-NO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jmi014@uib.no</a:t>
            </a:r>
            <a:r>
              <a:rPr lang="nb-NO" altLang="nb-NO" sz="4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nb-NO" sz="4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mdo018@uib.no</a:t>
            </a:r>
            <a:r>
              <a:rPr lang="nb-NO" sz="4000" b="0" i="0" dirty="0">
                <a:solidFill>
                  <a:srgbClr val="05050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b-NO" altLang="nb-NO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5" name="Text box 1" descr="Text field "/>
          <p:cNvSpPr txBox="1">
            <a:spLocks noChangeArrowheads="1"/>
          </p:cNvSpPr>
          <p:nvPr/>
        </p:nvSpPr>
        <p:spPr bwMode="auto">
          <a:xfrm>
            <a:off x="1182688" y="6229350"/>
            <a:ext cx="9969500" cy="13880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830388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830388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BAKGRUNN</a:t>
            </a:r>
          </a:p>
          <a:p>
            <a:r>
              <a:rPr lang="nb-NO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Langt QT-tid syndrom (LQTS) er en tilstand som øker risikoen for </a:t>
            </a:r>
            <a:r>
              <a:rPr lang="nb-NO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ventrikkeltakykardi</a:t>
            </a:r>
            <a:r>
              <a:rPr lang="nb-NO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(</a:t>
            </a:r>
            <a:r>
              <a:rPr lang="nb-NO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torsades</a:t>
            </a:r>
            <a:r>
              <a:rPr lang="nb-NO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de </a:t>
            </a:r>
            <a:r>
              <a:rPr lang="nb-NO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pointes</a:t>
            </a:r>
            <a:r>
              <a:rPr lang="nb-NO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) og brå hjertedød. Arbeids-EKG og </a:t>
            </a:r>
            <a:r>
              <a:rPr lang="nb-NO" sz="3600" dirty="0" err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kardiopulmonal</a:t>
            </a:r>
            <a:r>
              <a:rPr lang="nb-NO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belastningstest (CPET) kan benyttes i utredning og oppfølging av behandling hos pasienter med LQTS. QT-tid responsen på fysisk belastning hos LQTS-pasienter er imidlertid ikke fullt kartlagt. </a:t>
            </a:r>
          </a:p>
          <a:p>
            <a:endParaRPr lang="nb-NO" sz="3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nb-NO" sz="36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Mål: </a:t>
            </a:r>
            <a:r>
              <a:rPr lang="nb-NO" sz="36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fremskaffe mer data på endringer i korrigert QT-tid (QTc) hos LQTS-pasienter under og etter fysisk belastning. </a:t>
            </a:r>
          </a:p>
          <a:p>
            <a:endParaRPr lang="nb-NO" sz="36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r>
              <a:rPr lang="nb-NO" sz="3600" b="1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METODE</a:t>
            </a:r>
          </a:p>
          <a:p>
            <a:r>
              <a:rPr lang="nb-NO" sz="36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Studien ble gjort på arkivmateriale av elektronisk lagret rådata fra CPET. Studiepopulasjonen ble funnet ved søk i elektronisk journalsystem etter pasienter med variantene LQTS1 og LQTS2 som mellom oktober 2017 og november 2022 har vært til konsultasjon og som har fått utført CPET.</a:t>
            </a:r>
            <a:r>
              <a:rPr lang="nb-NO" sz="3600" dirty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På papir-EKG ble QT-tid målt i hvile før testen, ved maksimal belastning, 1-2 minutter og 4-5 minutter ut i restitusjonsperioden. </a:t>
            </a:r>
          </a:p>
          <a:p>
            <a:endParaRPr lang="nb-NO" dirty="0"/>
          </a:p>
        </p:txBody>
      </p:sp>
      <p:sp>
        <p:nvSpPr>
          <p:cNvPr id="2052" name="Text box 2" descr="Text field "/>
          <p:cNvSpPr txBox="1">
            <a:spLocks noChangeArrowheads="1"/>
          </p:cNvSpPr>
          <p:nvPr/>
        </p:nvSpPr>
        <p:spPr bwMode="auto">
          <a:xfrm>
            <a:off x="12228828" y="6552089"/>
            <a:ext cx="16933863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RESULTAT</a:t>
            </a:r>
          </a:p>
          <a:p>
            <a:r>
              <a:rPr lang="nb-N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pasienter i alderen 7-23 år, hvorav 8 med LQTS1 og 22 med LQTS2 ble inkludert i studien. 24 av 30 (80%) hadde en lengre QTc ved maksimal belastning enn i hvile. I restitusjonsfasen gjaldt det 19 av 30 ved 1-2 minutter og 22 av 30 ved 4-5 minutter. Både LQTS1 og LQTS2 hadde signifikant forlengelse av QTc fra hvile til maksimal belastning, med signifikant lengre QTc hos LQTS1 enn LQTS2. I studien brukte vi ulike formler for korreksjon av QT-tiden (Bazetts, Hodges, </a:t>
            </a:r>
            <a:r>
              <a:rPr lang="nb-NO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Framinghams</a:t>
            </a:r>
            <a:r>
              <a:rPr lang="nb-N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og </a:t>
            </a:r>
            <a:r>
              <a:rPr lang="nb-NO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Fridericias</a:t>
            </a:r>
            <a:r>
              <a:rPr lang="nb-N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formel). Det fremkom vesentlige endringer i resultatene avhengig av hvilken formel som ble brukt.</a:t>
            </a:r>
          </a:p>
        </p:txBody>
      </p:sp>
      <p:sp>
        <p:nvSpPr>
          <p:cNvPr id="2061" name="Text Box 4" descr="Text field "/>
          <p:cNvSpPr txBox="1">
            <a:spLocks noChangeArrowheads="1"/>
          </p:cNvSpPr>
          <p:nvPr/>
        </p:nvSpPr>
        <p:spPr bwMode="auto">
          <a:xfrm>
            <a:off x="31765558" y="20110073"/>
            <a:ext cx="100330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547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8361363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8361363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b-NO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KONKLUSJON</a:t>
            </a:r>
          </a:p>
          <a:p>
            <a:r>
              <a:rPr lang="nb-NO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Valg av korreksjonsformel er viktig for tolkningen av resultatene, da det var store variasjoner i hjertefrekvens i studien. QTc var forlenget ved alle påfølgende tidspunkt sammenlignet med i hvile før testen. LQTS1 hadde signifikant lengre QTc enn LQTS2 ved maksimal belastning, og gruppene hadde lik pulsstigning under belastning. En betydelig andel av pasientene i vår studie oppnår så høy makspuls at dette tilsier at de var underbehandlet med betablokker. </a:t>
            </a:r>
          </a:p>
        </p:txBody>
      </p:sp>
      <p:sp>
        <p:nvSpPr>
          <p:cNvPr id="2066" name="Acknowledgements" descr="Field for acknowledgements"/>
          <p:cNvSpPr txBox="1">
            <a:spLocks noChangeArrowheads="1"/>
          </p:cNvSpPr>
          <p:nvPr/>
        </p:nvSpPr>
        <p:spPr bwMode="auto">
          <a:xfrm>
            <a:off x="31911608" y="27198964"/>
            <a:ext cx="97409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eaLnBrk="0" hangingPunct="0"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b-NO" altLang="nb-NO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ANNERKJENNELSER</a:t>
            </a:r>
          </a:p>
          <a:p>
            <a:pPr eaLnBrk="1" hangingPunct="1"/>
            <a:r>
              <a:rPr lang="nb-NO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En stor takk til våre veiledere Kristoffer Myrstad </a:t>
            </a:r>
            <a:r>
              <a:rPr lang="nb-NO" sz="2400" dirty="0" err="1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Brodwall</a:t>
            </a:r>
            <a:r>
              <a:rPr lang="nb-NO" sz="2400" dirty="0">
                <a:effectLst/>
                <a:latin typeface="Times New Roman" panose="02020603050405020304" pitchFamily="18" charset="0"/>
                <a:ea typeface="Arial" panose="020B0604020202020204" pitchFamily="34" charset="0"/>
              </a:rPr>
              <a:t> og Gottfried Greve for all veiledning, bidrag og støtte under prosessen med hovedoppgaven.</a:t>
            </a:r>
            <a:endParaRPr lang="nb-NO" sz="2400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eaLnBrk="1" hangingPunct="1"/>
            <a:endParaRPr lang="en-GB" altLang="nb-NO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2B6EFE5-0C4D-DBB7-101B-EC5FF08939B8}"/>
              </a:ext>
            </a:extLst>
          </p:cNvPr>
          <p:cNvSpPr txBox="1"/>
          <p:nvPr/>
        </p:nvSpPr>
        <p:spPr>
          <a:xfrm>
            <a:off x="36393120" y="5242560"/>
            <a:ext cx="1847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NO" dirty="0"/>
          </a:p>
        </p:txBody>
      </p:sp>
      <p:pic>
        <p:nvPicPr>
          <p:cNvPr id="3" name="image22.png">
            <a:extLst>
              <a:ext uri="{FF2B5EF4-FFF2-40B4-BE49-F238E27FC236}">
                <a16:creationId xmlns:a16="http://schemas.microsoft.com/office/drawing/2014/main" id="{1F22D119-6E7E-A86A-9DE3-58602D5B67B0}"/>
              </a:ext>
            </a:extLst>
          </p:cNvPr>
          <p:cNvPicPr/>
          <p:nvPr/>
        </p:nvPicPr>
        <p:blipFill>
          <a:blip r:embed="rId5"/>
          <a:srcRect/>
          <a:stretch>
            <a:fillRect/>
          </a:stretch>
        </p:blipFill>
        <p:spPr>
          <a:xfrm>
            <a:off x="891541" y="20110073"/>
            <a:ext cx="9371013" cy="6578271"/>
          </a:xfrm>
          <a:prstGeom prst="rect">
            <a:avLst/>
          </a:prstGeom>
          <a:ln/>
        </p:spPr>
      </p:pic>
      <p:pic>
        <p:nvPicPr>
          <p:cNvPr id="4" name="image8.png">
            <a:extLst>
              <a:ext uri="{FF2B5EF4-FFF2-40B4-BE49-F238E27FC236}">
                <a16:creationId xmlns:a16="http://schemas.microsoft.com/office/drawing/2014/main" id="{EF208A3A-2506-6B43-4BD7-C15238D944E7}"/>
              </a:ext>
            </a:extLst>
          </p:cNvPr>
          <p:cNvPicPr/>
          <p:nvPr/>
        </p:nvPicPr>
        <p:blipFill>
          <a:blip r:embed="rId6"/>
          <a:srcRect/>
          <a:stretch>
            <a:fillRect/>
          </a:stretch>
        </p:blipFill>
        <p:spPr>
          <a:xfrm>
            <a:off x="11658601" y="20291264"/>
            <a:ext cx="8890000" cy="6603803"/>
          </a:xfrm>
          <a:prstGeom prst="rect">
            <a:avLst/>
          </a:prstGeom>
          <a:ln/>
        </p:spPr>
      </p:pic>
      <p:pic>
        <p:nvPicPr>
          <p:cNvPr id="5" name="image17.png">
            <a:extLst>
              <a:ext uri="{FF2B5EF4-FFF2-40B4-BE49-F238E27FC236}">
                <a16:creationId xmlns:a16="http://schemas.microsoft.com/office/drawing/2014/main" id="{1AEECD12-A227-213D-49D1-F5B2B4013673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658600" y="11328400"/>
            <a:ext cx="16933862" cy="8658967"/>
          </a:xfrm>
          <a:prstGeom prst="rect">
            <a:avLst/>
          </a:prstGeom>
          <a:ln/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3476EE16-30C8-0903-5B55-F0FA83D44A4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704815" y="13309599"/>
            <a:ext cx="12716210" cy="5672059"/>
          </a:xfrm>
          <a:prstGeom prst="rect">
            <a:avLst/>
          </a:prstGeom>
        </p:spPr>
      </p:pic>
      <p:pic>
        <p:nvPicPr>
          <p:cNvPr id="12" name="image18.png">
            <a:extLst>
              <a:ext uri="{FF2B5EF4-FFF2-40B4-BE49-F238E27FC236}">
                <a16:creationId xmlns:a16="http://schemas.microsoft.com/office/drawing/2014/main" id="{669D9E97-886D-889C-72AA-34E044F97FE7}"/>
              </a:ext>
            </a:extLst>
          </p:cNvPr>
          <p:cNvPicPr/>
          <p:nvPr/>
        </p:nvPicPr>
        <p:blipFill>
          <a:blip r:embed="rId9"/>
          <a:srcRect/>
          <a:stretch>
            <a:fillRect/>
          </a:stretch>
        </p:blipFill>
        <p:spPr>
          <a:xfrm>
            <a:off x="20695759" y="20284615"/>
            <a:ext cx="7896703" cy="6603803"/>
          </a:xfrm>
          <a:prstGeom prst="rect">
            <a:avLst/>
          </a:prstGeom>
          <a:ln/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74444993-8960-FA21-D008-9C8A6D362A1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9669102" y="7205173"/>
            <a:ext cx="12751924" cy="520184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 utforming">
  <a:themeElements>
    <a:clrScheme name="UiB-Farger-2015-matt">
      <a:dk1>
        <a:sysClr val="windowText" lastClr="000000"/>
      </a:dk1>
      <a:lt1>
        <a:srgbClr val="FFFFFF"/>
      </a:lt1>
      <a:dk2>
        <a:srgbClr val="847268"/>
      </a:dk2>
      <a:lt2>
        <a:srgbClr val="D0CAC2"/>
      </a:lt2>
      <a:accent1>
        <a:srgbClr val="DB3F3D"/>
      </a:accent1>
      <a:accent2>
        <a:srgbClr val="1A2640"/>
      </a:accent2>
      <a:accent3>
        <a:srgbClr val="CDAB3F"/>
      </a:accent3>
      <a:accent4>
        <a:srgbClr val="4EA0B7"/>
      </a:accent4>
      <a:accent5>
        <a:srgbClr val="789A5B"/>
      </a:accent5>
      <a:accent6>
        <a:srgbClr val="705686"/>
      </a:accent6>
      <a:hlink>
        <a:srgbClr val="009FEE"/>
      </a:hlink>
      <a:folHlink>
        <a:srgbClr val="522D89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38100" cap="flat" cmpd="sng" algn="ctr">
              <a:solidFill>
                <a:srgbClr val="005473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83613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</TotalTime>
  <Words>399</Words>
  <Application>Microsoft Macintosh PowerPoint</Application>
  <PresentationFormat>Custom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Standard utforming</vt:lpstr>
      <vt:lpstr>PowerPoint Presentation</vt:lpstr>
    </vt:vector>
  </TitlesOfParts>
  <Company>IT-avd, UiB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Helge Grønhaug</dc:creator>
  <cp:lastModifiedBy>Marie Galtung Døsvig</cp:lastModifiedBy>
  <cp:revision>146</cp:revision>
  <cp:lastPrinted>2016-05-27T08:05:21Z</cp:lastPrinted>
  <dcterms:created xsi:type="dcterms:W3CDTF">2006-11-02T13:18:58Z</dcterms:created>
  <dcterms:modified xsi:type="dcterms:W3CDTF">2023-05-25T05:55:42Z</dcterms:modified>
</cp:coreProperties>
</file>