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0279975" cx="42808525"/>
  <p:notesSz cx="7099300" cy="102346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 uri="GoogleSlidesCustomDataVersion2">
      <go:slidesCustomData xmlns:go="http://customooxmlschemas.google.com/" r:id="rId7" roundtripDataSignature="AMtx7mjQE8bWLMu66/kUpKxOhFTtewBW3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778" orient="horz"/>
        <p:guide pos="18586" orient="horz"/>
        <p:guide pos="17074" orient="horz"/>
        <p:guide pos="745"/>
        <p:guide pos="19961"/>
        <p:guide pos="26361"/>
        <p:guide pos="13513"/>
        <p:guide pos="702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6464" cy="511884"/>
          </a:xfrm>
          <a:prstGeom prst="rect">
            <a:avLst/>
          </a:prstGeom>
          <a:noFill/>
          <a:ln>
            <a:noFill/>
          </a:ln>
        </p:spPr>
        <p:txBody>
          <a:bodyPr anchorCtr="0" anchor="t" bIns="49500" lIns="99025" spcFirstLastPara="1" rIns="99025" wrap="square" tIns="49500">
            <a:noAutofit/>
          </a:bodyPr>
          <a:lstStyle>
            <a:lvl1pPr lvl="0" marR="0" rtl="0" algn="l">
              <a:spcBef>
                <a:spcPts val="0"/>
              </a:spcBef>
              <a:spcAft>
                <a:spcPts val="0"/>
              </a:spcAft>
              <a:buSzPts val="1400"/>
              <a:buNone/>
              <a:defRPr b="0" i="0" sz="13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4021324" y="0"/>
            <a:ext cx="3076464" cy="511884"/>
          </a:xfrm>
          <a:prstGeom prst="rect">
            <a:avLst/>
          </a:prstGeom>
          <a:noFill/>
          <a:ln>
            <a:noFill/>
          </a:ln>
        </p:spPr>
        <p:txBody>
          <a:bodyPr anchorCtr="0" anchor="t" bIns="49500" lIns="99025" spcFirstLastPara="1" rIns="99025" wrap="square" tIns="49500">
            <a:noAutofit/>
          </a:bodyPr>
          <a:lstStyle>
            <a:lvl1pPr lvl="0" marR="0" rtl="0" algn="r">
              <a:spcBef>
                <a:spcPts val="0"/>
              </a:spcBef>
              <a:spcAft>
                <a:spcPts val="0"/>
              </a:spcAft>
              <a:buSzPts val="1400"/>
              <a:buNone/>
              <a:defRPr b="0" i="0" sz="13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838200" y="768350"/>
            <a:ext cx="5422900" cy="3836988"/>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709779" y="4861365"/>
            <a:ext cx="5679742" cy="4605806"/>
          </a:xfrm>
          <a:prstGeom prst="rect">
            <a:avLst/>
          </a:prstGeom>
          <a:noFill/>
          <a:ln>
            <a:noFill/>
          </a:ln>
        </p:spPr>
        <p:txBody>
          <a:bodyPr anchorCtr="0" anchor="t" bIns="49500" lIns="99025" spcFirstLastPara="1" rIns="99025" wrap="square" tIns="495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21194"/>
            <a:ext cx="3076464" cy="511501"/>
          </a:xfrm>
          <a:prstGeom prst="rect">
            <a:avLst/>
          </a:prstGeom>
          <a:noFill/>
          <a:ln>
            <a:noFill/>
          </a:ln>
        </p:spPr>
        <p:txBody>
          <a:bodyPr anchorCtr="0" anchor="b" bIns="49500" lIns="99025" spcFirstLastPara="1" rIns="99025" wrap="square" tIns="49500">
            <a:noAutofit/>
          </a:bodyPr>
          <a:lstStyle>
            <a:lvl1pPr lvl="0" marR="0" rtl="0" algn="l">
              <a:spcBef>
                <a:spcPts val="0"/>
              </a:spcBef>
              <a:spcAft>
                <a:spcPts val="0"/>
              </a:spcAft>
              <a:buSzPts val="1400"/>
              <a:buNone/>
              <a:defRPr b="0" i="0" sz="13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2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2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2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2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2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2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2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2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021324" y="9721194"/>
            <a:ext cx="3076464" cy="511501"/>
          </a:xfrm>
          <a:prstGeom prst="rect">
            <a:avLst/>
          </a:prstGeom>
          <a:noFill/>
          <a:ln>
            <a:noFill/>
          </a:ln>
        </p:spPr>
        <p:txBody>
          <a:bodyPr anchorCtr="0" anchor="b" bIns="49500" lIns="99025" spcFirstLastPara="1" rIns="99025" wrap="square" tIns="49500">
            <a:noAutofit/>
          </a:bodyPr>
          <a:lstStyle/>
          <a:p>
            <a:pPr indent="0" lvl="0" marL="0" marR="0" rtl="0" algn="r">
              <a:spcBef>
                <a:spcPts val="0"/>
              </a:spcBef>
              <a:spcAft>
                <a:spcPts val="0"/>
              </a:spcAft>
              <a:buNone/>
            </a:pPr>
            <a:fld id="{00000000-1234-1234-1234-123412341234}" type="slidenum">
              <a:rPr b="0" i="0" lang="no-NO"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 name="Shape 14"/>
        <p:cNvGrpSpPr/>
        <p:nvPr/>
      </p:nvGrpSpPr>
      <p:grpSpPr>
        <a:xfrm>
          <a:off x="0" y="0"/>
          <a:ext cx="0" cy="0"/>
          <a:chOff x="0" y="0"/>
          <a:chExt cx="0" cy="0"/>
        </a:xfrm>
      </p:grpSpPr>
      <p:sp>
        <p:nvSpPr>
          <p:cNvPr id="15" name="Google Shape;15;p1:notes"/>
          <p:cNvSpPr txBox="1"/>
          <p:nvPr>
            <p:ph idx="12" type="sldNum"/>
          </p:nvPr>
        </p:nvSpPr>
        <p:spPr>
          <a:xfrm>
            <a:off x="4021324" y="9721194"/>
            <a:ext cx="3076464" cy="511501"/>
          </a:xfrm>
          <a:prstGeom prst="rect">
            <a:avLst/>
          </a:prstGeom>
          <a:noFill/>
          <a:ln>
            <a:noFill/>
          </a:ln>
        </p:spPr>
        <p:txBody>
          <a:bodyPr anchorCtr="0" anchor="b" bIns="49500" lIns="99025" spcFirstLastPara="1" rIns="99025" wrap="square" tIns="49500">
            <a:noAutofit/>
          </a:bodyPr>
          <a:lstStyle/>
          <a:p>
            <a:pPr indent="0" lvl="0" marL="0" marR="0" rtl="0" algn="r">
              <a:spcBef>
                <a:spcPts val="0"/>
              </a:spcBef>
              <a:spcAft>
                <a:spcPts val="0"/>
              </a:spcAft>
              <a:buNone/>
            </a:pPr>
            <a:fld id="{00000000-1234-1234-1234-123412341234}" type="slidenum">
              <a:rPr lang="no-NO" sz="1300">
                <a:solidFill>
                  <a:schemeClr val="dk1"/>
                </a:solidFill>
                <a:latin typeface="Arial"/>
                <a:ea typeface="Arial"/>
                <a:cs typeface="Arial"/>
                <a:sym typeface="Arial"/>
              </a:rPr>
              <a:t>‹#›</a:t>
            </a:fld>
            <a:endParaRPr sz="1300">
              <a:solidFill>
                <a:schemeClr val="dk1"/>
              </a:solidFill>
              <a:latin typeface="Arial"/>
              <a:ea typeface="Arial"/>
              <a:cs typeface="Arial"/>
              <a:sym typeface="Arial"/>
            </a:endParaRPr>
          </a:p>
        </p:txBody>
      </p:sp>
      <p:sp>
        <p:nvSpPr>
          <p:cNvPr id="16" name="Google Shape;16;p1:notes"/>
          <p:cNvSpPr/>
          <p:nvPr>
            <p:ph idx="2" type="sldImg"/>
          </p:nvPr>
        </p:nvSpPr>
        <p:spPr>
          <a:xfrm>
            <a:off x="838200" y="768350"/>
            <a:ext cx="5422900" cy="3836988"/>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 name="Google Shape;17;p1:notes"/>
          <p:cNvSpPr txBox="1"/>
          <p:nvPr>
            <p:ph idx="1" type="body"/>
          </p:nvPr>
        </p:nvSpPr>
        <p:spPr>
          <a:xfrm>
            <a:off x="709779" y="4861365"/>
            <a:ext cx="5679742" cy="4605806"/>
          </a:xfrm>
          <a:prstGeom prst="rect">
            <a:avLst/>
          </a:prstGeom>
          <a:noFill/>
          <a:ln>
            <a:noFill/>
          </a:ln>
        </p:spPr>
        <p:txBody>
          <a:bodyPr anchorCtr="0" anchor="t" bIns="49500" lIns="99025" spcFirstLastPara="1" rIns="99025" wrap="square" tIns="49500">
            <a:noAutofit/>
          </a:bodyPr>
          <a:lstStyle/>
          <a:p>
            <a:pPr indent="0" lvl="0" marL="0" rtl="0" algn="l">
              <a:lnSpc>
                <a:spcPct val="80000"/>
              </a:lnSpc>
              <a:spcBef>
                <a:spcPts val="0"/>
              </a:spcBef>
              <a:spcAft>
                <a:spcPts val="0"/>
              </a:spcAft>
              <a:buNone/>
            </a:pPr>
            <a:r>
              <a:t/>
            </a:r>
            <a:endParaRPr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stermal" type="blank">
  <p:cSld name="BLANK">
    <p:spTree>
      <p:nvGrpSpPr>
        <p:cNvPr id="13" name="Shape 1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descr="Background, text field" id="10" name="Google Shape;10;p2"/>
          <p:cNvSpPr/>
          <p:nvPr/>
        </p:nvSpPr>
        <p:spPr>
          <a:xfrm>
            <a:off x="6780" y="6047625"/>
            <a:ext cx="42840000" cy="21204000"/>
          </a:xfrm>
          <a:custGeom>
            <a:rect b="b" l="l" r="r" t="t"/>
            <a:pathLst>
              <a:path extrusionOk="0" h="4141" w="31660">
                <a:moveTo>
                  <a:pt x="0" y="4141"/>
                </a:moveTo>
                <a:lnTo>
                  <a:pt x="31660" y="4141"/>
                </a:lnTo>
                <a:lnTo>
                  <a:pt x="31660" y="0"/>
                </a:lnTo>
                <a:lnTo>
                  <a:pt x="0" y="0"/>
                </a:lnTo>
                <a:lnTo>
                  <a:pt x="0" y="4141"/>
                </a:lnTo>
              </a:path>
            </a:pathLst>
          </a:custGeom>
          <a:solidFill>
            <a:srgbClr val="F5F3F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Arial"/>
              <a:ea typeface="Arial"/>
              <a:cs typeface="Arial"/>
              <a:sym typeface="Arial"/>
            </a:endParaRPr>
          </a:p>
        </p:txBody>
      </p:sp>
      <p:sp>
        <p:nvSpPr>
          <p:cNvPr descr="Red field, top" id="11" name="Google Shape;11;p2"/>
          <p:cNvSpPr/>
          <p:nvPr/>
        </p:nvSpPr>
        <p:spPr>
          <a:xfrm>
            <a:off x="0" y="-1"/>
            <a:ext cx="42840000" cy="5634931"/>
          </a:xfrm>
          <a:custGeom>
            <a:rect b="b" l="l" r="r" t="t"/>
            <a:pathLst>
              <a:path extrusionOk="0" h="4141" w="31660">
                <a:moveTo>
                  <a:pt x="0" y="4141"/>
                </a:moveTo>
                <a:lnTo>
                  <a:pt x="31660" y="4141"/>
                </a:lnTo>
                <a:lnTo>
                  <a:pt x="31660" y="0"/>
                </a:lnTo>
                <a:lnTo>
                  <a:pt x="0" y="0"/>
                </a:lnTo>
                <a:lnTo>
                  <a:pt x="0" y="4141"/>
                </a:lnTo>
              </a:path>
            </a:pathLst>
          </a:custGeom>
          <a:solidFill>
            <a:srgbClr val="E8574E"/>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3200">
              <a:solidFill>
                <a:schemeClr val="dk1"/>
              </a:solidFill>
              <a:latin typeface="Arial"/>
              <a:ea typeface="Arial"/>
              <a:cs typeface="Arial"/>
              <a:sym typeface="Arial"/>
            </a:endParaRPr>
          </a:p>
        </p:txBody>
      </p:sp>
      <p:pic>
        <p:nvPicPr>
          <p:cNvPr id="12" name="Google Shape;12;p2"/>
          <p:cNvPicPr preferRelativeResize="0"/>
          <p:nvPr/>
        </p:nvPicPr>
        <p:blipFill rotWithShape="1">
          <a:blip r:embed="rId1">
            <a:alphaModFix/>
          </a:blip>
          <a:srcRect b="0" l="0" r="0" t="0"/>
          <a:stretch/>
        </p:blipFill>
        <p:spPr>
          <a:xfrm>
            <a:off x="1214799" y="27905117"/>
            <a:ext cx="9907650" cy="169984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fhi.no/nettpub/hin/psykisk-helse/sovnvansker-folkehelserapporten/"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 name="Shape 18"/>
        <p:cNvGrpSpPr/>
        <p:nvPr/>
      </p:nvGrpSpPr>
      <p:grpSpPr>
        <a:xfrm>
          <a:off x="0" y="0"/>
          <a:ext cx="0" cy="0"/>
          <a:chOff x="0" y="0"/>
          <a:chExt cx="0" cy="0"/>
        </a:xfrm>
      </p:grpSpPr>
      <p:sp>
        <p:nvSpPr>
          <p:cNvPr descr="Title field" id="19" name="Google Shape;19;p1"/>
          <p:cNvSpPr txBox="1"/>
          <p:nvPr/>
        </p:nvSpPr>
        <p:spPr>
          <a:xfrm>
            <a:off x="1182700" y="1128723"/>
            <a:ext cx="34201200" cy="2185800"/>
          </a:xfrm>
          <a:prstGeom prst="rect">
            <a:avLst/>
          </a:prstGeom>
          <a:noFill/>
          <a:ln>
            <a:noFill/>
          </a:ln>
        </p:spPr>
        <p:txBody>
          <a:bodyPr anchorCtr="0" anchor="t" bIns="45700" lIns="0" spcFirstLastPara="1" rIns="91425" wrap="square" tIns="45700">
            <a:spAutoFit/>
          </a:bodyPr>
          <a:lstStyle/>
          <a:p>
            <a:pPr indent="0" lvl="0" marL="0" marR="0" rtl="0" algn="l">
              <a:spcBef>
                <a:spcPts val="0"/>
              </a:spcBef>
              <a:spcAft>
                <a:spcPts val="0"/>
              </a:spcAft>
              <a:buNone/>
            </a:pPr>
            <a:r>
              <a:rPr b="1" i="1" lang="no-NO" sz="13600">
                <a:solidFill>
                  <a:schemeClr val="lt1"/>
                </a:solidFill>
              </a:rPr>
              <a:t>Campylobacter</a:t>
            </a:r>
            <a:r>
              <a:rPr b="1" lang="no-NO" sz="13600">
                <a:solidFill>
                  <a:schemeClr val="lt1"/>
                </a:solidFill>
              </a:rPr>
              <a:t> og søvn</a:t>
            </a:r>
            <a:endParaRPr b="1" sz="13600">
              <a:solidFill>
                <a:schemeClr val="lt1"/>
              </a:solidFill>
              <a:latin typeface="Arial"/>
              <a:ea typeface="Arial"/>
              <a:cs typeface="Arial"/>
              <a:sym typeface="Arial"/>
            </a:endParaRPr>
          </a:p>
        </p:txBody>
      </p:sp>
      <p:sp>
        <p:nvSpPr>
          <p:cNvPr descr="Subtitle field" id="20" name="Google Shape;20;p1"/>
          <p:cNvSpPr txBox="1"/>
          <p:nvPr/>
        </p:nvSpPr>
        <p:spPr>
          <a:xfrm>
            <a:off x="1212875" y="3458950"/>
            <a:ext cx="34201200" cy="831000"/>
          </a:xfrm>
          <a:prstGeom prst="rect">
            <a:avLst/>
          </a:prstGeom>
          <a:noFill/>
          <a:ln>
            <a:noFill/>
          </a:ln>
        </p:spPr>
        <p:txBody>
          <a:bodyPr anchorCtr="0" anchor="t" bIns="45700" lIns="0" spcFirstLastPara="1" rIns="91425" wrap="square" tIns="45700">
            <a:spAutoFit/>
          </a:bodyPr>
          <a:lstStyle/>
          <a:p>
            <a:pPr indent="0" lvl="0" marL="0" marR="0" rtl="0" algn="l">
              <a:spcBef>
                <a:spcPts val="0"/>
              </a:spcBef>
              <a:spcAft>
                <a:spcPts val="0"/>
              </a:spcAft>
              <a:buNone/>
            </a:pPr>
            <a:r>
              <a:rPr b="1" lang="no-NO" sz="4800">
                <a:solidFill>
                  <a:schemeClr val="lt1"/>
                </a:solidFill>
                <a:latin typeface="Arial"/>
                <a:ea typeface="Arial"/>
                <a:cs typeface="Arial"/>
                <a:sym typeface="Arial"/>
              </a:rPr>
              <a:t>En epidemiologisk studie av sammenhengen mellom insomni og alvorlighetsgrad av </a:t>
            </a:r>
            <a:r>
              <a:rPr b="1" i="1" lang="no-NO" sz="4800">
                <a:solidFill>
                  <a:schemeClr val="lt1"/>
                </a:solidFill>
                <a:latin typeface="Arial"/>
                <a:ea typeface="Arial"/>
                <a:cs typeface="Arial"/>
                <a:sym typeface="Arial"/>
              </a:rPr>
              <a:t>Campylobacter</a:t>
            </a:r>
            <a:r>
              <a:rPr b="1" lang="no-NO" sz="4800">
                <a:solidFill>
                  <a:schemeClr val="lt1"/>
                </a:solidFill>
                <a:latin typeface="Arial"/>
                <a:ea typeface="Arial"/>
                <a:cs typeface="Arial"/>
                <a:sym typeface="Arial"/>
              </a:rPr>
              <a:t>-infeksjon. </a:t>
            </a:r>
            <a:endParaRPr b="1" sz="9400">
              <a:solidFill>
                <a:schemeClr val="lt1"/>
              </a:solidFill>
              <a:latin typeface="Arial"/>
              <a:ea typeface="Arial"/>
              <a:cs typeface="Arial"/>
              <a:sym typeface="Arial"/>
            </a:endParaRPr>
          </a:p>
        </p:txBody>
      </p:sp>
      <p:sp>
        <p:nvSpPr>
          <p:cNvPr descr="Field for name and email" id="21" name="Google Shape;21;p1"/>
          <p:cNvSpPr txBox="1"/>
          <p:nvPr/>
        </p:nvSpPr>
        <p:spPr>
          <a:xfrm>
            <a:off x="37236083" y="2843212"/>
            <a:ext cx="4759200" cy="2062500"/>
          </a:xfrm>
          <a:prstGeom prst="rect">
            <a:avLst/>
          </a:prstGeom>
          <a:noFill/>
          <a:ln>
            <a:noFill/>
          </a:ln>
        </p:spPr>
        <p:txBody>
          <a:bodyPr anchorCtr="0" anchor="t" bIns="45700" lIns="91425" spcFirstLastPara="1" rIns="0" wrap="square" tIns="45700">
            <a:spAutoFit/>
          </a:bodyPr>
          <a:lstStyle/>
          <a:p>
            <a:pPr indent="0" lvl="0" marL="0" marR="0" rtl="0" algn="r">
              <a:spcBef>
                <a:spcPts val="0"/>
              </a:spcBef>
              <a:spcAft>
                <a:spcPts val="0"/>
              </a:spcAft>
              <a:buNone/>
            </a:pPr>
            <a:r>
              <a:rPr b="1" lang="no-NO" sz="4800">
                <a:solidFill>
                  <a:schemeClr val="lt1"/>
                </a:solidFill>
              </a:rPr>
              <a:t>Vilde Repstad</a:t>
            </a:r>
            <a:br>
              <a:rPr lang="no-NO" sz="4000">
                <a:solidFill>
                  <a:schemeClr val="lt1"/>
                </a:solidFill>
                <a:latin typeface="Arial"/>
                <a:ea typeface="Arial"/>
                <a:cs typeface="Arial"/>
                <a:sym typeface="Arial"/>
              </a:rPr>
            </a:br>
            <a:r>
              <a:rPr lang="no-NO" sz="4000">
                <a:solidFill>
                  <a:schemeClr val="lt1"/>
                </a:solidFill>
                <a:latin typeface="Arial"/>
                <a:ea typeface="Arial"/>
                <a:cs typeface="Arial"/>
                <a:sym typeface="Arial"/>
              </a:rPr>
              <a:t>Universit</a:t>
            </a:r>
            <a:r>
              <a:rPr lang="no-NO" sz="4000">
                <a:solidFill>
                  <a:schemeClr val="lt1"/>
                </a:solidFill>
              </a:rPr>
              <a:t>et i</a:t>
            </a:r>
            <a:r>
              <a:rPr lang="no-NO" sz="4000">
                <a:solidFill>
                  <a:schemeClr val="lt1"/>
                </a:solidFill>
                <a:latin typeface="Arial"/>
                <a:ea typeface="Arial"/>
                <a:cs typeface="Arial"/>
                <a:sym typeface="Arial"/>
              </a:rPr>
              <a:t> Bergen</a:t>
            </a:r>
            <a:endParaRPr/>
          </a:p>
          <a:p>
            <a:pPr indent="0" lvl="0" marL="0" marR="0" rtl="0" algn="r">
              <a:spcBef>
                <a:spcPts val="0"/>
              </a:spcBef>
              <a:spcAft>
                <a:spcPts val="0"/>
              </a:spcAft>
              <a:buNone/>
            </a:pPr>
            <a:r>
              <a:rPr lang="no-NO" sz="4000">
                <a:solidFill>
                  <a:schemeClr val="lt1"/>
                </a:solidFill>
              </a:rPr>
              <a:t>vre006</a:t>
            </a:r>
            <a:r>
              <a:rPr lang="no-NO" sz="4000">
                <a:solidFill>
                  <a:schemeClr val="lt1"/>
                </a:solidFill>
                <a:latin typeface="Arial"/>
                <a:ea typeface="Arial"/>
                <a:cs typeface="Arial"/>
                <a:sym typeface="Arial"/>
              </a:rPr>
              <a:t>@uib.no</a:t>
            </a:r>
            <a:endParaRPr sz="4000">
              <a:solidFill>
                <a:schemeClr val="lt1"/>
              </a:solidFill>
              <a:latin typeface="Arial"/>
              <a:ea typeface="Arial"/>
              <a:cs typeface="Arial"/>
              <a:sym typeface="Arial"/>
            </a:endParaRPr>
          </a:p>
        </p:txBody>
      </p:sp>
      <p:sp>
        <p:nvSpPr>
          <p:cNvPr descr="Text field " id="22" name="Google Shape;22;p1"/>
          <p:cNvSpPr txBox="1"/>
          <p:nvPr/>
        </p:nvSpPr>
        <p:spPr>
          <a:xfrm>
            <a:off x="1182700" y="6229350"/>
            <a:ext cx="11213700" cy="20221800"/>
          </a:xfrm>
          <a:prstGeom prst="rect">
            <a:avLst/>
          </a:prstGeom>
          <a:noFill/>
          <a:ln>
            <a:noFill/>
          </a:ln>
        </p:spPr>
        <p:txBody>
          <a:bodyPr anchorCtr="0" anchor="t" bIns="45700" lIns="0" spcFirstLastPara="1" rIns="91425" wrap="square" tIns="45700">
            <a:spAutoFit/>
          </a:bodyPr>
          <a:lstStyle/>
          <a:p>
            <a:pPr indent="0" lvl="0" marL="0" marR="0" rtl="0" algn="l">
              <a:lnSpc>
                <a:spcPct val="125000"/>
              </a:lnSpc>
              <a:spcBef>
                <a:spcPts val="0"/>
              </a:spcBef>
              <a:spcAft>
                <a:spcPts val="0"/>
              </a:spcAft>
              <a:buNone/>
            </a:pPr>
            <a:r>
              <a:rPr b="1" lang="no-NO" sz="4000">
                <a:solidFill>
                  <a:srgbClr val="262626"/>
                </a:solidFill>
              </a:rPr>
              <a:t>BAKGRUNN</a:t>
            </a:r>
            <a:endParaRPr sz="4000">
              <a:solidFill>
                <a:srgbClr val="262626"/>
              </a:solidFill>
              <a:latin typeface="Arial"/>
              <a:ea typeface="Arial"/>
              <a:cs typeface="Arial"/>
              <a:sym typeface="Arial"/>
            </a:endParaRPr>
          </a:p>
          <a:p>
            <a:pPr indent="0" lvl="0" marL="0" rtl="0" algn="l">
              <a:lnSpc>
                <a:spcPct val="125000"/>
              </a:lnSpc>
              <a:spcBef>
                <a:spcPts val="0"/>
              </a:spcBef>
              <a:spcAft>
                <a:spcPts val="0"/>
              </a:spcAft>
              <a:buSzPts val="1100"/>
              <a:buNone/>
            </a:pPr>
            <a:r>
              <a:rPr lang="no-NO" sz="3900">
                <a:solidFill>
                  <a:srgbClr val="262626"/>
                </a:solidFill>
              </a:rPr>
              <a:t>Søvnvansker er et vanlig og økende problem, og ifølge FHI har 15-20 % av voksne i Norge insomni (1). Det er økende evidens for at søvnmangel og insomni kan bidra til økt forekomst av vanlige sykdommer som influensa, autoimmune sykdommer og infeksjoner, inkludert gastroenteritt, på grunn av endringer i immunresponsen (2). </a:t>
            </a:r>
            <a:endParaRPr sz="3900">
              <a:solidFill>
                <a:srgbClr val="262626"/>
              </a:solidFill>
            </a:endParaRPr>
          </a:p>
          <a:p>
            <a:pPr indent="0" lvl="0" marL="0" rtl="0" algn="l">
              <a:lnSpc>
                <a:spcPct val="125000"/>
              </a:lnSpc>
              <a:spcBef>
                <a:spcPts val="0"/>
              </a:spcBef>
              <a:spcAft>
                <a:spcPts val="0"/>
              </a:spcAft>
              <a:buSzPts val="1100"/>
              <a:buNone/>
            </a:pPr>
            <a:r>
              <a:t/>
            </a:r>
            <a:endParaRPr sz="3900">
              <a:solidFill>
                <a:srgbClr val="262626"/>
              </a:solidFill>
            </a:endParaRPr>
          </a:p>
          <a:p>
            <a:pPr indent="0" lvl="0" marL="0" rtl="0" algn="l">
              <a:lnSpc>
                <a:spcPct val="125000"/>
              </a:lnSpc>
              <a:spcBef>
                <a:spcPts val="0"/>
              </a:spcBef>
              <a:spcAft>
                <a:spcPts val="0"/>
              </a:spcAft>
              <a:buSzPts val="1100"/>
              <a:buNone/>
            </a:pPr>
            <a:r>
              <a:rPr i="1" lang="no-NO" sz="3900">
                <a:solidFill>
                  <a:srgbClr val="262626"/>
                </a:solidFill>
              </a:rPr>
              <a:t>Campylobacter </a:t>
            </a:r>
            <a:r>
              <a:rPr lang="no-NO" sz="3900">
                <a:solidFill>
                  <a:srgbClr val="262626"/>
                </a:solidFill>
              </a:rPr>
              <a:t>er en av de vanligste årsakene til gastroenteritt i verden. I 2019 var det et utbrudd med </a:t>
            </a:r>
            <a:r>
              <a:rPr i="1" lang="no-NO" sz="3900">
                <a:solidFill>
                  <a:srgbClr val="262626"/>
                </a:solidFill>
              </a:rPr>
              <a:t>Campylobacter jejuni</a:t>
            </a:r>
            <a:r>
              <a:rPr lang="no-NO" sz="3900">
                <a:solidFill>
                  <a:srgbClr val="262626"/>
                </a:solidFill>
              </a:rPr>
              <a:t> i Askøy kommune. Under og i etterkant av utbruddet ble det utført en spørreskjemabasert kohortstudie blant innbyggere på Askøy i regi av forskere ved Universitetet i Bergen og NORCE (3). Resultatet fra denne studien viste blant annet at trøtthet var det hyppigst rapporterte symptomet blant de infiserte </a:t>
            </a:r>
            <a:r>
              <a:rPr lang="no-NO" sz="3900">
                <a:solidFill>
                  <a:srgbClr val="262626"/>
                </a:solidFill>
              </a:rPr>
              <a:t>(91,2 %)</a:t>
            </a:r>
            <a:r>
              <a:rPr lang="no-NO" sz="3900">
                <a:solidFill>
                  <a:srgbClr val="262626"/>
                </a:solidFill>
              </a:rPr>
              <a:t>. Trøtthet er derimot ikke definert som et spesifikt symptom ved gastroenteritt. </a:t>
            </a:r>
            <a:endParaRPr sz="3900">
              <a:solidFill>
                <a:srgbClr val="262626"/>
              </a:solidFill>
            </a:endParaRPr>
          </a:p>
          <a:p>
            <a:pPr indent="0" lvl="0" marL="0" rtl="0" algn="l">
              <a:lnSpc>
                <a:spcPct val="125000"/>
              </a:lnSpc>
              <a:spcBef>
                <a:spcPts val="0"/>
              </a:spcBef>
              <a:spcAft>
                <a:spcPts val="0"/>
              </a:spcAft>
              <a:buSzPts val="1100"/>
              <a:buNone/>
            </a:pPr>
            <a:r>
              <a:t/>
            </a:r>
            <a:endParaRPr sz="3900">
              <a:solidFill>
                <a:srgbClr val="262626"/>
              </a:solidFill>
            </a:endParaRPr>
          </a:p>
          <a:p>
            <a:pPr indent="0" lvl="0" marL="0" rtl="0" algn="l">
              <a:lnSpc>
                <a:spcPct val="125000"/>
              </a:lnSpc>
              <a:spcBef>
                <a:spcPts val="0"/>
              </a:spcBef>
              <a:spcAft>
                <a:spcPts val="0"/>
              </a:spcAft>
              <a:buClr>
                <a:schemeClr val="dk1"/>
              </a:buClr>
              <a:buSzPts val="1100"/>
              <a:buFont typeface="Arial"/>
              <a:buNone/>
            </a:pPr>
            <a:r>
              <a:rPr lang="no-NO" sz="3900">
                <a:solidFill>
                  <a:srgbClr val="262626"/>
                </a:solidFill>
              </a:rPr>
              <a:t>Hensikten med vår studie var å bruke data fra </a:t>
            </a:r>
            <a:r>
              <a:rPr i="1" lang="no-NO" sz="3900">
                <a:solidFill>
                  <a:srgbClr val="262626"/>
                </a:solidFill>
              </a:rPr>
              <a:t>Campylobacter</a:t>
            </a:r>
            <a:r>
              <a:rPr lang="no-NO" sz="3900">
                <a:solidFill>
                  <a:srgbClr val="262626"/>
                </a:solidFill>
              </a:rPr>
              <a:t>-utbruddet på Askøy til å undersøke om personer med insomni har økt risiko for å utvikle alvorlig gastroenteritt ved infeksjon med </a:t>
            </a:r>
            <a:r>
              <a:rPr i="1" lang="no-NO" sz="3900">
                <a:solidFill>
                  <a:srgbClr val="262626"/>
                </a:solidFill>
              </a:rPr>
              <a:t>Campylobacter jejuni</a:t>
            </a:r>
            <a:r>
              <a:rPr lang="no-NO" sz="3900">
                <a:solidFill>
                  <a:srgbClr val="262626"/>
                </a:solidFill>
              </a:rPr>
              <a:t> sammenlignet med de som ikke har insomni.</a:t>
            </a:r>
            <a:endParaRPr sz="3900">
              <a:solidFill>
                <a:srgbClr val="262626"/>
              </a:solidFill>
            </a:endParaRPr>
          </a:p>
        </p:txBody>
      </p:sp>
      <p:sp>
        <p:nvSpPr>
          <p:cNvPr descr="Text field " id="23" name="Google Shape;23;p1"/>
          <p:cNvSpPr txBox="1"/>
          <p:nvPr/>
        </p:nvSpPr>
        <p:spPr>
          <a:xfrm>
            <a:off x="13433500" y="6229350"/>
            <a:ext cx="12930300" cy="8342700"/>
          </a:xfrm>
          <a:prstGeom prst="rect">
            <a:avLst/>
          </a:prstGeom>
          <a:noFill/>
          <a:ln>
            <a:noFill/>
          </a:ln>
        </p:spPr>
        <p:txBody>
          <a:bodyPr anchorCtr="0" anchor="t" bIns="45700" lIns="0" spcFirstLastPara="1" rIns="91425" wrap="square" tIns="45700">
            <a:spAutoFit/>
          </a:bodyPr>
          <a:lstStyle/>
          <a:p>
            <a:pPr indent="0" lvl="0" marL="0" marR="0" rtl="0" algn="l">
              <a:lnSpc>
                <a:spcPct val="125000"/>
              </a:lnSpc>
              <a:spcBef>
                <a:spcPts val="0"/>
              </a:spcBef>
              <a:spcAft>
                <a:spcPts val="0"/>
              </a:spcAft>
              <a:buNone/>
            </a:pPr>
            <a:r>
              <a:rPr b="1" lang="no-NO" sz="4000">
                <a:solidFill>
                  <a:srgbClr val="262626"/>
                </a:solidFill>
              </a:rPr>
              <a:t>MATERIALE OG METODE</a:t>
            </a:r>
            <a:br>
              <a:rPr b="1" lang="no-NO" sz="4000">
                <a:solidFill>
                  <a:srgbClr val="262626"/>
                </a:solidFill>
                <a:latin typeface="Arial"/>
                <a:ea typeface="Arial"/>
                <a:cs typeface="Arial"/>
                <a:sym typeface="Arial"/>
              </a:rPr>
            </a:br>
            <a:r>
              <a:rPr lang="no-NO" sz="3600">
                <a:solidFill>
                  <a:srgbClr val="262626"/>
                </a:solidFill>
              </a:rPr>
              <a:t>Studien er en epidemiologisk tverrsnittstudie basert på data fra baseline-undersøkelsen til Askøy </a:t>
            </a:r>
            <a:r>
              <a:rPr i="1" lang="no-NO" sz="3600">
                <a:solidFill>
                  <a:srgbClr val="262626"/>
                </a:solidFill>
              </a:rPr>
              <a:t>Campylobacter </a:t>
            </a:r>
            <a:r>
              <a:rPr lang="no-NO" sz="3600">
                <a:solidFill>
                  <a:srgbClr val="262626"/>
                </a:solidFill>
              </a:rPr>
              <a:t>Outbreak Study - ASCOS. Vi sammenlignet risiko for alvorlig gastroenteritt blant pasienter som rapporterte insomni før utbruddet, med pasienter som rapporterte å ikke ha insomni. Søvnforstyrrelser ble målt ved bruk av Bergen Insomnia Scale. Pearsons kji-kvadrattest ble benyttet for å undersøke sammenhengen mellom insomni og alvorlig gastroenteritt. Statistikkprogrammet STATA ble brukt for å organisere og analysere dataene.</a:t>
            </a:r>
            <a:endParaRPr sz="3600">
              <a:solidFill>
                <a:srgbClr val="262626"/>
              </a:solidFill>
            </a:endParaRPr>
          </a:p>
          <a:p>
            <a:pPr indent="0" lvl="0" marL="0" marR="0" rtl="0" algn="l">
              <a:spcBef>
                <a:spcPts val="0"/>
              </a:spcBef>
              <a:spcAft>
                <a:spcPts val="0"/>
              </a:spcAft>
              <a:buNone/>
            </a:pPr>
            <a:r>
              <a:t/>
            </a:r>
            <a:endParaRPr sz="3600">
              <a:solidFill>
                <a:srgbClr val="262626"/>
              </a:solidFill>
            </a:endParaRPr>
          </a:p>
        </p:txBody>
      </p:sp>
      <p:sp>
        <p:nvSpPr>
          <p:cNvPr descr="Text field " id="24" name="Google Shape;24;p1"/>
          <p:cNvSpPr txBox="1"/>
          <p:nvPr/>
        </p:nvSpPr>
        <p:spPr>
          <a:xfrm>
            <a:off x="13433500" y="14593650"/>
            <a:ext cx="12930300" cy="11805900"/>
          </a:xfrm>
          <a:prstGeom prst="rect">
            <a:avLst/>
          </a:prstGeom>
          <a:noFill/>
          <a:ln>
            <a:noFill/>
          </a:ln>
        </p:spPr>
        <p:txBody>
          <a:bodyPr anchorCtr="0" anchor="t" bIns="45700" lIns="91425" spcFirstLastPara="1" rIns="91425" wrap="square" tIns="45700">
            <a:spAutoFit/>
          </a:bodyPr>
          <a:lstStyle/>
          <a:p>
            <a:pPr indent="0" lvl="0" marL="0" marR="0" rtl="0" algn="l">
              <a:lnSpc>
                <a:spcPct val="125000"/>
              </a:lnSpc>
              <a:spcBef>
                <a:spcPts val="2000"/>
              </a:spcBef>
              <a:spcAft>
                <a:spcPts val="0"/>
              </a:spcAft>
              <a:buNone/>
            </a:pPr>
            <a:r>
              <a:rPr b="1" lang="no-NO" sz="4000">
                <a:solidFill>
                  <a:srgbClr val="262626"/>
                </a:solidFill>
              </a:rPr>
              <a:t>RESULTAT</a:t>
            </a:r>
            <a:br>
              <a:rPr lang="no-NO" sz="4000">
                <a:solidFill>
                  <a:srgbClr val="262626"/>
                </a:solidFill>
              </a:rPr>
            </a:br>
            <a:r>
              <a:rPr lang="no-NO" sz="3600">
                <a:solidFill>
                  <a:srgbClr val="262626"/>
                </a:solidFill>
              </a:rPr>
              <a:t>Av 721 sykdomstilfeller med </a:t>
            </a:r>
            <a:r>
              <a:rPr i="1" lang="no-NO" sz="3600">
                <a:solidFill>
                  <a:srgbClr val="262626"/>
                </a:solidFill>
              </a:rPr>
              <a:t>Campylobacter</a:t>
            </a:r>
            <a:r>
              <a:rPr lang="no-NO" sz="3600">
                <a:solidFill>
                  <a:srgbClr val="262626"/>
                </a:solidFill>
              </a:rPr>
              <a:t>-infeksjon hadde 174 (24,1 %) symptomer forenelig med alvorlig gastroenteritt. Blant de 341 som hadde insomni før utbruddet hadde 94 (27,6 %) alvorlig gastroenteritt, sammenlignet med 80 (21,1 %) blant de uten insomni. Resultatene viste en statistisk signifikant assosiasjon mellom alvorlig gastroenteritt med </a:t>
            </a:r>
            <a:r>
              <a:rPr i="1" lang="no-NO" sz="3600">
                <a:solidFill>
                  <a:srgbClr val="262626"/>
                </a:solidFill>
              </a:rPr>
              <a:t>Campylobacter jejuni </a:t>
            </a:r>
            <a:r>
              <a:rPr lang="no-NO" sz="3600">
                <a:solidFill>
                  <a:srgbClr val="262626"/>
                </a:solidFill>
              </a:rPr>
              <a:t>og insomni i forkant av infeksjonen (p = 0,041). Denne assosiasjonen var sterkest for kvinner, alderskategorien 25-54 år, gifte, høyt utdannede, arbeidstakere, pensjonister og røykere. </a:t>
            </a:r>
            <a:br>
              <a:rPr lang="no-NO" sz="3600">
                <a:solidFill>
                  <a:srgbClr val="262626"/>
                </a:solidFill>
              </a:rPr>
            </a:br>
            <a:br>
              <a:rPr lang="no-NO" sz="3600">
                <a:solidFill>
                  <a:srgbClr val="262626"/>
                </a:solidFill>
              </a:rPr>
            </a:br>
            <a:r>
              <a:rPr lang="no-NO" sz="3600">
                <a:solidFill>
                  <a:schemeClr val="dk1"/>
                </a:solidFill>
              </a:rPr>
              <a:t>Figur 1 viser at det i studiepopulasjonen totalt og i gruppen uten alvorlig infeksjon var flest tilfeller som ikke hadde insomni (hhv. n=380 vs n=341, n=300 vs n=247). I gruppen med alvorlig infeksjon var trenden motsatt ved at det var flest individer som hadde insomni (n=94 vs n=80). </a:t>
            </a:r>
            <a:endParaRPr sz="4000">
              <a:solidFill>
                <a:srgbClr val="262626"/>
              </a:solidFill>
            </a:endParaRPr>
          </a:p>
        </p:txBody>
      </p:sp>
      <p:sp>
        <p:nvSpPr>
          <p:cNvPr descr="Text field " id="25" name="Google Shape;25;p1"/>
          <p:cNvSpPr txBox="1"/>
          <p:nvPr/>
        </p:nvSpPr>
        <p:spPr>
          <a:xfrm>
            <a:off x="27151250" y="6229350"/>
            <a:ext cx="14310900" cy="7188300"/>
          </a:xfrm>
          <a:prstGeom prst="rect">
            <a:avLst/>
          </a:prstGeom>
          <a:noFill/>
          <a:ln>
            <a:noFill/>
          </a:ln>
        </p:spPr>
        <p:txBody>
          <a:bodyPr anchorCtr="0" anchor="t" bIns="45700" lIns="0" spcFirstLastPara="1" rIns="91425" wrap="square" tIns="45700">
            <a:spAutoFit/>
          </a:bodyPr>
          <a:lstStyle/>
          <a:p>
            <a:pPr indent="0" lvl="0" marL="0" marR="0" rtl="0" algn="l">
              <a:lnSpc>
                <a:spcPct val="125000"/>
              </a:lnSpc>
              <a:spcBef>
                <a:spcPts val="0"/>
              </a:spcBef>
              <a:spcAft>
                <a:spcPts val="0"/>
              </a:spcAft>
              <a:buNone/>
            </a:pPr>
            <a:r>
              <a:rPr b="1" lang="no-NO" sz="4000">
                <a:solidFill>
                  <a:srgbClr val="262626"/>
                </a:solidFill>
              </a:rPr>
              <a:t>KONKLUSJON</a:t>
            </a:r>
            <a:endParaRPr/>
          </a:p>
          <a:p>
            <a:pPr indent="0" lvl="0" marL="0" rtl="0" algn="l">
              <a:lnSpc>
                <a:spcPct val="125000"/>
              </a:lnSpc>
              <a:spcBef>
                <a:spcPts val="0"/>
              </a:spcBef>
              <a:spcAft>
                <a:spcPts val="0"/>
              </a:spcAft>
              <a:buClr>
                <a:schemeClr val="dk1"/>
              </a:buClr>
              <a:buSzPts val="1100"/>
              <a:buFont typeface="Arial"/>
              <a:buNone/>
            </a:pPr>
            <a:r>
              <a:rPr lang="no-NO" sz="3600">
                <a:solidFill>
                  <a:srgbClr val="262626"/>
                </a:solidFill>
              </a:rPr>
              <a:t>Studien viste en statistisk signifikant assosiasjon mellom alvorlig </a:t>
            </a:r>
            <a:r>
              <a:rPr i="1" lang="no-NO" sz="3600">
                <a:solidFill>
                  <a:srgbClr val="262626"/>
                </a:solidFill>
              </a:rPr>
              <a:t>Campylobacter</a:t>
            </a:r>
            <a:r>
              <a:rPr lang="no-NO" sz="3600">
                <a:solidFill>
                  <a:srgbClr val="262626"/>
                </a:solidFill>
              </a:rPr>
              <a:t>-infeksjon og insomni i forkant av infeksjonen. Det er fremdeles behov for mer forskning for å undersøke mulige relevante interaksjoner og konfunderende faktorer, samt å utforske assosiasjonen mellom søvn og infeksjoner videre. Resultatene våre underbygger at helsevesenet bør fokusere mer på søvn og søvnkvalitet, blant annet fordi bedre søvnkvalitet kan forebygge utvikling av alvorlig forløp av gastroenteritt.</a:t>
            </a:r>
            <a:endParaRPr sz="3600">
              <a:solidFill>
                <a:srgbClr val="262626"/>
              </a:solidFill>
            </a:endParaRPr>
          </a:p>
          <a:p>
            <a:pPr indent="0" lvl="0" marL="0" marR="0" rtl="0" algn="l">
              <a:spcBef>
                <a:spcPts val="1800"/>
              </a:spcBef>
              <a:spcAft>
                <a:spcPts val="0"/>
              </a:spcAft>
              <a:buNone/>
            </a:pPr>
            <a:r>
              <a:t/>
            </a:r>
            <a:endParaRPr sz="3600">
              <a:solidFill>
                <a:srgbClr val="262626"/>
              </a:solidFill>
            </a:endParaRPr>
          </a:p>
        </p:txBody>
      </p:sp>
      <p:sp>
        <p:nvSpPr>
          <p:cNvPr descr="Example box" id="26" name="Google Shape;26;p1"/>
          <p:cNvSpPr txBox="1"/>
          <p:nvPr/>
        </p:nvSpPr>
        <p:spPr>
          <a:xfrm>
            <a:off x="27151250" y="13769114"/>
            <a:ext cx="14310900" cy="1792800"/>
          </a:xfrm>
          <a:prstGeom prst="rect">
            <a:avLst/>
          </a:prstGeom>
          <a:noFill/>
          <a:ln cap="flat" cmpd="sng" w="25400">
            <a:solidFill>
              <a:srgbClr val="7F7F7F"/>
            </a:solidFill>
            <a:prstDash val="solid"/>
            <a:miter lim="800000"/>
            <a:headEnd len="sm" w="sm" type="none"/>
            <a:tailEnd len="sm" w="sm" type="none"/>
          </a:ln>
        </p:spPr>
        <p:txBody>
          <a:bodyPr anchorCtr="0" anchor="t" bIns="82800" lIns="360000" spcFirstLastPara="1" rIns="91425" wrap="square" tIns="82800">
            <a:spAutoFit/>
          </a:bodyPr>
          <a:lstStyle/>
          <a:p>
            <a:pPr indent="0" lvl="0" marL="0" rtl="0" algn="l">
              <a:lnSpc>
                <a:spcPct val="115000"/>
              </a:lnSpc>
              <a:spcBef>
                <a:spcPts val="0"/>
              </a:spcBef>
              <a:spcAft>
                <a:spcPts val="0"/>
              </a:spcAft>
              <a:buClr>
                <a:schemeClr val="dk1"/>
              </a:buClr>
              <a:buSzPts val="1100"/>
              <a:buFont typeface="Arial"/>
              <a:buNone/>
            </a:pPr>
            <a:r>
              <a:rPr b="1" lang="no-NO" sz="3200">
                <a:solidFill>
                  <a:schemeClr val="dk1"/>
                </a:solidFill>
              </a:rPr>
              <a:t>Figur 1</a:t>
            </a:r>
            <a:r>
              <a:rPr lang="no-NO" sz="3200">
                <a:solidFill>
                  <a:schemeClr val="dk1"/>
                </a:solidFill>
              </a:rPr>
              <a:t>: Fordeling av antall tilfeller med og uten insomni for hele studiepopulasjonen, gruppen uten alvorlig infeksjon og gruppen med alvorlig infeksjon. </a:t>
            </a:r>
            <a:endParaRPr sz="3200"/>
          </a:p>
        </p:txBody>
      </p:sp>
      <p:sp>
        <p:nvSpPr>
          <p:cNvPr descr="Field for references" id="27" name="Google Shape;27;p1"/>
          <p:cNvSpPr txBox="1"/>
          <p:nvPr/>
        </p:nvSpPr>
        <p:spPr>
          <a:xfrm>
            <a:off x="19754677" y="27460575"/>
            <a:ext cx="11623500" cy="2678100"/>
          </a:xfrm>
          <a:prstGeom prst="rect">
            <a:avLst/>
          </a:prstGeom>
          <a:noFill/>
          <a:ln>
            <a:noFill/>
          </a:ln>
        </p:spPr>
        <p:txBody>
          <a:bodyPr anchorCtr="0" anchor="t" bIns="45700" lIns="0" spcFirstLastPara="1" rIns="91425" wrap="square" tIns="45700">
            <a:spAutoFit/>
          </a:bodyPr>
          <a:lstStyle/>
          <a:p>
            <a:pPr indent="0" lvl="0" marL="0" marR="0" rtl="0" algn="l">
              <a:spcBef>
                <a:spcPts val="0"/>
              </a:spcBef>
              <a:spcAft>
                <a:spcPts val="0"/>
              </a:spcAft>
              <a:buNone/>
            </a:pPr>
            <a:r>
              <a:rPr b="1" lang="no-NO" sz="2800">
                <a:solidFill>
                  <a:srgbClr val="262626"/>
                </a:solidFill>
              </a:rPr>
              <a:t>REFERANSER</a:t>
            </a:r>
            <a:endParaRPr/>
          </a:p>
          <a:p>
            <a:pPr indent="-311150" lvl="0" marL="457200" rtl="0" algn="l">
              <a:spcBef>
                <a:spcPts val="0"/>
              </a:spcBef>
              <a:spcAft>
                <a:spcPts val="0"/>
              </a:spcAft>
              <a:buSzPts val="1300"/>
              <a:buAutoNum type="arabicPeriod"/>
            </a:pPr>
            <a:r>
              <a:rPr lang="no-NO" sz="2000">
                <a:solidFill>
                  <a:srgbClr val="262626"/>
                </a:solidFill>
              </a:rPr>
              <a:t>Sivertsen B. Søvnvansker i Norge [Internett]. Folkehelseinstituttet. 2023 [sitert 24. januar 2023]. Tilgjengelig på: </a:t>
            </a:r>
            <a:r>
              <a:rPr lang="no-NO" sz="2000">
                <a:solidFill>
                  <a:srgbClr val="262626"/>
                </a:solidFill>
                <a:uFill>
                  <a:noFill/>
                </a:uFill>
                <a:hlinkClick r:id="rId3">
                  <a:extLst>
                    <a:ext uri="{A12FA001-AC4F-418D-AE19-62706E023703}">
                      <ahyp:hlinkClr val="tx"/>
                    </a:ext>
                  </a:extLst>
                </a:hlinkClick>
              </a:rPr>
              <a:t>https://www.fhi.no/nettpub/hin/psykisk-helse/sovnvansker-folkehelserapporten/</a:t>
            </a:r>
            <a:endParaRPr sz="2000">
              <a:solidFill>
                <a:srgbClr val="262626"/>
              </a:solidFill>
            </a:endParaRPr>
          </a:p>
          <a:p>
            <a:pPr indent="-311150" lvl="0" marL="457200" rtl="0" algn="l">
              <a:spcBef>
                <a:spcPts val="0"/>
              </a:spcBef>
              <a:spcAft>
                <a:spcPts val="0"/>
              </a:spcAft>
              <a:buSzPts val="1300"/>
              <a:buAutoNum type="arabicPeriod"/>
            </a:pPr>
            <a:r>
              <a:rPr lang="no-NO" sz="2000">
                <a:solidFill>
                  <a:srgbClr val="262626"/>
                </a:solidFill>
              </a:rPr>
              <a:t>Kuna K, Szewczyk K, Gabryelska A, Bialasiewicz P, Ditmer M, Strzelecki D, mfl. Potential Role of Sleep Deficiency in Inducing Immune Dysfunction. Biomedicines. 1. september 2022;10(9):2159.</a:t>
            </a:r>
            <a:endParaRPr/>
          </a:p>
          <a:p>
            <a:pPr indent="-311150" lvl="0" marL="457200" rtl="0" algn="l">
              <a:spcBef>
                <a:spcPts val="0"/>
              </a:spcBef>
              <a:spcAft>
                <a:spcPts val="0"/>
              </a:spcAft>
              <a:buSzPts val="1300"/>
              <a:buAutoNum type="arabicPeriod"/>
            </a:pPr>
            <a:r>
              <a:rPr lang="no-NO" sz="2000"/>
              <a:t>Emberland KE, Wensaas KA, Litleskare S, Iversen A, Hanevik K, Langeland N, mfl. Clinical features of gastroenteritis during a large waterborne Campylobacter outbreak in Askøy, Norway. Infection. april 2022;50:343–54.</a:t>
            </a:r>
            <a:endParaRPr sz="2000">
              <a:solidFill>
                <a:srgbClr val="262626"/>
              </a:solidFill>
            </a:endParaRPr>
          </a:p>
        </p:txBody>
      </p:sp>
      <p:sp>
        <p:nvSpPr>
          <p:cNvPr descr="Field for acknowledgements" id="28" name="Google Shape;28;p1"/>
          <p:cNvSpPr txBox="1"/>
          <p:nvPr/>
        </p:nvSpPr>
        <p:spPr>
          <a:xfrm>
            <a:off x="31962408" y="27460575"/>
            <a:ext cx="9741000" cy="1754700"/>
          </a:xfrm>
          <a:prstGeom prst="rect">
            <a:avLst/>
          </a:prstGeom>
          <a:noFill/>
          <a:ln>
            <a:noFill/>
          </a:ln>
        </p:spPr>
        <p:txBody>
          <a:bodyPr anchorCtr="0" anchor="t" bIns="45700" lIns="0" spcFirstLastPara="1" rIns="91425" wrap="square" tIns="45700">
            <a:spAutoFit/>
          </a:bodyPr>
          <a:lstStyle/>
          <a:p>
            <a:pPr indent="0" lvl="0" marL="0" marR="0" rtl="0" algn="l">
              <a:spcBef>
                <a:spcPts val="0"/>
              </a:spcBef>
              <a:spcAft>
                <a:spcPts val="0"/>
              </a:spcAft>
              <a:buNone/>
            </a:pPr>
            <a:r>
              <a:rPr b="1" lang="no-NO" sz="2800">
                <a:solidFill>
                  <a:srgbClr val="262626"/>
                </a:solidFill>
                <a:latin typeface="Arial"/>
                <a:ea typeface="Arial"/>
                <a:cs typeface="Arial"/>
                <a:sym typeface="Arial"/>
              </a:rPr>
              <a:t>A</a:t>
            </a:r>
            <a:r>
              <a:rPr b="1" lang="no-NO" sz="2800">
                <a:solidFill>
                  <a:srgbClr val="262626"/>
                </a:solidFill>
              </a:rPr>
              <a:t>NERKJENNELSER</a:t>
            </a:r>
            <a:endParaRPr/>
          </a:p>
          <a:p>
            <a:pPr indent="0" lvl="0" marL="0" marR="0" rtl="0" algn="l">
              <a:spcBef>
                <a:spcPts val="0"/>
              </a:spcBef>
              <a:spcAft>
                <a:spcPts val="0"/>
              </a:spcAft>
              <a:buNone/>
            </a:pPr>
            <a:r>
              <a:rPr lang="no-NO" sz="2000">
                <a:solidFill>
                  <a:srgbClr val="262626"/>
                </a:solidFill>
              </a:rPr>
              <a:t>Teksten på denne posteren er basert på hovedoppgaven “</a:t>
            </a:r>
            <a:r>
              <a:rPr i="1" lang="no-NO" sz="2000">
                <a:solidFill>
                  <a:srgbClr val="262626"/>
                </a:solidFill>
              </a:rPr>
              <a:t>Campylobacter</a:t>
            </a:r>
            <a:r>
              <a:rPr lang="no-NO" sz="2000">
                <a:solidFill>
                  <a:srgbClr val="262626"/>
                </a:solidFill>
              </a:rPr>
              <a:t> og søvn” av Camilla Olafsen Løland og Vilde Repstad. Veiledere for hovedoppgaven var førsteamanuensis Knut Erik Emberland og professor Guri Rørtveit fra Institutt for global helse og samfunnsmedisin (UiB).</a:t>
            </a:r>
            <a:endParaRPr sz="2000">
              <a:solidFill>
                <a:srgbClr val="262626"/>
              </a:solidFill>
            </a:endParaRPr>
          </a:p>
        </p:txBody>
      </p:sp>
      <p:sp>
        <p:nvSpPr>
          <p:cNvPr descr="Field for name and email" id="29" name="Google Shape;29;p1"/>
          <p:cNvSpPr txBox="1"/>
          <p:nvPr/>
        </p:nvSpPr>
        <p:spPr>
          <a:xfrm>
            <a:off x="34602775" y="551975"/>
            <a:ext cx="7392300" cy="2062500"/>
          </a:xfrm>
          <a:prstGeom prst="rect">
            <a:avLst/>
          </a:prstGeom>
          <a:noFill/>
          <a:ln>
            <a:noFill/>
          </a:ln>
        </p:spPr>
        <p:txBody>
          <a:bodyPr anchorCtr="0" anchor="t" bIns="45700" lIns="91425" spcFirstLastPara="1" rIns="0" wrap="square" tIns="45700">
            <a:spAutoFit/>
          </a:bodyPr>
          <a:lstStyle/>
          <a:p>
            <a:pPr indent="0" lvl="0" marL="0" marR="0" rtl="0" algn="r">
              <a:spcBef>
                <a:spcPts val="0"/>
              </a:spcBef>
              <a:spcAft>
                <a:spcPts val="0"/>
              </a:spcAft>
              <a:buNone/>
            </a:pPr>
            <a:r>
              <a:rPr b="1" lang="no-NO" sz="4800">
                <a:solidFill>
                  <a:schemeClr val="lt1"/>
                </a:solidFill>
              </a:rPr>
              <a:t>Camilla Olafsen Løland</a:t>
            </a:r>
            <a:br>
              <a:rPr lang="no-NO" sz="4000">
                <a:solidFill>
                  <a:schemeClr val="lt1"/>
                </a:solidFill>
                <a:latin typeface="Arial"/>
                <a:ea typeface="Arial"/>
                <a:cs typeface="Arial"/>
                <a:sym typeface="Arial"/>
              </a:rPr>
            </a:br>
            <a:r>
              <a:rPr lang="no-NO" sz="4000">
                <a:solidFill>
                  <a:schemeClr val="lt1"/>
                </a:solidFill>
                <a:latin typeface="Arial"/>
                <a:ea typeface="Arial"/>
                <a:cs typeface="Arial"/>
                <a:sym typeface="Arial"/>
              </a:rPr>
              <a:t>Universit</a:t>
            </a:r>
            <a:r>
              <a:rPr lang="no-NO" sz="4000">
                <a:solidFill>
                  <a:schemeClr val="lt1"/>
                </a:solidFill>
              </a:rPr>
              <a:t>etet i</a:t>
            </a:r>
            <a:r>
              <a:rPr lang="no-NO" sz="4000">
                <a:solidFill>
                  <a:schemeClr val="lt1"/>
                </a:solidFill>
                <a:latin typeface="Arial"/>
                <a:ea typeface="Arial"/>
                <a:cs typeface="Arial"/>
                <a:sym typeface="Arial"/>
              </a:rPr>
              <a:t> Bergen</a:t>
            </a:r>
            <a:endParaRPr/>
          </a:p>
          <a:p>
            <a:pPr indent="0" lvl="0" marL="0" marR="0" rtl="0" algn="r">
              <a:spcBef>
                <a:spcPts val="0"/>
              </a:spcBef>
              <a:spcAft>
                <a:spcPts val="0"/>
              </a:spcAft>
              <a:buNone/>
            </a:pPr>
            <a:r>
              <a:rPr lang="no-NO" sz="4000">
                <a:solidFill>
                  <a:schemeClr val="lt1"/>
                </a:solidFill>
              </a:rPr>
              <a:t>clo009</a:t>
            </a:r>
            <a:r>
              <a:rPr lang="no-NO" sz="4000">
                <a:solidFill>
                  <a:schemeClr val="lt1"/>
                </a:solidFill>
                <a:latin typeface="Arial"/>
                <a:ea typeface="Arial"/>
                <a:cs typeface="Arial"/>
                <a:sym typeface="Arial"/>
              </a:rPr>
              <a:t>@uib.no</a:t>
            </a:r>
            <a:endParaRPr sz="4000">
              <a:solidFill>
                <a:schemeClr val="lt1"/>
              </a:solidFill>
              <a:latin typeface="Arial"/>
              <a:ea typeface="Arial"/>
              <a:cs typeface="Arial"/>
              <a:sym typeface="Arial"/>
            </a:endParaRPr>
          </a:p>
        </p:txBody>
      </p:sp>
      <p:pic>
        <p:nvPicPr>
          <p:cNvPr id="30" name="Google Shape;30;p1" title="Chart"/>
          <p:cNvPicPr preferRelativeResize="0"/>
          <p:nvPr/>
        </p:nvPicPr>
        <p:blipFill>
          <a:blip r:embed="rId4">
            <a:alphaModFix/>
          </a:blip>
          <a:stretch>
            <a:fillRect/>
          </a:stretch>
        </p:blipFill>
        <p:spPr>
          <a:xfrm>
            <a:off x="27151300" y="16332475"/>
            <a:ext cx="14310800" cy="95727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andard utforming">
  <a:themeElements>
    <a:clrScheme name="UiB-Farger-2015-matt">
      <a:dk1>
        <a:srgbClr val="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2006-11-02T13:18:58Z</dcterms:created>
  <dc:creator>Helge Grønhaug</dc:creator>
</cp:coreProperties>
</file>