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51206400" cy="28803600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43" userDrawn="1">
          <p15:clr>
            <a:srgbClr val="A4A3A4"/>
          </p15:clr>
        </p15:guide>
        <p15:guide id="2" orient="horz" pos="17680" userDrawn="1">
          <p15:clr>
            <a:srgbClr val="A4A3A4"/>
          </p15:clr>
        </p15:guide>
        <p15:guide id="3" orient="horz" pos="16242" userDrawn="1">
          <p15:clr>
            <a:srgbClr val="A4A3A4"/>
          </p15:clr>
        </p15:guide>
        <p15:guide id="4" pos="891" userDrawn="1">
          <p15:clr>
            <a:srgbClr val="A4A3A4"/>
          </p15:clr>
        </p15:guide>
        <p15:guide id="5" pos="23877" userDrawn="1">
          <p15:clr>
            <a:srgbClr val="A4A3A4"/>
          </p15:clr>
        </p15:guide>
        <p15:guide id="6" pos="31532" userDrawn="1">
          <p15:clr>
            <a:srgbClr val="A4A3A4"/>
          </p15:clr>
        </p15:guide>
        <p15:guide id="7" pos="16164" userDrawn="1">
          <p15:clr>
            <a:srgbClr val="A4A3A4"/>
          </p15:clr>
        </p15:guide>
        <p15:guide id="8" pos="84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3F5"/>
    <a:srgbClr val="C6E9FF"/>
    <a:srgbClr val="E8574E"/>
    <a:srgbClr val="E8FFF5"/>
    <a:srgbClr val="E1FFF7"/>
    <a:srgbClr val="E2FFF6"/>
    <a:srgbClr val="B4E9FF"/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77" autoAdjust="0"/>
    <p:restoredTop sz="96327" autoAdjust="0"/>
  </p:normalViewPr>
  <p:slideViewPr>
    <p:cSldViewPr snapToGrid="0">
      <p:cViewPr>
        <p:scale>
          <a:sx n="25" d="100"/>
          <a:sy n="25" d="100"/>
        </p:scale>
        <p:origin x="1032" y="648"/>
      </p:cViewPr>
      <p:guideLst>
        <p:guide orient="horz" pos="2643"/>
        <p:guide orient="horz" pos="17680"/>
        <p:guide orient="horz" pos="16242"/>
        <p:guide pos="891"/>
        <p:guide pos="23877"/>
        <p:guide pos="31532"/>
        <p:guide pos="16164"/>
        <p:guide pos="84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8110" y="5752758"/>
            <a:ext cx="51244050" cy="20170147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9378" tIns="54689" rIns="109378" bIns="54689" numCol="1" anchor="t" anchorCtr="0" compatLnSpc="1">
            <a:prstTxWarp prst="textNoShape">
              <a:avLst/>
            </a:prstTxWarp>
          </a:bodyPr>
          <a:lstStyle/>
          <a:p>
            <a:endParaRPr lang="nb-NO" sz="3828" dirty="0"/>
          </a:p>
        </p:txBody>
      </p:sp>
      <p:pic>
        <p:nvPicPr>
          <p:cNvPr id="1026" name="Picture 1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65036" y="26491763"/>
            <a:ext cx="11851264" cy="1722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0"/>
            <a:ext cx="51244050" cy="5360186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 sz="3828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10001862" rtl="0" eaLnBrk="0" fontAlgn="base" hangingPunct="0">
        <a:spcBef>
          <a:spcPct val="0"/>
        </a:spcBef>
        <a:spcAft>
          <a:spcPct val="0"/>
        </a:spcAft>
        <a:defRPr sz="48087">
          <a:solidFill>
            <a:schemeClr val="tx2"/>
          </a:solidFill>
          <a:latin typeface="+mj-lt"/>
          <a:ea typeface="+mj-ea"/>
          <a:cs typeface="+mj-cs"/>
        </a:defRPr>
      </a:lvl1pPr>
      <a:lvl2pPr algn="ctr" defTabSz="10001862" rtl="0" eaLnBrk="0" fontAlgn="base" hangingPunct="0">
        <a:spcBef>
          <a:spcPct val="0"/>
        </a:spcBef>
        <a:spcAft>
          <a:spcPct val="0"/>
        </a:spcAft>
        <a:defRPr sz="48087">
          <a:solidFill>
            <a:schemeClr val="tx2"/>
          </a:solidFill>
          <a:latin typeface="Arial" charset="0"/>
        </a:defRPr>
      </a:lvl2pPr>
      <a:lvl3pPr algn="ctr" defTabSz="10001862" rtl="0" eaLnBrk="0" fontAlgn="base" hangingPunct="0">
        <a:spcBef>
          <a:spcPct val="0"/>
        </a:spcBef>
        <a:spcAft>
          <a:spcPct val="0"/>
        </a:spcAft>
        <a:defRPr sz="48087">
          <a:solidFill>
            <a:schemeClr val="tx2"/>
          </a:solidFill>
          <a:latin typeface="Arial" charset="0"/>
        </a:defRPr>
      </a:lvl3pPr>
      <a:lvl4pPr algn="ctr" defTabSz="10001862" rtl="0" eaLnBrk="0" fontAlgn="base" hangingPunct="0">
        <a:spcBef>
          <a:spcPct val="0"/>
        </a:spcBef>
        <a:spcAft>
          <a:spcPct val="0"/>
        </a:spcAft>
        <a:defRPr sz="48087">
          <a:solidFill>
            <a:schemeClr val="tx2"/>
          </a:solidFill>
          <a:latin typeface="Arial" charset="0"/>
        </a:defRPr>
      </a:lvl4pPr>
      <a:lvl5pPr algn="ctr" defTabSz="10001862" rtl="0" eaLnBrk="0" fontAlgn="base" hangingPunct="0">
        <a:spcBef>
          <a:spcPct val="0"/>
        </a:spcBef>
        <a:spcAft>
          <a:spcPct val="0"/>
        </a:spcAft>
        <a:defRPr sz="48087">
          <a:solidFill>
            <a:schemeClr val="tx2"/>
          </a:solidFill>
          <a:latin typeface="Arial" charset="0"/>
        </a:defRPr>
      </a:lvl5pPr>
      <a:lvl6pPr marL="546903" algn="ctr" defTabSz="10001862" rtl="0" fontAlgn="base">
        <a:spcBef>
          <a:spcPct val="0"/>
        </a:spcBef>
        <a:spcAft>
          <a:spcPct val="0"/>
        </a:spcAft>
        <a:defRPr sz="48087">
          <a:solidFill>
            <a:schemeClr val="tx2"/>
          </a:solidFill>
          <a:latin typeface="Arial" charset="0"/>
        </a:defRPr>
      </a:lvl6pPr>
      <a:lvl7pPr marL="1093805" algn="ctr" defTabSz="10001862" rtl="0" fontAlgn="base">
        <a:spcBef>
          <a:spcPct val="0"/>
        </a:spcBef>
        <a:spcAft>
          <a:spcPct val="0"/>
        </a:spcAft>
        <a:defRPr sz="48087">
          <a:solidFill>
            <a:schemeClr val="tx2"/>
          </a:solidFill>
          <a:latin typeface="Arial" charset="0"/>
        </a:defRPr>
      </a:lvl7pPr>
      <a:lvl8pPr marL="1640708" algn="ctr" defTabSz="10001862" rtl="0" fontAlgn="base">
        <a:spcBef>
          <a:spcPct val="0"/>
        </a:spcBef>
        <a:spcAft>
          <a:spcPct val="0"/>
        </a:spcAft>
        <a:defRPr sz="48087">
          <a:solidFill>
            <a:schemeClr val="tx2"/>
          </a:solidFill>
          <a:latin typeface="Arial" charset="0"/>
        </a:defRPr>
      </a:lvl8pPr>
      <a:lvl9pPr marL="2187611" algn="ctr" defTabSz="10001862" rtl="0" fontAlgn="base">
        <a:spcBef>
          <a:spcPct val="0"/>
        </a:spcBef>
        <a:spcAft>
          <a:spcPct val="0"/>
        </a:spcAft>
        <a:defRPr sz="48087">
          <a:solidFill>
            <a:schemeClr val="tx2"/>
          </a:solidFill>
          <a:latin typeface="Arial" charset="0"/>
        </a:defRPr>
      </a:lvl9pPr>
    </p:titleStyle>
    <p:bodyStyle>
      <a:lvl1pPr marL="3752360" indent="-3752360" algn="l" defTabSz="10001862" rtl="0" eaLnBrk="0" fontAlgn="base" hangingPunct="0">
        <a:spcBef>
          <a:spcPct val="20000"/>
        </a:spcBef>
        <a:spcAft>
          <a:spcPct val="0"/>
        </a:spcAft>
        <a:buChar char="•"/>
        <a:defRPr sz="35049">
          <a:solidFill>
            <a:schemeClr val="tx1"/>
          </a:solidFill>
          <a:latin typeface="+mn-lt"/>
          <a:ea typeface="+mn-ea"/>
          <a:cs typeface="+mn-cs"/>
        </a:defRPr>
      </a:lvl1pPr>
      <a:lvl2pPr marL="8125683" indent="-3125701" algn="l" defTabSz="10001862" rtl="0" eaLnBrk="0" fontAlgn="base" hangingPunct="0">
        <a:spcBef>
          <a:spcPct val="20000"/>
        </a:spcBef>
        <a:spcAft>
          <a:spcPct val="0"/>
        </a:spcAft>
        <a:buChar char="–"/>
        <a:defRPr sz="30623">
          <a:solidFill>
            <a:schemeClr val="tx1"/>
          </a:solidFill>
          <a:latin typeface="+mn-lt"/>
        </a:defRPr>
      </a:lvl2pPr>
      <a:lvl3pPr marL="12502802" indent="-2500941" algn="l" defTabSz="10001862" rtl="0" eaLnBrk="0" fontAlgn="base" hangingPunct="0">
        <a:spcBef>
          <a:spcPct val="20000"/>
        </a:spcBef>
        <a:spcAft>
          <a:spcPct val="0"/>
        </a:spcAft>
        <a:buChar char="•"/>
        <a:defRPr sz="26436">
          <a:solidFill>
            <a:schemeClr val="tx1"/>
          </a:solidFill>
          <a:latin typeface="+mn-lt"/>
        </a:defRPr>
      </a:lvl3pPr>
      <a:lvl4pPr marL="17500884" indent="-2500941" algn="l" defTabSz="10001862" rtl="0" eaLnBrk="0" fontAlgn="base" hangingPunct="0">
        <a:spcBef>
          <a:spcPct val="20000"/>
        </a:spcBef>
        <a:spcAft>
          <a:spcPct val="0"/>
        </a:spcAft>
        <a:buChar char="–"/>
        <a:defRPr sz="21771">
          <a:solidFill>
            <a:schemeClr val="tx1"/>
          </a:solidFill>
          <a:latin typeface="+mn-lt"/>
        </a:defRPr>
      </a:lvl4pPr>
      <a:lvl5pPr marL="22500867" indent="-2499041" algn="l" defTabSz="10001862" rtl="0" eaLnBrk="0" fontAlgn="base" hangingPunct="0">
        <a:spcBef>
          <a:spcPct val="20000"/>
        </a:spcBef>
        <a:spcAft>
          <a:spcPct val="0"/>
        </a:spcAft>
        <a:buChar char="»"/>
        <a:defRPr sz="21771">
          <a:solidFill>
            <a:schemeClr val="tx1"/>
          </a:solidFill>
          <a:latin typeface="+mn-lt"/>
        </a:defRPr>
      </a:lvl5pPr>
      <a:lvl6pPr marL="23047769" indent="-2499041" algn="l" defTabSz="10001862" rtl="0" fontAlgn="base">
        <a:spcBef>
          <a:spcPct val="20000"/>
        </a:spcBef>
        <a:spcAft>
          <a:spcPct val="0"/>
        </a:spcAft>
        <a:buChar char="»"/>
        <a:defRPr sz="21771">
          <a:solidFill>
            <a:schemeClr val="tx1"/>
          </a:solidFill>
          <a:latin typeface="+mn-lt"/>
        </a:defRPr>
      </a:lvl6pPr>
      <a:lvl7pPr marL="23594672" indent="-2499041" algn="l" defTabSz="10001862" rtl="0" fontAlgn="base">
        <a:spcBef>
          <a:spcPct val="20000"/>
        </a:spcBef>
        <a:spcAft>
          <a:spcPct val="0"/>
        </a:spcAft>
        <a:buChar char="»"/>
        <a:defRPr sz="21771">
          <a:solidFill>
            <a:schemeClr val="tx1"/>
          </a:solidFill>
          <a:latin typeface="+mn-lt"/>
        </a:defRPr>
      </a:lvl7pPr>
      <a:lvl8pPr marL="24141574" indent="-2499041" algn="l" defTabSz="10001862" rtl="0" fontAlgn="base">
        <a:spcBef>
          <a:spcPct val="20000"/>
        </a:spcBef>
        <a:spcAft>
          <a:spcPct val="0"/>
        </a:spcAft>
        <a:buChar char="»"/>
        <a:defRPr sz="21771">
          <a:solidFill>
            <a:schemeClr val="tx1"/>
          </a:solidFill>
          <a:latin typeface="+mn-lt"/>
        </a:defRPr>
      </a:lvl8pPr>
      <a:lvl9pPr marL="24688477" indent="-2499041" algn="l" defTabSz="10001862" rtl="0" fontAlgn="base">
        <a:spcBef>
          <a:spcPct val="20000"/>
        </a:spcBef>
        <a:spcAft>
          <a:spcPct val="0"/>
        </a:spcAft>
        <a:buChar char="»"/>
        <a:defRPr sz="2177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1093805" rtl="0" eaLnBrk="1" latinLnBrk="0" hangingPunct="1">
        <a:defRPr sz="2153" kern="1200">
          <a:solidFill>
            <a:schemeClr val="tx1"/>
          </a:solidFill>
          <a:latin typeface="+mn-lt"/>
          <a:ea typeface="+mn-ea"/>
          <a:cs typeface="+mn-cs"/>
        </a:defRPr>
      </a:lvl1pPr>
      <a:lvl2pPr marL="546903" algn="l" defTabSz="1093805" rtl="0" eaLnBrk="1" latinLnBrk="0" hangingPunct="1">
        <a:defRPr sz="2153" kern="1200">
          <a:solidFill>
            <a:schemeClr val="tx1"/>
          </a:solidFill>
          <a:latin typeface="+mn-lt"/>
          <a:ea typeface="+mn-ea"/>
          <a:cs typeface="+mn-cs"/>
        </a:defRPr>
      </a:lvl2pPr>
      <a:lvl3pPr marL="1093805" algn="l" defTabSz="1093805" rtl="0" eaLnBrk="1" latinLnBrk="0" hangingPunct="1">
        <a:defRPr sz="2153" kern="1200">
          <a:solidFill>
            <a:schemeClr val="tx1"/>
          </a:solidFill>
          <a:latin typeface="+mn-lt"/>
          <a:ea typeface="+mn-ea"/>
          <a:cs typeface="+mn-cs"/>
        </a:defRPr>
      </a:lvl3pPr>
      <a:lvl4pPr marL="1640708" algn="l" defTabSz="1093805" rtl="0" eaLnBrk="1" latinLnBrk="0" hangingPunct="1">
        <a:defRPr sz="2153" kern="1200">
          <a:solidFill>
            <a:schemeClr val="tx1"/>
          </a:solidFill>
          <a:latin typeface="+mn-lt"/>
          <a:ea typeface="+mn-ea"/>
          <a:cs typeface="+mn-cs"/>
        </a:defRPr>
      </a:lvl4pPr>
      <a:lvl5pPr marL="2187611" algn="l" defTabSz="1093805" rtl="0" eaLnBrk="1" latinLnBrk="0" hangingPunct="1">
        <a:defRPr sz="2153" kern="1200">
          <a:solidFill>
            <a:schemeClr val="tx1"/>
          </a:solidFill>
          <a:latin typeface="+mn-lt"/>
          <a:ea typeface="+mn-ea"/>
          <a:cs typeface="+mn-cs"/>
        </a:defRPr>
      </a:lvl5pPr>
      <a:lvl6pPr marL="2734513" algn="l" defTabSz="1093805" rtl="0" eaLnBrk="1" latinLnBrk="0" hangingPunct="1">
        <a:defRPr sz="2153" kern="1200">
          <a:solidFill>
            <a:schemeClr val="tx1"/>
          </a:solidFill>
          <a:latin typeface="+mn-lt"/>
          <a:ea typeface="+mn-ea"/>
          <a:cs typeface="+mn-cs"/>
        </a:defRPr>
      </a:lvl6pPr>
      <a:lvl7pPr marL="3281416" algn="l" defTabSz="1093805" rtl="0" eaLnBrk="1" latinLnBrk="0" hangingPunct="1">
        <a:defRPr sz="2153" kern="1200">
          <a:solidFill>
            <a:schemeClr val="tx1"/>
          </a:solidFill>
          <a:latin typeface="+mn-lt"/>
          <a:ea typeface="+mn-ea"/>
          <a:cs typeface="+mn-cs"/>
        </a:defRPr>
      </a:lvl7pPr>
      <a:lvl8pPr marL="3828318" algn="l" defTabSz="1093805" rtl="0" eaLnBrk="1" latinLnBrk="0" hangingPunct="1">
        <a:defRPr sz="2153" kern="1200">
          <a:solidFill>
            <a:schemeClr val="tx1"/>
          </a:solidFill>
          <a:latin typeface="+mn-lt"/>
          <a:ea typeface="+mn-ea"/>
          <a:cs typeface="+mn-cs"/>
        </a:defRPr>
      </a:lvl8pPr>
      <a:lvl9pPr marL="4375221" algn="l" defTabSz="1093805" rtl="0" eaLnBrk="1" latinLnBrk="0" hangingPunct="1">
        <a:defRPr sz="21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414700" y="282873"/>
            <a:ext cx="444577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nb-NO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Mortality not increased in TAVI with surgical access</a:t>
            </a: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414700" y="2372841"/>
            <a:ext cx="4098259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nb-NO" sz="4400" b="1" dirty="0">
                <a:solidFill>
                  <a:schemeClr val="bg1"/>
                </a:solidFill>
                <a:latin typeface="+mj-lt"/>
              </a:rPr>
              <a:t>Hanne Knappskog</a:t>
            </a:r>
            <a:r>
              <a:rPr lang="en-GB" altLang="nb-NO" sz="4400" b="1" baseline="30000" dirty="0">
                <a:solidFill>
                  <a:schemeClr val="bg1"/>
                </a:solidFill>
                <a:latin typeface="+mj-lt"/>
              </a:rPr>
              <a:t>1</a:t>
            </a:r>
            <a:r>
              <a:rPr lang="en-GB" altLang="nb-NO" sz="4400" b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GB" altLang="nb-NO" sz="4400" b="1" dirty="0" err="1">
                <a:solidFill>
                  <a:schemeClr val="bg1"/>
                </a:solidFill>
                <a:latin typeface="+mj-lt"/>
              </a:rPr>
              <a:t>Svein</a:t>
            </a:r>
            <a:r>
              <a:rPr lang="en-GB" altLang="nb-NO" sz="4400" b="1" dirty="0">
                <a:solidFill>
                  <a:schemeClr val="bg1"/>
                </a:solidFill>
                <a:latin typeface="+mj-lt"/>
              </a:rPr>
              <a:t> Rotevatn</a:t>
            </a:r>
            <a:r>
              <a:rPr lang="en-GB" altLang="nb-NO" sz="4400" b="1" baseline="30000" dirty="0">
                <a:solidFill>
                  <a:schemeClr val="bg1"/>
                </a:solidFill>
                <a:latin typeface="+mj-lt"/>
              </a:rPr>
              <a:t>2,3</a:t>
            </a:r>
            <a:r>
              <a:rPr lang="en-GB" altLang="nb-NO" sz="4400" b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GB" altLang="nb-NO" sz="4400" b="1" dirty="0" err="1">
                <a:solidFill>
                  <a:schemeClr val="bg1"/>
                </a:solidFill>
                <a:latin typeface="+mj-lt"/>
              </a:rPr>
              <a:t>Kjetil</a:t>
            </a:r>
            <a:r>
              <a:rPr lang="en-GB" altLang="nb-NO" sz="4400" b="1" dirty="0">
                <a:solidFill>
                  <a:schemeClr val="bg1"/>
                </a:solidFill>
                <a:latin typeface="+mj-lt"/>
              </a:rPr>
              <a:t> H. Løland</a:t>
            </a:r>
            <a:r>
              <a:rPr lang="en-GB" altLang="nb-NO" sz="4400" b="1" baseline="30000" dirty="0">
                <a:solidFill>
                  <a:schemeClr val="bg1"/>
                </a:solidFill>
                <a:latin typeface="+mj-lt"/>
              </a:rPr>
              <a:t>2,3</a:t>
            </a:r>
            <a:r>
              <a:rPr lang="en-GB" altLang="nb-NO" sz="4400" b="1" dirty="0">
                <a:solidFill>
                  <a:schemeClr val="bg1"/>
                </a:solidFill>
                <a:latin typeface="+mj-lt"/>
              </a:rPr>
              <a:t>, Rune Haaverstad</a:t>
            </a:r>
            <a:r>
              <a:rPr lang="en-GB" altLang="nb-NO" sz="4400" b="1" baseline="30000" dirty="0">
                <a:solidFill>
                  <a:schemeClr val="bg1"/>
                </a:solidFill>
                <a:latin typeface="+mj-lt"/>
              </a:rPr>
              <a:t>1,4</a:t>
            </a:r>
            <a:r>
              <a:rPr lang="en-GB" altLang="nb-NO" sz="4400" b="1" dirty="0">
                <a:solidFill>
                  <a:schemeClr val="bg1"/>
                </a:solidFill>
                <a:latin typeface="+mj-lt"/>
              </a:rPr>
              <a:t>, Vegard S. Ellensen</a:t>
            </a:r>
            <a:r>
              <a:rPr lang="en-GB" altLang="nb-NO" sz="4400" b="1" baseline="30000" dirty="0">
                <a:solidFill>
                  <a:schemeClr val="bg1"/>
                </a:solidFill>
                <a:latin typeface="+mj-lt"/>
              </a:rPr>
              <a:t>4</a:t>
            </a:r>
            <a:br>
              <a:rPr lang="en-GB" altLang="nb-NO" sz="4785" b="1" dirty="0">
                <a:solidFill>
                  <a:schemeClr val="bg1"/>
                </a:solidFill>
                <a:latin typeface="+mj-lt"/>
              </a:rPr>
            </a:br>
            <a:r>
              <a:rPr lang="en-GB" altLang="nb-NO" baseline="30000" dirty="0">
                <a:solidFill>
                  <a:schemeClr val="bg1"/>
                </a:solidFill>
                <a:latin typeface="+mj-lt"/>
              </a:rPr>
              <a:t>1 </a:t>
            </a:r>
            <a:r>
              <a:rPr lang="en-GB" altLang="nb-NO" dirty="0">
                <a:solidFill>
                  <a:schemeClr val="bg1"/>
                </a:solidFill>
                <a:latin typeface="+mj-lt"/>
              </a:rPr>
              <a:t>Faculty of Medicine, University of Bergen, Norway</a:t>
            </a:r>
            <a:br>
              <a:rPr lang="en-GB" altLang="nb-NO" dirty="0">
                <a:solidFill>
                  <a:schemeClr val="bg1"/>
                </a:solidFill>
                <a:latin typeface="+mj-lt"/>
              </a:rPr>
            </a:br>
            <a:r>
              <a:rPr lang="en-GB" altLang="nb-NO" baseline="30000" dirty="0">
                <a:solidFill>
                  <a:schemeClr val="bg1"/>
                </a:solidFill>
                <a:latin typeface="+mj-lt"/>
              </a:rPr>
              <a:t>2 </a:t>
            </a:r>
            <a:r>
              <a:rPr lang="en-GB" altLang="nb-NO" dirty="0">
                <a:solidFill>
                  <a:schemeClr val="bg1"/>
                </a:solidFill>
                <a:latin typeface="+mj-lt"/>
              </a:rPr>
              <a:t>Section of Invasive Cardiology, Dept. of Heart Disease, </a:t>
            </a:r>
            <a:r>
              <a:rPr lang="en-GB" altLang="nb-NO" dirty="0" err="1">
                <a:solidFill>
                  <a:schemeClr val="bg1"/>
                </a:solidFill>
                <a:latin typeface="+mj-lt"/>
              </a:rPr>
              <a:t>Haukeland</a:t>
            </a:r>
            <a:r>
              <a:rPr lang="en-GB" altLang="nb-NO" dirty="0">
                <a:solidFill>
                  <a:schemeClr val="bg1"/>
                </a:solidFill>
                <a:latin typeface="+mj-lt"/>
              </a:rPr>
              <a:t> University Hospital, Norway</a:t>
            </a:r>
          </a:p>
          <a:p>
            <a:pPr eaLnBrk="1" hangingPunct="1"/>
            <a:r>
              <a:rPr lang="en-GB" altLang="nb-NO" baseline="30000" dirty="0">
                <a:solidFill>
                  <a:schemeClr val="bg1"/>
                </a:solidFill>
                <a:latin typeface="+mj-lt"/>
              </a:rPr>
              <a:t>3</a:t>
            </a:r>
            <a:r>
              <a:rPr lang="en-GB" altLang="nb-NO" dirty="0">
                <a:solidFill>
                  <a:schemeClr val="bg1"/>
                </a:solidFill>
                <a:latin typeface="+mj-lt"/>
              </a:rPr>
              <a:t> Norwegian Registry of Invasive Cardiology</a:t>
            </a:r>
            <a:br>
              <a:rPr lang="en-GB" altLang="nb-NO" baseline="30000" dirty="0">
                <a:solidFill>
                  <a:schemeClr val="bg1"/>
                </a:solidFill>
                <a:latin typeface="+mj-lt"/>
              </a:rPr>
            </a:br>
            <a:r>
              <a:rPr lang="en-GB" altLang="nb-NO" baseline="30000" dirty="0">
                <a:solidFill>
                  <a:schemeClr val="bg1"/>
                </a:solidFill>
                <a:latin typeface="+mj-lt"/>
              </a:rPr>
              <a:t>4 </a:t>
            </a:r>
            <a:r>
              <a:rPr lang="en-GB" altLang="nb-NO" dirty="0">
                <a:solidFill>
                  <a:schemeClr val="bg1"/>
                </a:solidFill>
                <a:latin typeface="+mj-lt"/>
              </a:rPr>
              <a:t>Section of Cardiothoracic Surgery, Dept. of Heart Disease, </a:t>
            </a:r>
            <a:r>
              <a:rPr lang="en-GB" altLang="nb-NO" dirty="0" err="1">
                <a:solidFill>
                  <a:schemeClr val="bg1"/>
                </a:solidFill>
                <a:latin typeface="+mj-lt"/>
              </a:rPr>
              <a:t>Haukeland</a:t>
            </a:r>
            <a:r>
              <a:rPr lang="en-GB" altLang="nb-NO" dirty="0">
                <a:solidFill>
                  <a:schemeClr val="bg1"/>
                </a:solidFill>
                <a:latin typeface="+mj-lt"/>
              </a:rPr>
              <a:t> University Hospital, Norway</a:t>
            </a:r>
            <a:endParaRPr lang="en-GB" altLang="nb-NO" sz="6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537592" y="5895957"/>
            <a:ext cx="11736000" cy="6454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n-GB" altLang="nb-NO" sz="4400" b="1" dirty="0">
                <a:latin typeface="+mn-lt"/>
              </a:rPr>
              <a:t>Background and aim</a:t>
            </a:r>
          </a:p>
          <a:p>
            <a:r>
              <a:rPr lang="en-GB" sz="4400" dirty="0">
                <a:latin typeface="+mn-lt"/>
              </a:rPr>
              <a:t>TAVI is increasingly used to treat severe aortic stenosis. Transfemoral approach is dominant, but some patients are unsuitable.</a:t>
            </a:r>
          </a:p>
          <a:p>
            <a:r>
              <a:rPr lang="en-GB" sz="4400" dirty="0">
                <a:latin typeface="+mn-lt"/>
              </a:rPr>
              <a:t>Surgical access using the left subclavian artery or a direct aorta (DA) strategy are established alternatives in a hybrid approach after multi-disciplinary team (MDT) discussion. </a:t>
            </a:r>
          </a:p>
          <a:p>
            <a:r>
              <a:rPr lang="en-GB" sz="5263" b="1" dirty="0">
                <a:latin typeface="+mn-lt"/>
              </a:rPr>
              <a:t> </a:t>
            </a: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13526182" y="5895957"/>
            <a:ext cx="11736000" cy="787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nb-NO" sz="4400" b="1" dirty="0">
                <a:latin typeface="+mn-lt"/>
              </a:rPr>
              <a:t>Methods and material</a:t>
            </a:r>
            <a:br>
              <a:rPr lang="en-GB" altLang="nb-NO" sz="4400" b="1" dirty="0">
                <a:latin typeface="+mn-lt"/>
              </a:rPr>
            </a:br>
            <a:r>
              <a:rPr lang="en-GB" altLang="nb-NO" sz="4400" dirty="0">
                <a:latin typeface="+mn-lt"/>
              </a:rPr>
              <a:t>A total of 194 patients were included divided in two groups. </a:t>
            </a:r>
            <a:r>
              <a:rPr lang="en-GB" sz="4400" dirty="0">
                <a:latin typeface="+mn-lt"/>
              </a:rPr>
              <a:t>97 TAVI-procedures with surgical approach from 2013-2020 and a control group of 97 age-, sex- and procedural year matched transfemoral patients. Minimum follow-up was one year.</a:t>
            </a:r>
          </a:p>
          <a:p>
            <a:pPr eaLnBrk="1" hangingPunct="1">
              <a:spcBef>
                <a:spcPct val="50000"/>
              </a:spcBef>
            </a:pPr>
            <a:r>
              <a:rPr lang="en-GB" sz="4400" dirty="0">
                <a:latin typeface="+mn-lt"/>
              </a:rPr>
              <a:t>Data was retrieved from the national Norwegian Registry of Invasive Cardiology (NORIC) and survival data from the Norwegian National Population Register. </a:t>
            </a:r>
            <a:endParaRPr lang="en-GB" altLang="nb-NO" sz="4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1" name="Text Box 4" descr="Text field "/>
          <p:cNvSpPr txBox="1">
            <a:spLocks noChangeArrowheads="1"/>
          </p:cNvSpPr>
          <p:nvPr/>
        </p:nvSpPr>
        <p:spPr bwMode="auto">
          <a:xfrm>
            <a:off x="25385074" y="5895957"/>
            <a:ext cx="11736000" cy="821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nb-NO" sz="4400" b="1" dirty="0">
                <a:latin typeface="+mn-lt"/>
              </a:rPr>
              <a:t>Results</a:t>
            </a:r>
            <a:br>
              <a:rPr lang="en-GB" altLang="nb-NO" sz="4400" b="1" dirty="0">
                <a:latin typeface="+mn-lt"/>
              </a:rPr>
            </a:br>
            <a:r>
              <a:rPr lang="en-GB" sz="4400" dirty="0">
                <a:latin typeface="+mn-lt"/>
              </a:rPr>
              <a:t>Surgical patients had higher incidence of preoperative atrial fibrillation (p=.01), smoking (p&lt;.01), COPD (p=.05) and a tendency of increased frailty. Surgical patients had increased occurrence of postoperative bleeding (p&lt;.01).</a:t>
            </a:r>
          </a:p>
          <a:p>
            <a:pPr eaLnBrk="1" hangingPunct="1">
              <a:spcBef>
                <a:spcPct val="50000"/>
              </a:spcBef>
            </a:pPr>
            <a:r>
              <a:rPr lang="en-GB" sz="4400" dirty="0">
                <a:latin typeface="+mn-lt"/>
              </a:rPr>
              <a:t>Mortality was not increased in the surgical group compared to the transfemoral (p=.07). </a:t>
            </a:r>
          </a:p>
          <a:p>
            <a:pPr eaLnBrk="1" hangingPunct="1">
              <a:spcBef>
                <a:spcPct val="50000"/>
              </a:spcBef>
            </a:pPr>
            <a:r>
              <a:rPr lang="en-GB" sz="4400" dirty="0">
                <a:latin typeface="+mn-lt"/>
              </a:rPr>
              <a:t>There was no difference in survival between subclavian and direct aortic access. </a:t>
            </a:r>
            <a:endParaRPr lang="en-GB" altLang="nb-NO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760E4AD-6ED1-F242-B420-59A16B30E6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9700" y="26376590"/>
            <a:ext cx="11808000" cy="2053565"/>
          </a:xfrm>
          <a:prstGeom prst="rect">
            <a:avLst/>
          </a:prstGeom>
        </p:spPr>
      </p:pic>
      <p:sp>
        <p:nvSpPr>
          <p:cNvPr id="10" name="Rektangel 9">
            <a:extLst>
              <a:ext uri="{FF2B5EF4-FFF2-40B4-BE49-F238E27FC236}">
                <a16:creationId xmlns:a16="http://schemas.microsoft.com/office/drawing/2014/main" id="{D26DEE1C-E7AF-E5CD-F60F-C18001CEFAB0}"/>
              </a:ext>
            </a:extLst>
          </p:cNvPr>
          <p:cNvSpPr/>
          <p:nvPr/>
        </p:nvSpPr>
        <p:spPr bwMode="auto">
          <a:xfrm>
            <a:off x="37155700" y="5895957"/>
            <a:ext cx="12636000" cy="8928245"/>
          </a:xfrm>
          <a:prstGeom prst="rect">
            <a:avLst/>
          </a:prstGeom>
          <a:solidFill>
            <a:srgbClr val="EAF3F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09378" tIns="54689" rIns="109378" bIns="54689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GB" altLang="nb-NO" sz="4500" b="1" dirty="0">
                <a:solidFill>
                  <a:schemeClr val="tx1"/>
                </a:solidFill>
                <a:latin typeface="+mn-lt"/>
              </a:rPr>
              <a:t>Conclusions</a:t>
            </a:r>
            <a:br>
              <a:rPr lang="en-GB" altLang="nb-NO" sz="4500" b="1" dirty="0">
                <a:solidFill>
                  <a:schemeClr val="tx1"/>
                </a:solidFill>
                <a:latin typeface="+mn-lt"/>
              </a:rPr>
            </a:br>
            <a:r>
              <a:rPr lang="en-GB" sz="4400" dirty="0">
                <a:solidFill>
                  <a:schemeClr val="tx1"/>
                </a:solidFill>
                <a:latin typeface="+mn-lt"/>
              </a:rPr>
              <a:t>For selected TAVI patients with severe iliofemoral vascular disease, surgical access proves to be a good alternative after careful MDT evaluation. </a:t>
            </a:r>
          </a:p>
          <a:p>
            <a:endParaRPr lang="en-GB" sz="4400" dirty="0">
              <a:solidFill>
                <a:schemeClr val="tx1"/>
              </a:solidFill>
              <a:latin typeface="+mn-lt"/>
            </a:endParaRPr>
          </a:p>
          <a:p>
            <a:r>
              <a:rPr lang="en-GB" sz="4400" dirty="0">
                <a:solidFill>
                  <a:schemeClr val="tx1"/>
                </a:solidFill>
                <a:latin typeface="+mn-lt"/>
              </a:rPr>
              <a:t>Long-term mortality was similar in both groups, but surgical access was associated with an increased frequency of perioperative complications. </a:t>
            </a:r>
          </a:p>
          <a:p>
            <a:endParaRPr lang="en-GB" sz="4400" dirty="0">
              <a:solidFill>
                <a:schemeClr val="tx1"/>
              </a:solidFill>
              <a:latin typeface="+mn-lt"/>
            </a:endParaRPr>
          </a:p>
          <a:p>
            <a:r>
              <a:rPr lang="en-GB" sz="4400" dirty="0">
                <a:solidFill>
                  <a:schemeClr val="tx1"/>
                </a:solidFill>
                <a:latin typeface="+mn-lt"/>
              </a:rPr>
              <a:t>This alternative provides causal treatment for patients with a considerable comorbid burden, otherwise treated palliatively. 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8980C6-F37F-6E78-8043-D16D7E42E5A7}"/>
              </a:ext>
            </a:extLst>
          </p:cNvPr>
          <p:cNvSpPr txBox="1"/>
          <p:nvPr/>
        </p:nvSpPr>
        <p:spPr>
          <a:xfrm>
            <a:off x="1414700" y="11799692"/>
            <a:ext cx="11736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+mn-lt"/>
              </a:rPr>
              <a:t>The aim of the study was to investigate morbidity and mortality after TAVI with surgical access compared to transfemoral access.</a:t>
            </a:r>
            <a:endParaRPr lang="en-GB" sz="4400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DC33B8AC-A1F2-DA40-8857-607D0297FD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92" y="15301103"/>
            <a:ext cx="14587300" cy="105985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40349B46-0429-9D44-AA39-EF8074DF99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0996" y="15301103"/>
            <a:ext cx="14587300" cy="105985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Bilde 12">
            <a:extLst>
              <a:ext uri="{FF2B5EF4-FFF2-40B4-BE49-F238E27FC236}">
                <a16:creationId xmlns:a16="http://schemas.microsoft.com/office/drawing/2014/main" id="{A015B7D0-E819-434A-A880-F2977747E16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4400" y="15301104"/>
            <a:ext cx="14587300" cy="105985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BAF382E5-F5DB-1F46-BF8E-00E33CF851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428" y="26042692"/>
            <a:ext cx="11908164" cy="276090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4" name="TekstSylinder 13">
            <a:extLst>
              <a:ext uri="{FF2B5EF4-FFF2-40B4-BE49-F238E27FC236}">
                <a16:creationId xmlns:a16="http://schemas.microsoft.com/office/drawing/2014/main" id="{3D3E482D-3568-2B4E-B571-D8087BF1E69F}"/>
              </a:ext>
            </a:extLst>
          </p:cNvPr>
          <p:cNvSpPr txBox="1"/>
          <p:nvPr/>
        </p:nvSpPr>
        <p:spPr>
          <a:xfrm>
            <a:off x="42113644" y="4148039"/>
            <a:ext cx="90927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err="1">
                <a:solidFill>
                  <a:schemeClr val="bg1"/>
                </a:solidFill>
              </a:rPr>
              <a:t>hanne.knappskog@student.uib.no</a:t>
            </a:r>
            <a:endParaRPr lang="nb-NO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4267</TotalTime>
  <Words>375</Words>
  <Application>Microsoft Macintosh PowerPoint</Application>
  <PresentationFormat>Egendefinert</PresentationFormat>
  <Paragraphs>20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Hanne Knappskog</cp:lastModifiedBy>
  <cp:revision>205</cp:revision>
  <cp:lastPrinted>2016-05-27T08:05:21Z</cp:lastPrinted>
  <dcterms:created xsi:type="dcterms:W3CDTF">2006-11-02T13:18:58Z</dcterms:created>
  <dcterms:modified xsi:type="dcterms:W3CDTF">2023-05-11T19:55:51Z</dcterms:modified>
</cp:coreProperties>
</file>