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4" autoAdjust="0"/>
    <p:restoredTop sz="90327" autoAdjust="0"/>
  </p:normalViewPr>
  <p:slideViewPr>
    <p:cSldViewPr snapToGrid="0">
      <p:cViewPr>
        <p:scale>
          <a:sx n="24" d="100"/>
          <a:sy n="24" d="100"/>
        </p:scale>
        <p:origin x="1061" y="-85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1169" y="27849640"/>
            <a:ext cx="9907651" cy="181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813117" y="376181"/>
            <a:ext cx="36422966" cy="565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median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urine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albumin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creatinine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ratio in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nb-NO" sz="113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13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nephropathy</a:t>
            </a:r>
            <a:endParaRPr lang="nb-NO" sz="11300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813117" y="3873628"/>
            <a:ext cx="28831141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dirty="0">
                <a:solidFill>
                  <a:schemeClr val="bg1"/>
                </a:solidFill>
                <a:latin typeface="+mn-lt"/>
              </a:rPr>
              <a:t>A study evaluating the methodological importance of three-morning urine samples to assess albuminuria and proteinuria. </a:t>
            </a:r>
            <a:r>
              <a:rPr lang="nb-NO" sz="4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José Haugen Kadio</a:t>
            </a:r>
            <a:r>
              <a:rPr lang="nb-NO" sz="4000" baseline="30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b-NO" sz="4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, Camilla Tøndel</a:t>
            </a:r>
            <a:r>
              <a:rPr lang="nb-NO" sz="4000" baseline="30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b-NO" sz="4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, Einar Svarstad</a:t>
            </a:r>
            <a:r>
              <a:rPr lang="nb-NO" sz="4000" baseline="30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b-NO" sz="4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Rannveig Skrunes</a:t>
            </a:r>
            <a:r>
              <a:rPr lang="nb-NO" sz="4000" baseline="30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b-NO" sz="4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eaLnBrk="1" hangingPunct="1"/>
            <a:endParaRPr lang="nb-NO" altLang="nb-NO" sz="9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8102356" y="3567765"/>
            <a:ext cx="389305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b="1" dirty="0">
                <a:solidFill>
                  <a:schemeClr val="bg1"/>
                </a:solidFill>
                <a:latin typeface="+mn-lt"/>
              </a:rPr>
              <a:t>José Haugen Kadio</a:t>
            </a:r>
            <a:br>
              <a:rPr lang="nb-NO" altLang="nb-NO" dirty="0">
                <a:solidFill>
                  <a:schemeClr val="bg1"/>
                </a:solidFill>
                <a:latin typeface="+mn-lt"/>
              </a:rPr>
            </a:br>
            <a:r>
              <a:rPr lang="nb-NO" altLang="nb-NO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dirty="0">
                <a:solidFill>
                  <a:schemeClr val="bg1"/>
                </a:solidFill>
                <a:latin typeface="+mn-lt"/>
              </a:rPr>
              <a:t>jka017@uib.no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813117" y="6607815"/>
            <a:ext cx="9969500" cy="1682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Background:</a:t>
            </a:r>
          </a:p>
          <a:p>
            <a:pPr eaLnBrk="1" hangingPunct="1">
              <a:spcAft>
                <a:spcPct val="20000"/>
              </a:spcAft>
            </a:pP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Albumin-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Ratio (ACR) and Protein-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Ratio (PCR)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are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diagnostic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measurements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used to monitor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progression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chronic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kidney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disease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(CKD).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Fabry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disease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is an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X-linked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lysosomal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storage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disease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where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monitoring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low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-range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albuminuria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may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have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significant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importance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in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clinical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care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and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evaluation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different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treatment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modalities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.</a:t>
            </a:r>
            <a:br>
              <a:rPr lang="nb-NO" sz="4400" dirty="0">
                <a:effectLst/>
                <a:latin typeface="+mj-lt"/>
                <a:ea typeface="Calibri" panose="020F0502020204030204" pitchFamily="34" charset="0"/>
              </a:rPr>
            </a:br>
            <a:br>
              <a:rPr lang="nb-NO" altLang="nb-NO" sz="4400" b="1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</a:br>
            <a:r>
              <a:rPr lang="nb-NO" altLang="nb-NO" sz="4400" b="1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Purpose: </a:t>
            </a:r>
          </a:p>
          <a:p>
            <a:pPr eaLnBrk="1" hangingPunct="1">
              <a:spcAft>
                <a:spcPct val="20000"/>
              </a:spcAft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To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evaluate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impact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using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median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three-morning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samples versus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single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morning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sample in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assessing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albuminuria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and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proteinuria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.</a:t>
            </a:r>
            <a:br>
              <a:rPr lang="nb-NO" sz="4400" dirty="0">
                <a:effectLst/>
                <a:latin typeface="+mj-lt"/>
                <a:ea typeface="Calibri" panose="020F0502020204030204" pitchFamily="34" charset="0"/>
              </a:rPr>
            </a:br>
            <a:br>
              <a:rPr lang="nb-NO" altLang="nb-NO" sz="4400" b="1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</a:br>
            <a:r>
              <a:rPr lang="nb-NO" altLang="nb-NO" sz="4400" b="1" dirty="0" err="1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Study</a:t>
            </a:r>
            <a:r>
              <a:rPr lang="nb-NO" altLang="nb-NO" sz="4400" b="1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 design: 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400" dirty="0" err="1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Methodological</a:t>
            </a:r>
            <a:r>
              <a:rPr lang="nb-NO" altLang="nb-NO" sz="4400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nb-NO" altLang="nb-NO" sz="4400" dirty="0" err="1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Retrospective</a:t>
            </a:r>
            <a:r>
              <a:rPr lang="nb-NO" altLang="nb-NO" sz="4400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nb-NO" altLang="nb-NO" sz="4400" dirty="0" err="1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Cohort</a:t>
            </a:r>
            <a:r>
              <a:rPr lang="nb-NO" altLang="nb-NO" sz="4400" dirty="0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nb-NO" altLang="nb-NO" sz="4400" dirty="0" err="1">
                <a:solidFill>
                  <a:srgbClr val="0E101A"/>
                </a:solidFill>
                <a:latin typeface="+mj-lt"/>
                <a:cs typeface="Times New Roman" panose="02020603050405020304" pitchFamily="18" charset="0"/>
              </a:rPr>
              <a:t>Study</a:t>
            </a:r>
            <a:endParaRPr lang="nb-NO" altLang="nb-NO" sz="4400" dirty="0">
              <a:solidFill>
                <a:srgbClr val="0E101A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spcAft>
                <a:spcPct val="20000"/>
              </a:spcAft>
            </a:pPr>
            <a:endParaRPr lang="en-US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0782618" y="6485351"/>
            <a:ext cx="9740900" cy="1966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Methods: </a:t>
            </a:r>
          </a:p>
          <a:p>
            <a:pPr eaLnBrk="1" hangingPunct="1">
              <a:spcBef>
                <a:spcPct val="50000"/>
              </a:spcBef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59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patients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Fabry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disease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included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follow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up over time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minimum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triplets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analysed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albuminuria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proteinuria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time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period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2009 to 2023. A total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330 triplets,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each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consisting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morning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void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samples,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i.e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990 urin samples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analysed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ACR- and PCR at Haukeland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University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Hospital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made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set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normal range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cut-off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 ACR and PCR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≤2,5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mmol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and ≤20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mmol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respectively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en-US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Results: </a:t>
            </a:r>
          </a:p>
          <a:p>
            <a:pPr eaLnBrk="1" hangingPunct="1">
              <a:spcBef>
                <a:spcPct val="50000"/>
              </a:spcBef>
            </a:pP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Median ACR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was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≤2.5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mmolcreatinine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in 206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of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330 cases. In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normal 206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urine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triplets, 25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sets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(12.1 %)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contained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one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sample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an ACR&gt;2.5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mmol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. Median PCR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was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≤20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mmolcreatinine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in 250 cases, and in 48 (19.2%) cases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with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a normal median PCR,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the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median ACR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was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&gt; 2.5 mg/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mmol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j-lt"/>
                <a:ea typeface="Calibri" panose="020F0502020204030204" pitchFamily="34" charset="0"/>
              </a:rPr>
              <a:t>creatinine</a:t>
            </a:r>
            <a:r>
              <a:rPr lang="nb-NO" sz="4400" dirty="0">
                <a:effectLst/>
                <a:latin typeface="+mj-lt"/>
                <a:ea typeface="Calibri" panose="020F0502020204030204" pitchFamily="34" charset="0"/>
              </a:rPr>
              <a:t>.</a:t>
            </a:r>
            <a:br>
              <a:rPr lang="en-US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endParaRPr lang="nb-NO" altLang="nb-NO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0478454" y="6502293"/>
            <a:ext cx="11459255" cy="800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Conclusion:</a:t>
            </a:r>
          </a:p>
          <a:p>
            <a:pPr eaLnBrk="1" hangingPunct="1">
              <a:spcBef>
                <a:spcPct val="50000"/>
              </a:spcBef>
            </a:pP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Basing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albuminuria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measurement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only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on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one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pathological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morning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urine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sample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may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lead to false positive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results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for ACR. Median ACR is a more sensitive and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specific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marker for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early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nephropathy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400" dirty="0" err="1">
                <a:effectLst/>
                <a:latin typeface="+mn-lt"/>
                <a:ea typeface="Calibri" panose="020F0502020204030204" pitchFamily="34" charset="0"/>
              </a:rPr>
              <a:t>than</a:t>
            </a:r>
            <a:r>
              <a:rPr lang="nb-NO" sz="4400" dirty="0">
                <a:effectLst/>
                <a:latin typeface="+mn-lt"/>
                <a:ea typeface="Calibri" panose="020F0502020204030204" pitchFamily="34" charset="0"/>
              </a:rPr>
              <a:t> median PCR.</a:t>
            </a:r>
            <a:endParaRPr lang="en-US" altLang="nb-NO" sz="4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4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28764896" y="28186902"/>
            <a:ext cx="11186266" cy="146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C5A5DA9C-1522-7751-EA32-52818850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3517" y="6485350"/>
            <a:ext cx="9131891" cy="1623447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71D991EF-8651-337D-86EB-E7D5C6B5DE5E}"/>
              </a:ext>
            </a:extLst>
          </p:cNvPr>
          <p:cNvSpPr txBox="1"/>
          <p:nvPr/>
        </p:nvSpPr>
        <p:spPr>
          <a:xfrm>
            <a:off x="32796045" y="22914183"/>
            <a:ext cx="9740900" cy="3013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36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nb-NO" sz="36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Median ACR mg/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creatinine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during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-up. High is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 a median ACR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&gt; 2.5 mg/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creatinine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Normal is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 a median ACR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≤2.5 mg/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mmol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36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creatinine</a:t>
            </a:r>
            <a:r>
              <a:rPr lang="nb-NO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21DDFCD7-BC72-793C-9F28-928F3B369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8455" y="11608766"/>
            <a:ext cx="12028465" cy="6002480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FA368425-FC10-6E05-9E78-3AC0AD28B8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78455" y="18193267"/>
            <a:ext cx="12020550" cy="7334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404</Words>
  <Application>Microsoft Office PowerPoint</Application>
  <PresentationFormat>Egendefinert</PresentationFormat>
  <Paragraphs>20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José Haugen Kadio</cp:lastModifiedBy>
  <cp:revision>151</cp:revision>
  <cp:lastPrinted>2016-05-27T08:05:21Z</cp:lastPrinted>
  <dcterms:created xsi:type="dcterms:W3CDTF">2006-11-02T13:18:58Z</dcterms:created>
  <dcterms:modified xsi:type="dcterms:W3CDTF">2023-03-26T20:13:47Z</dcterms:modified>
</cp:coreProperties>
</file>