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42808525" cy="30279975"/>
  <p:notesSz cx="7099300" cy="1023461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78">
          <p15:clr>
            <a:srgbClr val="A4A3A4"/>
          </p15:clr>
        </p15:guide>
        <p15:guide id="2" orient="horz" pos="18586">
          <p15:clr>
            <a:srgbClr val="A4A3A4"/>
          </p15:clr>
        </p15:guide>
        <p15:guide id="3" orient="horz" pos="17074">
          <p15:clr>
            <a:srgbClr val="A4A3A4"/>
          </p15:clr>
        </p15:guide>
        <p15:guide id="4" pos="745">
          <p15:clr>
            <a:srgbClr val="A4A3A4"/>
          </p15:clr>
        </p15:guide>
        <p15:guide id="5" pos="19961">
          <p15:clr>
            <a:srgbClr val="A4A3A4"/>
          </p15:clr>
        </p15:guide>
        <p15:guide id="6" pos="26361">
          <p15:clr>
            <a:srgbClr val="A4A3A4"/>
          </p15:clr>
        </p15:guide>
        <p15:guide id="7" pos="13513">
          <p15:clr>
            <a:srgbClr val="A4A3A4"/>
          </p15:clr>
        </p15:guide>
        <p15:guide id="8" pos="70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332B"/>
    <a:srgbClr val="0054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37" autoAdjust="0"/>
    <p:restoredTop sz="90261" autoAdjust="0"/>
  </p:normalViewPr>
  <p:slideViewPr>
    <p:cSldViewPr snapToGrid="0">
      <p:cViewPr varScale="1">
        <p:scale>
          <a:sx n="25" d="100"/>
          <a:sy n="25" d="100"/>
        </p:scale>
        <p:origin x="2008" y="248"/>
      </p:cViewPr>
      <p:guideLst>
        <p:guide orient="horz" pos="2778"/>
        <p:guide orient="horz" pos="18586"/>
        <p:guide orient="horz" pos="17074"/>
        <p:guide pos="745"/>
        <p:guide pos="19961"/>
        <p:guide pos="26361"/>
        <p:guide pos="13513"/>
        <p:guide pos="70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324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8200" y="768350"/>
            <a:ext cx="5422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779" y="4861365"/>
            <a:ext cx="5679742" cy="4605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324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6131AE1E-E725-4449-B03D-B7F1AD5A21E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59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178457" indent="-68637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274549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384368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494187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604007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71382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82364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933465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788E0A-2390-493D-B96C-E13D0340CC64}" type="slidenum">
              <a:rPr lang="nb-NO" altLang="nb-NO" sz="1300"/>
              <a:pPr eaLnBrk="1" hangingPunct="1"/>
              <a:t>1</a:t>
            </a:fld>
            <a:endParaRPr lang="nb-NO" altLang="nb-NO" sz="1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altLang="nb-NO" sz="9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oste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226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3" descr="Background, text field"/>
          <p:cNvSpPr>
            <a:spLocks/>
          </p:cNvSpPr>
          <p:nvPr/>
        </p:nvSpPr>
        <p:spPr bwMode="auto">
          <a:xfrm>
            <a:off x="6780" y="6047625"/>
            <a:ext cx="42840000" cy="21204000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 dirty="0"/>
          </a:p>
        </p:txBody>
      </p:sp>
      <p:sp>
        <p:nvSpPr>
          <p:cNvPr id="3" name="Freeform 3" descr="Red field, top"/>
          <p:cNvSpPr>
            <a:spLocks/>
          </p:cNvSpPr>
          <p:nvPr/>
        </p:nvSpPr>
        <p:spPr bwMode="auto">
          <a:xfrm>
            <a:off x="0" y="-1"/>
            <a:ext cx="42840000" cy="5634931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rgbClr val="E857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6" name="Picture 19">
            <a:extLst>
              <a:ext uri="{FF2B5EF4-FFF2-40B4-BE49-F238E27FC236}">
                <a16:creationId xmlns:a16="http://schemas.microsoft.com/office/drawing/2014/main" id="{DB71FBB0-7283-9C47-8A07-A78431AE176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14799" y="27905117"/>
            <a:ext cx="9907650" cy="1699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2pPr>
      <a:lvl3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3pPr>
      <a:lvl4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4pPr>
      <a:lvl5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5pPr>
      <a:lvl6pPr marL="4572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6pPr>
      <a:lvl7pPr marL="9144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7pPr>
      <a:lvl8pPr marL="13716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8pPr>
      <a:lvl9pPr marL="18288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9pPr>
    </p:titleStyle>
    <p:bodyStyle>
      <a:lvl1pPr marL="3136900" indent="-3136900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9300">
          <a:solidFill>
            <a:schemeClr val="tx1"/>
          </a:solidFill>
          <a:latin typeface="+mn-lt"/>
          <a:ea typeface="+mn-ea"/>
          <a:cs typeface="+mn-cs"/>
        </a:defRPr>
      </a:lvl1pPr>
      <a:lvl2pPr marL="6792913" indent="-2613025" algn="l" defTabSz="8361363" rtl="0" eaLnBrk="0" fontAlgn="base" hangingPunct="0">
        <a:spcBef>
          <a:spcPct val="20000"/>
        </a:spcBef>
        <a:spcAft>
          <a:spcPct val="0"/>
        </a:spcAft>
        <a:buChar char="–"/>
        <a:defRPr sz="25600">
          <a:solidFill>
            <a:schemeClr val="tx1"/>
          </a:solidFill>
          <a:latin typeface="+mn-lt"/>
        </a:defRPr>
      </a:lvl2pPr>
      <a:lvl3pPr marL="10452100" indent="-2090738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2100">
          <a:solidFill>
            <a:schemeClr val="tx1"/>
          </a:solidFill>
          <a:latin typeface="+mn-lt"/>
        </a:defRPr>
      </a:lvl3pPr>
      <a:lvl4pPr marL="14630400" indent="-2090738" algn="l" defTabSz="8361363" rtl="0" eaLnBrk="0" fontAlgn="base" hangingPunct="0">
        <a:spcBef>
          <a:spcPct val="20000"/>
        </a:spcBef>
        <a:spcAft>
          <a:spcPct val="0"/>
        </a:spcAft>
        <a:buChar char="–"/>
        <a:defRPr sz="18200">
          <a:solidFill>
            <a:schemeClr val="tx1"/>
          </a:solidFill>
          <a:latin typeface="+mn-lt"/>
        </a:defRPr>
      </a:lvl4pPr>
      <a:lvl5pPr marL="18810288" indent="-2089150" algn="l" defTabSz="8361363" rtl="0" eaLnBrk="0" fontAlgn="base" hangingPunct="0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5pPr>
      <a:lvl6pPr marL="192674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6pPr>
      <a:lvl7pPr marL="197246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7pPr>
      <a:lvl8pPr marL="201818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8pPr>
      <a:lvl9pPr marL="206390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o.int/news-room/fact-sheets/detail/obesity-and-overweigh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hyperlink" Target="https://www.fhi.no/nettpub/hin/ikke-smittsomme/overvekt-og-fedm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" descr="Title field"/>
          <p:cNvSpPr txBox="1">
            <a:spLocks noChangeArrowheads="1"/>
          </p:cNvSpPr>
          <p:nvPr/>
        </p:nvSpPr>
        <p:spPr bwMode="auto">
          <a:xfrm>
            <a:off x="1182688" y="1128713"/>
            <a:ext cx="34201099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nb-NO" sz="11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Hvordan</a:t>
            </a:r>
            <a:r>
              <a:rPr lang="en-US" altLang="nb-NO" sz="1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b-NO" sz="11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møter</a:t>
            </a:r>
            <a:r>
              <a:rPr lang="en-US" altLang="nb-NO" sz="1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 </a:t>
            </a:r>
            <a:r>
              <a:rPr lang="en-US" altLang="nb-NO" sz="11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altLang="nb-NO" sz="1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b-NO" sz="11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</a:t>
            </a:r>
            <a:r>
              <a:rPr lang="en-US" altLang="nb-NO" sz="1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b-NO" sz="11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pandemi</a:t>
            </a:r>
            <a:r>
              <a:rPr lang="en-US" altLang="nb-NO" sz="1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nb-NO" altLang="nb-NO" sz="11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4" name="Subtitle" descr="Subtitle field"/>
          <p:cNvSpPr txBox="1">
            <a:spLocks noChangeArrowheads="1"/>
          </p:cNvSpPr>
          <p:nvPr/>
        </p:nvSpPr>
        <p:spPr bwMode="auto">
          <a:xfrm>
            <a:off x="1182688" y="3076575"/>
            <a:ext cx="342614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En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kvalitativ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studie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av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norske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sykehuslegers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forhold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til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-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og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behandling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av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pasienter</a:t>
            </a:r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 med </a:t>
            </a:r>
            <a:r>
              <a:rPr lang="en-US" altLang="nb-NO" sz="4800" b="1" dirty="0" err="1">
                <a:solidFill>
                  <a:schemeClr val="bg1"/>
                </a:solidFill>
                <a:latin typeface="+mj-lt"/>
              </a:rPr>
              <a:t>fedme</a:t>
            </a:r>
            <a:endParaRPr lang="nb-NO" altLang="nb-NO" sz="9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53" name="Name and info" descr="Field for name and email"/>
          <p:cNvSpPr txBox="1">
            <a:spLocks noChangeArrowheads="1"/>
          </p:cNvSpPr>
          <p:nvPr/>
        </p:nvSpPr>
        <p:spPr bwMode="auto">
          <a:xfrm>
            <a:off x="31962408" y="1196644"/>
            <a:ext cx="10033000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nb-NO" altLang="nb-NO" sz="4800" b="1" dirty="0">
                <a:solidFill>
                  <a:schemeClr val="bg1"/>
                </a:solidFill>
                <a:latin typeface="+mn-lt"/>
              </a:rPr>
              <a:t>Henrik Hvidsten</a:t>
            </a:r>
            <a:br>
              <a:rPr lang="nb-NO" altLang="nb-NO" sz="4000" dirty="0">
                <a:solidFill>
                  <a:schemeClr val="bg1"/>
                </a:solidFill>
                <a:latin typeface="+mn-lt"/>
              </a:rPr>
            </a:br>
            <a:r>
              <a:rPr lang="nb-NO" altLang="nb-NO" sz="4000" dirty="0" err="1">
                <a:solidFill>
                  <a:schemeClr val="bg1"/>
                </a:solidFill>
                <a:latin typeface="+mn-lt"/>
              </a:rPr>
              <a:t>University</a:t>
            </a:r>
            <a:r>
              <a:rPr lang="nb-NO" altLang="nb-NO" sz="4000" dirty="0">
                <a:solidFill>
                  <a:schemeClr val="bg1"/>
                </a:solidFill>
                <a:latin typeface="+mn-lt"/>
              </a:rPr>
              <a:t> </a:t>
            </a:r>
            <a:r>
              <a:rPr lang="nb-NO" altLang="nb-NO" sz="4000" dirty="0" err="1">
                <a:solidFill>
                  <a:schemeClr val="bg1"/>
                </a:solidFill>
                <a:latin typeface="+mn-lt"/>
              </a:rPr>
              <a:t>of</a:t>
            </a:r>
            <a:r>
              <a:rPr lang="nb-NO" altLang="nb-NO" sz="4000" dirty="0">
                <a:solidFill>
                  <a:schemeClr val="bg1"/>
                </a:solidFill>
                <a:latin typeface="+mn-lt"/>
              </a:rPr>
              <a:t> Bergen</a:t>
            </a:r>
          </a:p>
          <a:p>
            <a:pPr algn="r" eaLnBrk="1" hangingPunct="1"/>
            <a:r>
              <a:rPr lang="nb-NO" altLang="nb-NO" sz="4000" dirty="0">
                <a:solidFill>
                  <a:schemeClr val="bg1"/>
                </a:solidFill>
                <a:latin typeface="+mn-lt"/>
              </a:rPr>
              <a:t>hhv001@uib.no</a:t>
            </a:r>
          </a:p>
          <a:p>
            <a:pPr algn="r" eaLnBrk="1" hangingPunct="1"/>
            <a:endParaRPr lang="nb-NO" altLang="nb-NO" sz="4000" dirty="0">
              <a:solidFill>
                <a:schemeClr val="bg1"/>
              </a:solidFill>
              <a:latin typeface="+mn-lt"/>
            </a:endParaRPr>
          </a:p>
          <a:p>
            <a:pPr algn="r" eaLnBrk="1" hangingPunct="1"/>
            <a:r>
              <a:rPr lang="nb-NO" altLang="nb-NO" sz="4000" dirty="0">
                <a:solidFill>
                  <a:schemeClr val="bg1"/>
                </a:solidFill>
                <a:latin typeface="+mn-lt"/>
              </a:rPr>
              <a:t>Veileder: Jørn V Sagen, KI2</a:t>
            </a:r>
          </a:p>
        </p:txBody>
      </p:sp>
      <p:sp>
        <p:nvSpPr>
          <p:cNvPr id="2055" name="Text box 1" descr="Text field "/>
          <p:cNvSpPr txBox="1">
            <a:spLocks noChangeArrowheads="1"/>
          </p:cNvSpPr>
          <p:nvPr/>
        </p:nvSpPr>
        <p:spPr bwMode="auto">
          <a:xfrm>
            <a:off x="1295082" y="6229350"/>
            <a:ext cx="9969500" cy="20159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ct val="20000"/>
              </a:spcAft>
            </a:pPr>
            <a:r>
              <a:rPr lang="en-GB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ABSTRACT</a:t>
            </a:r>
          </a:p>
          <a:p>
            <a:pPr eaLnBrk="1" hangingPunct="1">
              <a:spcAft>
                <a:spcPct val="20000"/>
              </a:spcAft>
            </a:pPr>
            <a:r>
              <a:rPr lang="en-GB" altLang="nb-NO" sz="4000" b="1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Mål</a:t>
            </a:r>
            <a:endParaRPr lang="en-GB" altLang="nb-NO" sz="4000" b="1" i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spcAft>
                <a:spcPct val="20000"/>
              </a:spcAft>
            </a:pP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Å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undersøke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hvordan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pasienters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fedme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påvirker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samspillet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mellom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lege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pasient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hvilke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eksplisitte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implisitte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følger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dette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har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for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lege-pasient-forholdet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for den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kliniske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behandlingen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helsehjelpen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som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blir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tilbudt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</a:t>
            </a:r>
          </a:p>
          <a:p>
            <a:pPr eaLnBrk="1" hangingPunct="1">
              <a:spcAft>
                <a:spcPct val="20000"/>
              </a:spcAft>
            </a:pPr>
            <a:r>
              <a:rPr lang="en-GB" altLang="nb-NO" sz="4000" b="1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Bakgrunn</a:t>
            </a:r>
            <a:endParaRPr lang="en-GB" altLang="nb-NO" sz="4000" b="1" i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spcAft>
                <a:spcPct val="20000"/>
              </a:spcAft>
            </a:pP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Fedme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har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senere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tid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blitt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betegnet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som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en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pandemi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med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en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nesten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tre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ganger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økt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forekomst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globalt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siden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1975 (1).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Også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Norge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har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forekomsten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økt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betydelig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utviklingen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synes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ikke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å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avata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(2).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Pasienter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med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fedme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er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disponert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for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en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rekke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komorbiditet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internasjonal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forskning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peker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samtidig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på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utstrakt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stigmatisering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av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denne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pasientgruppen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(3).</a:t>
            </a:r>
            <a:b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en-GB" altLang="nb-NO" sz="4000" b="1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Metode</a:t>
            </a:r>
            <a:endParaRPr lang="en-GB" altLang="nb-NO" sz="4000" b="1" i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spcAft>
                <a:spcPct val="20000"/>
              </a:spcAft>
            </a:pP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Kvalitativ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analyse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av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semistrukturerte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dybdeintervjuer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av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sykehusleger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ved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Haukeland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Universitetssykehus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 </a:t>
            </a:r>
          </a:p>
          <a:p>
            <a:pPr eaLnBrk="1" hangingPunct="1">
              <a:spcAft>
                <a:spcPct val="20000"/>
              </a:spcAft>
            </a:pPr>
            <a:r>
              <a:rPr lang="en-GB" altLang="nb-NO" sz="4000" b="1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Resultater</a:t>
            </a:r>
            <a:endParaRPr lang="en-GB" altLang="nb-NO" sz="4000" b="1" i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spcAft>
                <a:spcPct val="20000"/>
              </a:spcAft>
            </a:pP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Særlig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ulike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tanker om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fedmens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etiologi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tanker om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fedme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som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et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sårbart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tema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er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gjennomgående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intervjuene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Begge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tematikker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har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mulige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implikasjoner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for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klinisk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praksis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hos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en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stadig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større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andel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av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GB" altLang="nb-NO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befolkningen</a:t>
            </a:r>
            <a:r>
              <a:rPr lang="en-GB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</a:t>
            </a:r>
          </a:p>
          <a:p>
            <a:pPr eaLnBrk="1" hangingPunct="1">
              <a:spcAft>
                <a:spcPct val="20000"/>
              </a:spcAft>
            </a:pPr>
            <a:endParaRPr lang="en-GB" altLang="nb-NO" sz="4000" i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052" name="Text box 2" descr="Text field "/>
          <p:cNvSpPr txBox="1">
            <a:spLocks noChangeArrowheads="1"/>
          </p:cNvSpPr>
          <p:nvPr/>
        </p:nvSpPr>
        <p:spPr bwMode="auto">
          <a:xfrm>
            <a:off x="11875815" y="6327590"/>
            <a:ext cx="13973764" cy="9294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nb-NO" sz="40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nb-NO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Norske </a:t>
            </a:r>
            <a:r>
              <a:rPr lang="en-US" altLang="nb-NO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sykehuslegers</a:t>
            </a:r>
            <a:r>
              <a:rPr lang="en-US" altLang="nb-NO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møte</a:t>
            </a:r>
            <a:r>
              <a:rPr lang="en-US" altLang="nb-NO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med </a:t>
            </a:r>
            <a:r>
              <a:rPr lang="en-US" altLang="nb-NO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pasienter</a:t>
            </a:r>
            <a:r>
              <a:rPr lang="en-US" altLang="nb-NO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med </a:t>
            </a:r>
            <a:r>
              <a:rPr lang="en-US" altLang="nb-NO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fedme</a:t>
            </a:r>
            <a:br>
              <a:rPr lang="en-US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endParaRPr lang="en-US" altLang="nb-NO" sz="28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Med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stadig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økende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forekomt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utgjør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pasienter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med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fedme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en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stadig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større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del av den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totale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pasientpopulasjonen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bade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globalt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I Norge.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Pasienter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med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fedme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er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utsatt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for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en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rekke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helseutfordringer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samtidig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konkluderer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internasjonal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forskning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med at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pasienter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med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fedme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også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opplever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stigmatisering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I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møte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med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helsevesenet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En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avgjørende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del av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pasienter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med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fedmes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møte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med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helsevesenet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I Norge er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møtet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med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spesialisthelsetjenesten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Studien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ønsket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derfor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å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undersøke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om,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tilfellet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hvordan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pasientens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fedme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påvirker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samspillet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mellom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lege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pasient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hvilke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tanker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følelser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som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vekkes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legen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hvilke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eksplisitte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implisitte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følger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dette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har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for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lege-pasient-forholdet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for den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kliniske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behandlingen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helsehjelpen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som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blir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tilbudt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 </a:t>
            </a:r>
          </a:p>
          <a:p>
            <a:pPr eaLnBrk="1" hangingPunct="1">
              <a:spcBef>
                <a:spcPct val="50000"/>
              </a:spcBef>
            </a:pPr>
            <a:endParaRPr lang="en-US" altLang="nb-NO" sz="28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endParaRPr lang="en-US" altLang="nb-NO" sz="28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061" name="Text Box 4" descr="Text field "/>
          <p:cNvSpPr txBox="1">
            <a:spLocks noChangeArrowheads="1"/>
          </p:cNvSpPr>
          <p:nvPr/>
        </p:nvSpPr>
        <p:spPr bwMode="auto">
          <a:xfrm>
            <a:off x="26460812" y="8092449"/>
            <a:ext cx="15242496" cy="15524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</a:t>
            </a:r>
            <a:r>
              <a:rPr lang="en-US" altLang="nb-NO" sz="2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etode</a:t>
            </a:r>
            <a:endParaRPr lang="en-US" altLang="nb-NO" sz="28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Studien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ble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gjennomført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som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en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kvalitativ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studie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der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semistrukturerte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dybdeintervjuer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dannet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grunnlaget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for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videre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analyse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Intervjuobjektene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var 10 leger med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mellom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ved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8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ulike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indremedisinske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seksjoner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ved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Haukeland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Universitetssykehus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Intervjuobjektene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hadde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mellom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4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30 (median 12)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års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erfaring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fra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respective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seksjoner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Intervuene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ble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tatt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opp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tranksribert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Videre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analyse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av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datamaterialet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er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utført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med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inspirasjon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fra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systematisk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tekstkondensering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(STC) (4)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endParaRPr lang="en-US" altLang="nb-NO" sz="28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nb-NO" sz="2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Resultater</a:t>
            </a:r>
            <a:endParaRPr lang="en-US" altLang="nb-NO" sz="28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Det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ble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funnet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stor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variasjon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I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innholdet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I de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ulike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intervjuene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men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enkelte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tematikker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gjentok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seg I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ulike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former.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Ulike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tanker om </a:t>
            </a:r>
            <a:r>
              <a:rPr lang="en-US" altLang="nb-NO" sz="28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fedmens</a:t>
            </a:r>
            <a:r>
              <a:rPr lang="en-US" altLang="nb-NO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etiologi</a:t>
            </a:r>
            <a:r>
              <a:rPr lang="en-US" altLang="nb-NO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fedme</a:t>
            </a:r>
            <a:r>
              <a:rPr lang="en-US" altLang="nb-NO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som</a:t>
            </a:r>
            <a:r>
              <a:rPr lang="en-US" altLang="nb-NO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sårt</a:t>
            </a:r>
            <a:r>
              <a:rPr lang="en-US" altLang="nb-NO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</a:t>
            </a:r>
            <a:r>
              <a:rPr lang="en-US" altLang="nb-NO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komplekst</a:t>
            </a:r>
            <a:r>
              <a:rPr lang="en-US" altLang="nb-NO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tema</a:t>
            </a:r>
            <a:r>
              <a:rPr lang="en-US" altLang="nb-NO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ble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valgt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ut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for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videre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analyse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særlig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med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tanke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på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mulige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kliniske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implikasjoner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 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Intervjuobjektene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viste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ulike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fokus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I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refleksjon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rundt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fedmens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etiologi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Enkelte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oppfattet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fedme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I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større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grad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som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en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egen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sykdomstilstand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mens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andre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beskrev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fedme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som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et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resultat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av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tillært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adferd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som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en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normalvariant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eller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som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et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samfunnsproblem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 Det er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rimelig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å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anta at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ulike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oppfatninger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om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en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tilstands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etiologi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kan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implisere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ulike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kliniske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tilnærminger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intervensjoner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som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igjen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kan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være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lite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hensiktsmessig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Tematikken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fedme</a:t>
            </a:r>
            <a:r>
              <a:rPr lang="en-US" altLang="nb-NO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som</a:t>
            </a:r>
            <a:r>
              <a:rPr lang="en-US" altLang="nb-NO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sårbart</a:t>
            </a:r>
            <a:r>
              <a:rPr lang="en-US" altLang="nb-NO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</a:t>
            </a:r>
            <a:r>
              <a:rPr lang="en-US" altLang="nb-NO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komplekst</a:t>
            </a:r>
            <a:r>
              <a:rPr lang="en-US" altLang="nb-NO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tema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viste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seg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blant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annet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gjennom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at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legene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oppfattet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temaet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som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sårbart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for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pasienten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at de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syntes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det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kan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være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vanskelig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å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komme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posisjon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for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å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drøfte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temaet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at det var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utfordrende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å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ta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opp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ved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kortere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pasientmøter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at de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kunne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frykte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å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såre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pasienten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ved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å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ta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opp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fedme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Mulige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kliniske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implikasjoner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vil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være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at man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ikke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finner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rom for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å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drøfte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temaet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og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at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eventuelle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intervensjoner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da </a:t>
            </a: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uteblir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</a:t>
            </a:r>
          </a:p>
        </p:txBody>
      </p:sp>
      <p:sp>
        <p:nvSpPr>
          <p:cNvPr id="2065" name="References" descr="Field for references"/>
          <p:cNvSpPr txBox="1">
            <a:spLocks noChangeArrowheads="1"/>
          </p:cNvSpPr>
          <p:nvPr/>
        </p:nvSpPr>
        <p:spPr bwMode="auto">
          <a:xfrm>
            <a:off x="21801392" y="27460575"/>
            <a:ext cx="19509894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Referanser</a:t>
            </a:r>
          </a:p>
          <a:p>
            <a:pPr marL="457200" indent="-457200" eaLnBrk="1" hangingPunct="1">
              <a:buAutoNum type="arabicPeriod"/>
            </a:pPr>
            <a:r>
              <a:rPr lang="nb-NO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Organization, W. H. (2021). "</a:t>
            </a:r>
            <a:r>
              <a:rPr lang="nb-NO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Obesity</a:t>
            </a:r>
            <a:r>
              <a:rPr lang="nb-NO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and </a:t>
            </a:r>
            <a:r>
              <a:rPr lang="nb-NO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overweight</a:t>
            </a:r>
            <a:r>
              <a:rPr lang="nb-NO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." </a:t>
            </a:r>
            <a:r>
              <a:rPr lang="nb-NO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Retrieved</a:t>
            </a:r>
            <a:r>
              <a:rPr lang="nb-NO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25 May, 2023, from </a:t>
            </a:r>
            <a:r>
              <a:rPr lang="nb-NO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hlinkClick r:id="rId3"/>
              </a:rPr>
              <a:t>https://www.who.int/news-room/fact-sheets/detail/obesity-and-overweight</a:t>
            </a:r>
            <a:r>
              <a:rPr lang="nb-NO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</a:t>
            </a:r>
          </a:p>
          <a:p>
            <a:pPr marL="457200" indent="-457200" eaLnBrk="1" hangingPunct="1">
              <a:buAutoNum type="arabicPeriod"/>
            </a:pPr>
            <a:r>
              <a:rPr lang="nb-NO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Folkehelseinstituttet (2022). "Overvekt og fedme i </a:t>
            </a:r>
            <a:r>
              <a:rPr lang="nb-NO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Noreg</a:t>
            </a:r>
            <a:r>
              <a:rPr lang="nb-NO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." </a:t>
            </a:r>
            <a:r>
              <a:rPr lang="nb-NO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Retrieved</a:t>
            </a:r>
            <a:r>
              <a:rPr lang="nb-NO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25 May, 2023, from </a:t>
            </a:r>
            <a:r>
              <a:rPr lang="nb-NO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hlinkClick r:id="rId4"/>
              </a:rPr>
              <a:t>https://www.fhi.no/nettpub/hin/ikke-smittsomme/overvekt-og-fedme/</a:t>
            </a:r>
            <a:r>
              <a:rPr lang="nb-NO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</a:t>
            </a:r>
          </a:p>
          <a:p>
            <a:pPr marL="457200" indent="-457200" eaLnBrk="1" hangingPunct="1">
              <a:buAutoNum type="arabicPeriod"/>
            </a:pPr>
            <a:r>
              <a:rPr lang="nb-NO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Puhl, R. M. and C. A. </a:t>
            </a:r>
            <a:r>
              <a:rPr lang="nb-NO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Heuer</a:t>
            </a:r>
            <a:r>
              <a:rPr lang="nb-NO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(2009). "The stigma </a:t>
            </a:r>
            <a:r>
              <a:rPr lang="nb-NO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of</a:t>
            </a:r>
            <a:r>
              <a:rPr lang="nb-NO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nb-NO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obesity</a:t>
            </a:r>
            <a:r>
              <a:rPr lang="nb-NO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: a </a:t>
            </a:r>
            <a:r>
              <a:rPr lang="nb-NO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review</a:t>
            </a:r>
            <a:r>
              <a:rPr lang="nb-NO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and </a:t>
            </a:r>
            <a:r>
              <a:rPr lang="nb-NO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update</a:t>
            </a:r>
            <a:r>
              <a:rPr lang="nb-NO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." </a:t>
            </a:r>
            <a:r>
              <a:rPr lang="nb-NO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Obesity</a:t>
            </a:r>
            <a:r>
              <a:rPr lang="nb-NO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(Silver Spring) 17(5): 941-964.</a:t>
            </a:r>
          </a:p>
          <a:p>
            <a:pPr marL="457200" indent="-457200" eaLnBrk="1" hangingPunct="1">
              <a:buAutoNum type="arabicPeriod"/>
            </a:pPr>
            <a:r>
              <a:rPr lang="nb-NO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Malterud</a:t>
            </a:r>
            <a:r>
              <a:rPr lang="nb-NO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K. (2017). Kvalitative forskningsmetoder for medisin og helsefag. Oslo, </a:t>
            </a:r>
            <a:r>
              <a:rPr lang="nb-NO" altLang="nb-NO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Universitetsforl</a:t>
            </a:r>
            <a:r>
              <a:rPr lang="nb-NO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</a:t>
            </a:r>
          </a:p>
          <a:p>
            <a:pPr marL="457200" indent="-457200" eaLnBrk="1" hangingPunct="1">
              <a:buAutoNum type="arabicPeriod"/>
            </a:pPr>
            <a:endParaRPr lang="nb-NO" altLang="nb-NO" sz="2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marL="457200" indent="-457200" eaLnBrk="1" hangingPunct="1">
              <a:buAutoNum type="arabicPeriod"/>
            </a:pPr>
            <a:endParaRPr lang="nb-NO" altLang="nb-NO" sz="2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/>
            <a:endParaRPr lang="nb-NO" altLang="nb-NO" sz="2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/>
            <a:endParaRPr lang="nb-NO" altLang="nb-NO" sz="28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066" name="Acknowledgements" descr="Field for acknowledgements"/>
          <p:cNvSpPr txBox="1">
            <a:spLocks noChangeArrowheads="1"/>
          </p:cNvSpPr>
          <p:nvPr/>
        </p:nvSpPr>
        <p:spPr bwMode="auto">
          <a:xfrm>
            <a:off x="31962408" y="27460575"/>
            <a:ext cx="97409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</a:t>
            </a:r>
          </a:p>
        </p:txBody>
      </p:sp>
      <p:pic>
        <p:nvPicPr>
          <p:cNvPr id="3" name="Bilde 2" descr="Et bilde som inneholder tekst, skjermbilde, line, Plottdiagram&#10;&#10;Automatisk generert beskrivelse">
            <a:extLst>
              <a:ext uri="{FF2B5EF4-FFF2-40B4-BE49-F238E27FC236}">
                <a16:creationId xmlns:a16="http://schemas.microsoft.com/office/drawing/2014/main" id="{4811116E-3EE7-7339-CC52-BCA73DB0FF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5815" y="15622442"/>
            <a:ext cx="13498785" cy="8504236"/>
          </a:xfrm>
          <a:prstGeom prst="rect">
            <a:avLst/>
          </a:prstGeom>
        </p:spPr>
      </p:pic>
      <p:sp>
        <p:nvSpPr>
          <p:cNvPr id="2" name="TekstSylinder 1">
            <a:extLst>
              <a:ext uri="{FF2B5EF4-FFF2-40B4-BE49-F238E27FC236}">
                <a16:creationId xmlns:a16="http://schemas.microsoft.com/office/drawing/2014/main" id="{59224053-F449-827C-F58A-75294F9C8726}"/>
              </a:ext>
            </a:extLst>
          </p:cNvPr>
          <p:cNvSpPr txBox="1"/>
          <p:nvPr/>
        </p:nvSpPr>
        <p:spPr>
          <a:xfrm>
            <a:off x="11875815" y="24485600"/>
            <a:ext cx="134987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/>
              <a:t>Figur basert på HUNT og Tromsøundersøkelsen, fremstilt av FHI (2)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UiB-Farger-2015-matt">
      <a:dk1>
        <a:sysClr val="windowText" lastClr="000000"/>
      </a:dk1>
      <a:lt1>
        <a:srgbClr val="FFFFFF"/>
      </a:lt1>
      <a:dk2>
        <a:srgbClr val="847268"/>
      </a:dk2>
      <a:lt2>
        <a:srgbClr val="D0CAC2"/>
      </a:lt2>
      <a:accent1>
        <a:srgbClr val="DB3F3D"/>
      </a:accent1>
      <a:accent2>
        <a:srgbClr val="1A2640"/>
      </a:accent2>
      <a:accent3>
        <a:srgbClr val="CDAB3F"/>
      </a:accent3>
      <a:accent4>
        <a:srgbClr val="4EA0B7"/>
      </a:accent4>
      <a:accent5>
        <a:srgbClr val="789A5B"/>
      </a:accent5>
      <a:accent6>
        <a:srgbClr val="705686"/>
      </a:accent6>
      <a:hlink>
        <a:srgbClr val="009FEE"/>
      </a:hlink>
      <a:folHlink>
        <a:srgbClr val="522D89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9532</TotalTime>
  <Words>726</Words>
  <Application>Microsoft Macintosh PowerPoint</Application>
  <PresentationFormat>Egendefinert</PresentationFormat>
  <Paragraphs>34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3" baseType="lpstr">
      <vt:lpstr>Arial</vt:lpstr>
      <vt:lpstr>Standard utforming</vt:lpstr>
      <vt:lpstr>PowerPoint-presentasjon</vt:lpstr>
    </vt:vector>
  </TitlesOfParts>
  <Company>IT-avd, 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Helge Grønhaug</dc:creator>
  <cp:lastModifiedBy>Henrik Hvidsten</cp:lastModifiedBy>
  <cp:revision>143</cp:revision>
  <cp:lastPrinted>2016-05-27T08:05:21Z</cp:lastPrinted>
  <dcterms:created xsi:type="dcterms:W3CDTF">2006-11-02T13:18:58Z</dcterms:created>
  <dcterms:modified xsi:type="dcterms:W3CDTF">2023-05-25T01:30:38Z</dcterms:modified>
</cp:coreProperties>
</file>