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652C28-CE29-7668-8564-E3C0440E7159}" v="1016" dt="2023-03-23T10:36:02.698"/>
    <p1510:client id="{1F3BF6E9-216C-F540-8B48-677CA85E6B66}" v="168" dt="2023-03-24T09:53:00.070"/>
    <p1510:client id="{27E2184C-10E3-F49B-E088-87A46776ACD1}" v="68" dt="2023-03-23T14:07:07.617"/>
    <p1510:client id="{41ADAF38-FBAF-870E-9D61-E76123971D7F}" v="70" dt="2023-03-23T10:34:20.053"/>
    <p1510:client id="{7D62898F-6E01-07A8-5A7A-BA1D5B05EC47}" v="10" dt="2023-03-24T09:46:46.972"/>
    <p1510:client id="{A0917F44-5397-1B4D-9C43-B03594425A62}" v="16" dt="2023-03-21T11:22:17.022"/>
    <p1510:client id="{C13157B2-5613-53C1-CB20-75EA3D6C6054}" v="67" dt="2023-03-24T07:43:10.4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p:cViewPr varScale="1">
        <p:scale>
          <a:sx n="23" d="100"/>
          <a:sy n="23" d="100"/>
        </p:scale>
        <p:origin x="1848" y="288"/>
      </p:cViewPr>
      <p:guideLst>
        <p:guide orient="horz" pos="2778"/>
        <p:guide orient="horz" pos="18586"/>
        <p:guide orient="horz" pos="17074"/>
        <p:guide pos="745"/>
        <p:guide pos="19961"/>
        <p:guide pos="26361"/>
        <p:guide pos="13513"/>
        <p:guide pos="702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extLst>
      <p:ext uri="{BB962C8B-B14F-4D97-AF65-F5344CB8AC3E}">
        <p14:creationId xmlns:p14="http://schemas.microsoft.com/office/powerpoint/2010/main" val="870889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pic>
        <p:nvPicPr>
          <p:cNvPr id="1026" name="Picture 1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1169" y="27849640"/>
            <a:ext cx="9907651" cy="181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243014" y="882865"/>
            <a:ext cx="3420109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r>
              <a:rPr lang="nb-NO" sz="8800" b="1">
                <a:solidFill>
                  <a:schemeClr val="bg1"/>
                </a:solidFill>
              </a:rPr>
              <a:t>How do </a:t>
            </a:r>
            <a:r>
              <a:rPr lang="nb-NO" sz="8800" b="1" err="1">
                <a:solidFill>
                  <a:schemeClr val="bg1"/>
                </a:solidFill>
              </a:rPr>
              <a:t>medical</a:t>
            </a:r>
            <a:r>
              <a:rPr lang="nb-NO" sz="8800" b="1">
                <a:solidFill>
                  <a:schemeClr val="bg1"/>
                </a:solidFill>
              </a:rPr>
              <a:t> students best </a:t>
            </a:r>
            <a:r>
              <a:rPr lang="nb-NO" sz="8800" b="1" err="1">
                <a:solidFill>
                  <a:schemeClr val="bg1"/>
                </a:solidFill>
              </a:rPr>
              <a:t>learn</a:t>
            </a:r>
            <a:r>
              <a:rPr lang="nb-NO" sz="8800" b="1">
                <a:solidFill>
                  <a:schemeClr val="bg1"/>
                </a:solidFill>
              </a:rPr>
              <a:t> renal </a:t>
            </a:r>
            <a:r>
              <a:rPr lang="nb-NO" sz="8800" b="1" err="1">
                <a:solidFill>
                  <a:schemeClr val="bg1"/>
                </a:solidFill>
              </a:rPr>
              <a:t>physiology</a:t>
            </a:r>
            <a:r>
              <a:rPr lang="nb-NO" sz="8800" b="1">
                <a:solidFill>
                  <a:schemeClr val="bg1"/>
                </a:solidFill>
              </a:rPr>
              <a:t>?</a:t>
            </a:r>
            <a:endParaRPr lang="nb-NO" sz="8800">
              <a:solidFill>
                <a:schemeClr val="bg1"/>
              </a:solidFill>
            </a:endParaRPr>
          </a:p>
        </p:txBody>
      </p:sp>
      <p:sp>
        <p:nvSpPr>
          <p:cNvPr id="2054" name="Subtitle" descr="Subtitle field"/>
          <p:cNvSpPr txBox="1">
            <a:spLocks noChangeArrowheads="1"/>
          </p:cNvSpPr>
          <p:nvPr/>
        </p:nvSpPr>
        <p:spPr bwMode="auto">
          <a:xfrm>
            <a:off x="1230814" y="3076575"/>
            <a:ext cx="34261425"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sz="6000" i="1">
                <a:solidFill>
                  <a:schemeClr val="bg1"/>
                </a:solidFill>
                <a:effectLst/>
                <a:latin typeface="Calibri" panose="020F0502020204030204" pitchFamily="34" charset="0"/>
                <a:ea typeface="Times New Roman" panose="02020603050405020304" pitchFamily="18" charset="0"/>
              </a:rPr>
              <a:t>A </a:t>
            </a:r>
            <a:r>
              <a:rPr lang="nb-NO" sz="6000" i="1" err="1">
                <a:solidFill>
                  <a:schemeClr val="bg1"/>
                </a:solidFill>
                <a:effectLst/>
                <a:latin typeface="Calibri" panose="020F0502020204030204" pitchFamily="34" charset="0"/>
                <a:ea typeface="Times New Roman" panose="02020603050405020304" pitchFamily="18" charset="0"/>
              </a:rPr>
              <a:t>quantitative</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study</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of</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the</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relationship</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between</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perceived</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learning</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outcomes</a:t>
            </a:r>
            <a:r>
              <a:rPr lang="nb-NO" sz="6000" i="1">
                <a:solidFill>
                  <a:schemeClr val="bg1"/>
                </a:solidFill>
                <a:effectLst/>
                <a:latin typeface="Calibri" panose="020F0502020204030204" pitchFamily="34" charset="0"/>
                <a:ea typeface="Times New Roman" panose="02020603050405020304" pitchFamily="18" charset="0"/>
              </a:rPr>
              <a:t>, time spent </a:t>
            </a:r>
            <a:r>
              <a:rPr lang="nb-NO" sz="6000" i="1" err="1">
                <a:solidFill>
                  <a:schemeClr val="bg1"/>
                </a:solidFill>
                <a:effectLst/>
                <a:latin typeface="Calibri" panose="020F0502020204030204" pitchFamily="34" charset="0"/>
                <a:ea typeface="Times New Roman" panose="02020603050405020304" pitchFamily="18" charset="0"/>
              </a:rPr>
              <a:t>on</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various</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learning</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resources</a:t>
            </a:r>
            <a:r>
              <a:rPr lang="nb-NO" sz="6000" i="1">
                <a:solidFill>
                  <a:schemeClr val="bg1"/>
                </a:solidFill>
                <a:effectLst/>
                <a:latin typeface="Calibri" panose="020F0502020204030204" pitchFamily="34" charset="0"/>
                <a:ea typeface="Times New Roman" panose="02020603050405020304" pitchFamily="18" charset="0"/>
              </a:rPr>
              <a:t> and </a:t>
            </a:r>
            <a:r>
              <a:rPr lang="nb-NO" sz="6000" i="1" err="1">
                <a:solidFill>
                  <a:schemeClr val="bg1"/>
                </a:solidFill>
                <a:effectLst/>
                <a:latin typeface="Calibri" panose="020F0502020204030204" pitchFamily="34" charset="0"/>
                <a:ea typeface="Times New Roman" panose="02020603050405020304" pitchFamily="18" charset="0"/>
              </a:rPr>
              <a:t>exam</a:t>
            </a:r>
            <a:r>
              <a:rPr lang="nb-NO" sz="6000" i="1">
                <a:solidFill>
                  <a:schemeClr val="bg1"/>
                </a:solidFill>
                <a:effectLst/>
                <a:latin typeface="Calibri" panose="020F0502020204030204" pitchFamily="34" charset="0"/>
                <a:ea typeface="Times New Roman" panose="02020603050405020304" pitchFamily="18" charset="0"/>
              </a:rPr>
              <a:t> </a:t>
            </a:r>
            <a:r>
              <a:rPr lang="nb-NO" sz="6000" i="1" err="1">
                <a:solidFill>
                  <a:schemeClr val="bg1"/>
                </a:solidFill>
                <a:effectLst/>
                <a:latin typeface="Calibri" panose="020F0502020204030204" pitchFamily="34" charset="0"/>
                <a:ea typeface="Times New Roman" panose="02020603050405020304" pitchFamily="18" charset="0"/>
              </a:rPr>
              <a:t>results</a:t>
            </a:r>
            <a:r>
              <a:rPr lang="nb-NO" sz="6000" i="1">
                <a:solidFill>
                  <a:schemeClr val="bg1"/>
                </a:solidFill>
                <a:effectLst/>
                <a:latin typeface="Calibri" panose="020F0502020204030204" pitchFamily="34" charset="0"/>
                <a:ea typeface="Times New Roman" panose="02020603050405020304" pitchFamily="18" charset="0"/>
              </a:rPr>
              <a:t>.</a:t>
            </a:r>
            <a:endParaRPr lang="nb-NO" sz="1800">
              <a:effectLst/>
              <a:latin typeface="Times New Roman" panose="02020603050405020304" pitchFamily="18" charset="0"/>
              <a:ea typeface="Times New Roman" panose="02020603050405020304" pitchFamily="18" charset="0"/>
            </a:endParaRPr>
          </a:p>
          <a:p>
            <a:pPr eaLnBrk="1" hangingPunct="1"/>
            <a:endParaRPr lang="nb-NO" altLang="nb-NO" sz="9400" b="1">
              <a:solidFill>
                <a:schemeClr val="bg1"/>
              </a:solidFill>
              <a:latin typeface="+mj-lt"/>
            </a:endParaRPr>
          </a:p>
        </p:txBody>
      </p:sp>
      <p:sp>
        <p:nvSpPr>
          <p:cNvPr id="2053" name="Name and info" descr="Field for name and email"/>
          <p:cNvSpPr txBox="1">
            <a:spLocks noChangeArrowheads="1"/>
          </p:cNvSpPr>
          <p:nvPr/>
        </p:nvSpPr>
        <p:spPr bwMode="auto">
          <a:xfrm>
            <a:off x="34099903" y="400652"/>
            <a:ext cx="7687425"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0" bIns="45720" anchor="t">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a:r>
              <a:rPr lang="nb-NO" altLang="nb-NO" sz="4800" b="1" dirty="0">
                <a:solidFill>
                  <a:schemeClr val="bg1"/>
                </a:solidFill>
                <a:latin typeface="+mn-lt"/>
                <a:cs typeface="Arial"/>
              </a:rPr>
              <a:t>Sigrid Hovdenakk</a:t>
            </a:r>
            <a:br>
              <a:rPr lang="nb-NO" altLang="nb-NO" sz="4000" dirty="0">
                <a:latin typeface="+mn-lt"/>
              </a:rPr>
            </a:br>
            <a:r>
              <a:rPr lang="nb-NO" altLang="nb-NO" sz="4000" dirty="0" err="1">
                <a:solidFill>
                  <a:schemeClr val="bg1"/>
                </a:solidFill>
                <a:latin typeface="+mn-lt"/>
                <a:cs typeface="Arial"/>
              </a:rPr>
              <a:t>University</a:t>
            </a:r>
            <a:r>
              <a:rPr lang="nb-NO" altLang="nb-NO" sz="4000" dirty="0">
                <a:solidFill>
                  <a:schemeClr val="bg1"/>
                </a:solidFill>
                <a:latin typeface="+mn-lt"/>
                <a:cs typeface="Arial"/>
              </a:rPr>
              <a:t> </a:t>
            </a:r>
            <a:r>
              <a:rPr lang="nb-NO" altLang="nb-NO" sz="4000" dirty="0" err="1">
                <a:solidFill>
                  <a:schemeClr val="bg1"/>
                </a:solidFill>
                <a:latin typeface="+mn-lt"/>
                <a:cs typeface="Arial"/>
              </a:rPr>
              <a:t>of</a:t>
            </a:r>
            <a:r>
              <a:rPr lang="nb-NO" altLang="nb-NO" sz="4000" dirty="0">
                <a:solidFill>
                  <a:schemeClr val="bg1"/>
                </a:solidFill>
                <a:latin typeface="+mn-lt"/>
                <a:cs typeface="Arial"/>
              </a:rPr>
              <a:t> Bergen</a:t>
            </a:r>
            <a:br>
              <a:rPr lang="nb-NO" altLang="nb-NO" sz="4000" dirty="0">
                <a:solidFill>
                  <a:schemeClr val="bg1"/>
                </a:solidFill>
                <a:latin typeface="+mn-lt"/>
                <a:cs typeface="Arial"/>
              </a:rPr>
            </a:br>
            <a:r>
              <a:rPr lang="nb-NO" altLang="nb-NO" sz="4000" dirty="0" err="1">
                <a:solidFill>
                  <a:schemeClr val="bg1"/>
                </a:solidFill>
                <a:latin typeface="+mn-lt"/>
                <a:cs typeface="Arial"/>
              </a:rPr>
              <a:t>sigrid.hovdenakk@student.uib.no</a:t>
            </a:r>
            <a:endParaRPr lang="nb-NO" altLang="nb-NO" sz="4800" b="1" dirty="0">
              <a:solidFill>
                <a:schemeClr val="bg1"/>
              </a:solidFill>
              <a:latin typeface="+mn-lt"/>
              <a:cs typeface="Arial"/>
            </a:endParaRPr>
          </a:p>
          <a:p>
            <a:pPr algn="r"/>
            <a:endParaRPr lang="nb-NO" altLang="nb-NO" sz="4000" dirty="0">
              <a:solidFill>
                <a:schemeClr val="bg1"/>
              </a:solidFill>
              <a:latin typeface="+mn-lt"/>
              <a:cs typeface="Arial"/>
            </a:endParaRPr>
          </a:p>
          <a:p>
            <a:pPr algn="r"/>
            <a:r>
              <a:rPr lang="nb-NO" sz="4800" b="1" dirty="0">
                <a:solidFill>
                  <a:schemeClr val="bg1"/>
                </a:solidFill>
                <a:latin typeface="Arial"/>
                <a:cs typeface="Arial"/>
              </a:rPr>
              <a:t>Sofie Fagervoll Heltne</a:t>
            </a:r>
            <a:endParaRPr lang="nb-NO" sz="4800" dirty="0">
              <a:solidFill>
                <a:schemeClr val="bg1"/>
              </a:solidFill>
              <a:latin typeface="Arial"/>
              <a:cs typeface="Arial"/>
            </a:endParaRPr>
          </a:p>
          <a:p>
            <a:pPr algn="r"/>
            <a:r>
              <a:rPr lang="nb-NO" sz="4000" dirty="0" err="1">
                <a:solidFill>
                  <a:schemeClr val="bg1"/>
                </a:solidFill>
                <a:latin typeface="Arial"/>
                <a:cs typeface="Arial"/>
              </a:rPr>
              <a:t>University</a:t>
            </a:r>
            <a:r>
              <a:rPr lang="nb-NO" sz="4000" dirty="0">
                <a:solidFill>
                  <a:schemeClr val="bg1"/>
                </a:solidFill>
                <a:latin typeface="Arial"/>
                <a:cs typeface="Arial"/>
              </a:rPr>
              <a:t> </a:t>
            </a:r>
            <a:r>
              <a:rPr lang="nb-NO" sz="4000" dirty="0" err="1">
                <a:solidFill>
                  <a:schemeClr val="bg1"/>
                </a:solidFill>
                <a:latin typeface="Arial"/>
                <a:cs typeface="Arial"/>
              </a:rPr>
              <a:t>of</a:t>
            </a:r>
            <a:r>
              <a:rPr lang="nb-NO" sz="4000" dirty="0">
                <a:solidFill>
                  <a:schemeClr val="bg1"/>
                </a:solidFill>
                <a:latin typeface="Arial"/>
                <a:cs typeface="Arial"/>
              </a:rPr>
              <a:t> Bergen</a:t>
            </a:r>
            <a:br>
              <a:rPr lang="nb-NO" sz="4000" dirty="0">
                <a:solidFill>
                  <a:schemeClr val="bg1"/>
                </a:solidFill>
                <a:latin typeface="Arial"/>
                <a:cs typeface="Arial"/>
              </a:rPr>
            </a:br>
            <a:r>
              <a:rPr lang="nb-NO" sz="4000" dirty="0" err="1">
                <a:solidFill>
                  <a:schemeClr val="bg1"/>
                </a:solidFill>
                <a:latin typeface="Arial"/>
                <a:cs typeface="Arial"/>
              </a:rPr>
              <a:t>sofie.heltne@student.uib.no</a:t>
            </a:r>
            <a:br>
              <a:rPr lang="nb-NO" sz="4000" dirty="0">
                <a:cs typeface="Arial" charset="0"/>
              </a:rPr>
            </a:br>
            <a:endParaRPr lang="nb-NO" dirty="0">
              <a:solidFill>
                <a:schemeClr val="bg1"/>
              </a:solidFill>
              <a:latin typeface="Arial"/>
              <a:cs typeface="Arial"/>
            </a:endParaRPr>
          </a:p>
        </p:txBody>
      </p:sp>
      <p:sp>
        <p:nvSpPr>
          <p:cNvPr id="2055" name="Text box 1" descr="Text field "/>
          <p:cNvSpPr txBox="1">
            <a:spLocks noChangeArrowheads="1"/>
          </p:cNvSpPr>
          <p:nvPr/>
        </p:nvSpPr>
        <p:spPr bwMode="auto">
          <a:xfrm>
            <a:off x="1182688" y="6229350"/>
            <a:ext cx="99695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sz="4000" b="1">
                <a:solidFill>
                  <a:schemeClr val="tx1">
                    <a:lumMod val="85000"/>
                    <a:lumOff val="15000"/>
                  </a:schemeClr>
                </a:solidFill>
                <a:latin typeface="+mn-lt"/>
              </a:rPr>
              <a:t>ABSTRACT</a:t>
            </a:r>
          </a:p>
          <a:p>
            <a:pPr eaLnBrk="1" hangingPunct="1">
              <a:spcAft>
                <a:spcPct val="20000"/>
              </a:spcAft>
            </a:pPr>
            <a:endParaRPr lang="en-GB" altLang="nb-NO" sz="4000" b="1">
              <a:solidFill>
                <a:schemeClr val="tx1">
                  <a:lumMod val="85000"/>
                  <a:lumOff val="15000"/>
                </a:schemeClr>
              </a:solidFill>
              <a:latin typeface="+mn-lt"/>
            </a:endParaRPr>
          </a:p>
        </p:txBody>
      </p:sp>
      <p:sp>
        <p:nvSpPr>
          <p:cNvPr id="2052" name="Text box 2" descr="Text field "/>
          <p:cNvSpPr txBox="1">
            <a:spLocks noChangeArrowheads="1"/>
          </p:cNvSpPr>
          <p:nvPr/>
        </p:nvSpPr>
        <p:spPr bwMode="auto">
          <a:xfrm>
            <a:off x="12357353" y="6436340"/>
            <a:ext cx="14316602" cy="1281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5720" rIns="91440" bIns="45720" anchor="t">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nSpc>
                <a:spcPct val="150000"/>
              </a:lnSpc>
            </a:pPr>
            <a:r>
              <a:rPr lang="en" sz="3700" b="1">
                <a:latin typeface="Arial"/>
                <a:cs typeface="Arial"/>
              </a:rPr>
              <a:t>Results:</a:t>
            </a:r>
            <a:r>
              <a:rPr lang="en" sz="3700">
                <a:latin typeface="Arial"/>
                <a:cs typeface="Arial"/>
              </a:rPr>
              <a:t> The response rate in the study was 38% (n=72). The overall most popular instructional material were asynchronous videos with 96% of the responders rating it as “somewhat useful”, “useful” or very “useful”. 92% of high-performers and middle-performers and 83% of low-performers reported renal physiology lab as very useful or useful. The corresponding ratings for Team Based Learning (TBL) were 90% and 71%, interactive lessons 79% and 54%, renal podcast 75% and 88%, other online resources 60% and 75% and textbook 52% and 21% respectively. The students who reported TBL as very useful or useful or had a positive attitude to formative assessment performed better on summative assessment (p=0,004). Academic performance did not correlate with time students spent preparing for tuition (p=0,66).</a:t>
            </a:r>
            <a:endParaRPr lang="en-US">
              <a:cs typeface="Arial" charset="0"/>
            </a:endParaRPr>
          </a:p>
          <a:p>
            <a:pPr>
              <a:lnSpc>
                <a:spcPct val="150000"/>
              </a:lnSpc>
            </a:pPr>
            <a:endParaRPr lang="en-GB" sz="3700" b="1">
              <a:cs typeface="Arial" charset="0"/>
            </a:endParaRPr>
          </a:p>
          <a:p>
            <a:pPr>
              <a:lnSpc>
                <a:spcPct val="150000"/>
              </a:lnSpc>
              <a:spcAft>
                <a:spcPts val="1800"/>
              </a:spcAft>
            </a:pPr>
            <a:endParaRPr lang="nb-NO" sz="3700" b="1">
              <a:solidFill>
                <a:srgbClr val="333333"/>
              </a:solidFill>
              <a:latin typeface="Calibri"/>
              <a:cs typeface="Arial" charset="0"/>
            </a:endParaRPr>
          </a:p>
        </p:txBody>
      </p:sp>
      <p:sp>
        <p:nvSpPr>
          <p:cNvPr id="2059" name="Text Box 3" descr="Text field "/>
          <p:cNvSpPr txBox="1">
            <a:spLocks noChangeArrowheads="1"/>
          </p:cNvSpPr>
          <p:nvPr/>
        </p:nvSpPr>
        <p:spPr bwMode="auto">
          <a:xfrm>
            <a:off x="11443335" y="22983825"/>
            <a:ext cx="10033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20" rIns="91440" bIns="45720" anchor="t">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endParaRPr lang="en-US" altLang="nb-NO" sz="3600">
              <a:solidFill>
                <a:schemeClr val="tx1">
                  <a:lumMod val="85000"/>
                  <a:lumOff val="15000"/>
                </a:schemeClr>
              </a:solidFill>
              <a:latin typeface="+mn-lt"/>
              <a:cs typeface="Arial"/>
            </a:endParaRPr>
          </a:p>
        </p:txBody>
      </p:sp>
      <p:sp>
        <p:nvSpPr>
          <p:cNvPr id="2061" name="Text Box 4" descr="Text field "/>
          <p:cNvSpPr txBox="1">
            <a:spLocks noChangeArrowheads="1"/>
          </p:cNvSpPr>
          <p:nvPr/>
        </p:nvSpPr>
        <p:spPr bwMode="auto">
          <a:xfrm>
            <a:off x="21655088" y="6229350"/>
            <a:ext cx="10033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endParaRPr lang="en-US" altLang="nb-NO" sz="3600">
              <a:solidFill>
                <a:schemeClr val="tx1">
                  <a:lumMod val="85000"/>
                  <a:lumOff val="15000"/>
                </a:schemeClr>
              </a:solidFill>
              <a:cs typeface="Arial"/>
            </a:endParaRPr>
          </a:p>
        </p:txBody>
      </p:sp>
      <p:sp>
        <p:nvSpPr>
          <p:cNvPr id="2063" name="Text Box 5" descr="Text field "/>
          <p:cNvSpPr txBox="1">
            <a:spLocks noChangeArrowheads="1"/>
          </p:cNvSpPr>
          <p:nvPr/>
        </p:nvSpPr>
        <p:spPr bwMode="auto">
          <a:xfrm>
            <a:off x="31962408" y="6229350"/>
            <a:ext cx="10033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20" rIns="91440" bIns="45720" anchor="t">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endParaRPr lang="en-US" altLang="nb-NO" sz="4000" b="1">
              <a:solidFill>
                <a:schemeClr val="tx1">
                  <a:lumMod val="85000"/>
                  <a:lumOff val="15000"/>
                </a:schemeClr>
              </a:solidFill>
              <a:latin typeface="+mn-lt"/>
              <a:cs typeface="Arial"/>
            </a:endParaRPr>
          </a:p>
        </p:txBody>
      </p:sp>
      <p:sp>
        <p:nvSpPr>
          <p:cNvPr id="6" name="TekstSylinder 5">
            <a:extLst>
              <a:ext uri="{FF2B5EF4-FFF2-40B4-BE49-F238E27FC236}">
                <a16:creationId xmlns:a16="http://schemas.microsoft.com/office/drawing/2014/main" id="{176EFB85-6DA3-CBE0-9827-3F3A3590C6B2}"/>
              </a:ext>
            </a:extLst>
          </p:cNvPr>
          <p:cNvSpPr txBox="1"/>
          <p:nvPr/>
        </p:nvSpPr>
        <p:spPr>
          <a:xfrm>
            <a:off x="292971" y="5305006"/>
            <a:ext cx="11316031" cy="25891703"/>
          </a:xfrm>
          <a:prstGeom prst="rect">
            <a:avLst/>
          </a:prstGeom>
          <a:noFill/>
        </p:spPr>
        <p:txBody>
          <a:bodyPr wrap="square" lIns="91440" tIns="45720" rIns="91440" bIns="45720" anchor="t">
            <a:spAutoFit/>
          </a:bodyPr>
          <a:lstStyle/>
          <a:p>
            <a:pPr>
              <a:lnSpc>
                <a:spcPct val="200000"/>
              </a:lnSpc>
            </a:pPr>
            <a:endParaRPr lang="nb-NO" sz="40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4000" b="1">
                <a:latin typeface="Arial"/>
                <a:ea typeface="Yu Mincho"/>
                <a:cs typeface="Arial"/>
              </a:rPr>
              <a:t>Background:</a:t>
            </a:r>
            <a:r>
              <a:rPr lang="en-US" sz="4000">
                <a:latin typeface="Arial"/>
                <a:ea typeface="Yu Mincho"/>
                <a:cs typeface="Arial"/>
              </a:rPr>
              <a:t> Medical students are under pressure to acquire knowledge and skills in many fields, which means they need to prioritize their time and study effort wisely. </a:t>
            </a:r>
            <a:r>
              <a:rPr lang="en" sz="4000">
                <a:latin typeface="Arial"/>
                <a:ea typeface="Yu Mincho"/>
                <a:cs typeface="Arial"/>
              </a:rPr>
              <a:t>Renal physiology is a particular important subject due to the increasing number of patients with chronic renal diseases and decreasing recruitment to nephrology fellowship positions. The relationship between amount of time invested in studying, students’ usefulness ranking of different learning resources and academic performance is meagerly investigated which motivated us to perform the present study.</a:t>
            </a:r>
            <a:endParaRPr lang="en">
              <a:cs typeface="Arial" charset="0"/>
            </a:endParaRPr>
          </a:p>
          <a:p>
            <a:pPr>
              <a:lnSpc>
                <a:spcPct val="150000"/>
              </a:lnSpc>
            </a:pPr>
            <a:endParaRPr lang="en" sz="4000">
              <a:latin typeface="Arial"/>
              <a:ea typeface="Yu Mincho"/>
              <a:cs typeface="Arial"/>
            </a:endParaRPr>
          </a:p>
          <a:p>
            <a:pPr>
              <a:lnSpc>
                <a:spcPct val="150000"/>
              </a:lnSpc>
            </a:pPr>
            <a:r>
              <a:rPr lang="en" sz="4000" b="1">
                <a:latin typeface="Arial"/>
                <a:ea typeface="Yu Mincho"/>
                <a:cs typeface="Arial"/>
              </a:rPr>
              <a:t>Methods:</a:t>
            </a:r>
            <a:r>
              <a:rPr lang="en" sz="4000">
                <a:latin typeface="Arial"/>
                <a:ea typeface="Yu Mincho"/>
                <a:cs typeface="Arial"/>
              </a:rPr>
              <a:t> We designed a survey for a cross-sectional study including 207 medical students from the University of Bergen, Norway. We asked about preference in learning resources, time spent learning renal physiology, the impact of podcast as a learning tool, factors important for learning and the difficulty of renal physiology compared to other topics and correlated the responses with academic performance.</a:t>
            </a:r>
            <a:endParaRPr lang="en">
              <a:cs typeface="Arial" charset="0"/>
            </a:endParaRPr>
          </a:p>
          <a:p>
            <a:pPr>
              <a:lnSpc>
                <a:spcPct val="150000"/>
              </a:lnSpc>
            </a:pPr>
            <a:endParaRPr lang="en" sz="4000">
              <a:latin typeface="Arial"/>
              <a:ea typeface="Yu Mincho"/>
              <a:cs typeface="Arial"/>
            </a:endParaRPr>
          </a:p>
          <a:p>
            <a:pPr>
              <a:lnSpc>
                <a:spcPct val="150000"/>
              </a:lnSpc>
            </a:pPr>
            <a:endParaRPr lang="en" sz="3600">
              <a:ea typeface="Yu Mincho"/>
              <a:cs typeface="Arial" charset="0"/>
            </a:endParaRPr>
          </a:p>
          <a:p>
            <a:pPr>
              <a:lnSpc>
                <a:spcPct val="150000"/>
              </a:lnSpc>
              <a:spcAft>
                <a:spcPts val="1800"/>
              </a:spcAft>
            </a:pPr>
            <a:endParaRPr lang="nb-NO" sz="3700">
              <a:solidFill>
                <a:srgbClr val="333333"/>
              </a:solidFill>
              <a:effectLst/>
              <a:latin typeface="Calibri"/>
              <a:ea typeface="Yu Mincho"/>
              <a:cs typeface="Arial"/>
            </a:endParaRPr>
          </a:p>
          <a:p>
            <a:pPr>
              <a:spcAft>
                <a:spcPts val="1800"/>
              </a:spcAft>
            </a:pPr>
            <a:endParaRPr lang="nb-NO">
              <a:solidFill>
                <a:srgbClr val="333333"/>
              </a:solidFill>
              <a:effectLst/>
              <a:latin typeface="Calibri"/>
              <a:ea typeface="Times New Roman" panose="02020603050405020304" pitchFamily="18" charset="0"/>
              <a:cs typeface="Arial"/>
            </a:endParaRPr>
          </a:p>
        </p:txBody>
      </p:sp>
      <p:sp>
        <p:nvSpPr>
          <p:cNvPr id="4" name="TextBox 3">
            <a:extLst>
              <a:ext uri="{FF2B5EF4-FFF2-40B4-BE49-F238E27FC236}">
                <a16:creationId xmlns:a16="http://schemas.microsoft.com/office/drawing/2014/main" id="{31B8C790-46B3-EBFE-495B-DA6FD8C9EEEC}"/>
              </a:ext>
            </a:extLst>
          </p:cNvPr>
          <p:cNvSpPr txBox="1"/>
          <p:nvPr/>
        </p:nvSpPr>
        <p:spPr>
          <a:xfrm>
            <a:off x="28318625" y="6453853"/>
            <a:ext cx="13423328" cy="147128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a:latin typeface="Arial"/>
                <a:cs typeface="Arial"/>
              </a:rPr>
              <a:t>Conclusion/ Take home message</a:t>
            </a:r>
            <a:r>
              <a:rPr lang="en-US" sz="4400">
                <a:latin typeface="Arial"/>
                <a:cs typeface="Arial"/>
              </a:rPr>
              <a:t>: </a:t>
            </a:r>
            <a:endParaRPr lang="en-GB" sz="4400">
              <a:latin typeface="Arial"/>
              <a:cs typeface="Arial"/>
            </a:endParaRPr>
          </a:p>
          <a:p>
            <a:pPr marL="571500" indent="-571500">
              <a:lnSpc>
                <a:spcPct val="150000"/>
              </a:lnSpc>
              <a:buFont typeface="Calibri"/>
              <a:buChar char="-"/>
            </a:pPr>
            <a:r>
              <a:rPr lang="en-US" sz="4800">
                <a:latin typeface="Arial"/>
                <a:cs typeface="Arial"/>
              </a:rPr>
              <a:t>Students in favor of active teaching methods were rewarded by better academic performance. </a:t>
            </a:r>
          </a:p>
          <a:p>
            <a:pPr marL="571500" indent="-571500">
              <a:lnSpc>
                <a:spcPct val="150000"/>
              </a:lnSpc>
              <a:buFont typeface="Calibri"/>
              <a:buChar char="-"/>
            </a:pPr>
            <a:r>
              <a:rPr lang="en-US" sz="4800">
                <a:latin typeface="Arial"/>
                <a:cs typeface="Arial"/>
              </a:rPr>
              <a:t>We did not see any significant correlation between time spent preparing for teaching and exam score.</a:t>
            </a:r>
            <a:endParaRPr lang="en-US" sz="4800">
              <a:cs typeface="Arial" charset="0"/>
            </a:endParaRPr>
          </a:p>
          <a:p>
            <a:pPr marL="571500" indent="-571500">
              <a:lnSpc>
                <a:spcPct val="150000"/>
              </a:lnSpc>
              <a:buFont typeface="Calibri"/>
              <a:buChar char="-"/>
            </a:pPr>
            <a:r>
              <a:rPr lang="en-US" sz="4800">
                <a:latin typeface="Arial"/>
                <a:cs typeface="Arial"/>
              </a:rPr>
              <a:t>The use of textbook was not rewarded by higher exam scores and was the least popular learning resource. </a:t>
            </a:r>
            <a:endParaRPr lang="en-US" sz="4800">
              <a:cs typeface="Arial" charset="0"/>
            </a:endParaRPr>
          </a:p>
          <a:p>
            <a:pPr marL="571500" indent="-571500">
              <a:lnSpc>
                <a:spcPct val="150000"/>
              </a:lnSpc>
              <a:buFont typeface="Calibri"/>
              <a:buChar char="-"/>
            </a:pPr>
            <a:r>
              <a:rPr lang="en-US" sz="4800">
                <a:latin typeface="Arial"/>
                <a:cs typeface="Arial"/>
              </a:rPr>
              <a:t>Podcast was popular within all grade groups and recommended as a learning resource for more topics than currently available.</a:t>
            </a:r>
            <a:endParaRPr lang="en-US" sz="4800">
              <a:cs typeface="Arial" charset="0"/>
            </a:endParaRPr>
          </a:p>
          <a:p>
            <a:pPr>
              <a:lnSpc>
                <a:spcPct val="150000"/>
              </a:lnSpc>
            </a:pPr>
            <a:endParaRPr lang="en-GB">
              <a:cs typeface="Arial"/>
            </a:endParaRPr>
          </a:p>
        </p:txBody>
      </p:sp>
      <p:pic>
        <p:nvPicPr>
          <p:cNvPr id="5" name="Picture 6" descr="Shape, circle&#10;&#10;Description automatically generated">
            <a:extLst>
              <a:ext uri="{FF2B5EF4-FFF2-40B4-BE49-F238E27FC236}">
                <a16:creationId xmlns:a16="http://schemas.microsoft.com/office/drawing/2014/main" id="{86050E0E-52C4-E7EC-D3CB-7C7F813F35F8}"/>
              </a:ext>
            </a:extLst>
          </p:cNvPr>
          <p:cNvPicPr>
            <a:picLocks noChangeAspect="1"/>
          </p:cNvPicPr>
          <p:nvPr/>
        </p:nvPicPr>
        <p:blipFill>
          <a:blip r:embed="rId3"/>
          <a:stretch>
            <a:fillRect/>
          </a:stretch>
        </p:blipFill>
        <p:spPr>
          <a:xfrm>
            <a:off x="29058330" y="21558255"/>
            <a:ext cx="4988879" cy="4807938"/>
          </a:xfrm>
          <a:prstGeom prst="rect">
            <a:avLst/>
          </a:prstGeom>
        </p:spPr>
      </p:pic>
      <p:pic>
        <p:nvPicPr>
          <p:cNvPr id="10" name="Picture 9" descr="Chart&#10;&#10;Description automatically generated">
            <a:extLst>
              <a:ext uri="{FF2B5EF4-FFF2-40B4-BE49-F238E27FC236}">
                <a16:creationId xmlns:a16="http://schemas.microsoft.com/office/drawing/2014/main" id="{F81A5791-62FF-731E-6B96-E6671A8232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35372" y="17929132"/>
            <a:ext cx="15975124" cy="11351232"/>
          </a:xfrm>
          <a:prstGeom prst="rect">
            <a:avLst/>
          </a:prstGeom>
        </p:spPr>
      </p:pic>
    </p:spTree>
    <p:extLst>
      <p:ext uri="{BB962C8B-B14F-4D97-AF65-F5344CB8AC3E}">
        <p14:creationId xmlns:p14="http://schemas.microsoft.com/office/powerpoint/2010/main" val="722876479"/>
      </p:ext>
    </p:extLst>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455</Words>
  <Application>Microsoft Macintosh PowerPoint</Application>
  <PresentationFormat>Egendefinert</PresentationFormat>
  <Paragraphs>20</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Times New Roman</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Sofie Fagervoll Heltne</cp:lastModifiedBy>
  <cp:revision>2</cp:revision>
  <cp:lastPrinted>2016-05-27T08:05:21Z</cp:lastPrinted>
  <dcterms:created xsi:type="dcterms:W3CDTF">2006-11-02T13:18:58Z</dcterms:created>
  <dcterms:modified xsi:type="dcterms:W3CDTF">2023-03-24T09:53:00Z</dcterms:modified>
</cp:coreProperties>
</file>