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42808525" cy="3027997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orient="horz" pos="18586">
          <p15:clr>
            <a:srgbClr val="A4A3A4"/>
          </p15:clr>
        </p15:guide>
        <p15:guide id="3" orient="horz" pos="17074">
          <p15:clr>
            <a:srgbClr val="A4A3A4"/>
          </p15:clr>
        </p15:guide>
        <p15:guide id="4" pos="745">
          <p15:clr>
            <a:srgbClr val="A4A3A4"/>
          </p15:clr>
        </p15:guide>
        <p15:guide id="5" pos="19961">
          <p15:clr>
            <a:srgbClr val="A4A3A4"/>
          </p15:clr>
        </p15:guide>
        <p15:guide id="6" pos="26361">
          <p15:clr>
            <a:srgbClr val="A4A3A4"/>
          </p15:clr>
        </p15:guide>
        <p15:guide id="7" pos="13513">
          <p15:clr>
            <a:srgbClr val="A4A3A4"/>
          </p15:clr>
        </p15:guide>
        <p15:guide id="8" pos="7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32B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41" autoAdjust="0"/>
    <p:restoredTop sz="91653" autoAdjust="0"/>
  </p:normalViewPr>
  <p:slideViewPr>
    <p:cSldViewPr snapToGrid="0">
      <p:cViewPr varScale="1">
        <p:scale>
          <a:sx n="22" d="100"/>
          <a:sy n="22" d="100"/>
        </p:scale>
        <p:origin x="1368" y="320"/>
      </p:cViewPr>
      <p:guideLst>
        <p:guide orient="horz" pos="2778"/>
        <p:guide orient="horz" pos="18586"/>
        <p:guide orient="horz" pos="17074"/>
        <p:guide pos="745"/>
        <p:guide pos="19961"/>
        <p:guide pos="26361"/>
        <p:guide pos="13513"/>
        <p:guide pos="7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5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24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8350"/>
            <a:ext cx="5422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79" y="4861365"/>
            <a:ext cx="5679742" cy="46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24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131AE1E-E725-4449-B03D-B7F1AD5A2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9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178457" indent="-68637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274549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384368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494187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604007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71382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82364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933465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88E0A-2390-493D-B96C-E13D0340CC64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nb-NO" sz="900" dirty="0" err="1"/>
              <a:t>Hovedoppgaven</a:t>
            </a:r>
            <a:r>
              <a:rPr lang="en-GB" altLang="nb-NO" sz="900" dirty="0"/>
              <a:t> min var </a:t>
            </a:r>
            <a:r>
              <a:rPr lang="en-GB" altLang="nb-NO" sz="900" dirty="0" err="1"/>
              <a:t>en</a:t>
            </a:r>
            <a:r>
              <a:rPr lang="en-GB" altLang="nb-NO" sz="900" dirty="0"/>
              <a:t> </a:t>
            </a:r>
            <a:r>
              <a:rPr lang="en-GB" altLang="nb-NO" sz="900" dirty="0" err="1"/>
              <a:t>retrospektiv</a:t>
            </a:r>
            <a:r>
              <a:rPr lang="en-GB" altLang="nb-NO" sz="900" dirty="0"/>
              <a:t> </a:t>
            </a:r>
            <a:r>
              <a:rPr lang="en-GB" altLang="nb-NO" sz="900" dirty="0" err="1"/>
              <a:t>kohortstudie</a:t>
            </a:r>
            <a:r>
              <a:rPr lang="en-GB" altLang="nb-NO" sz="900" dirty="0"/>
              <a:t> </a:t>
            </a:r>
            <a:r>
              <a:rPr lang="en-GB" altLang="nb-NO" sz="900" dirty="0" err="1"/>
              <a:t>av</a:t>
            </a:r>
            <a:r>
              <a:rPr lang="en-GB" altLang="nb-NO" sz="900" dirty="0"/>
              <a:t> </a:t>
            </a:r>
            <a:r>
              <a:rPr lang="en-GB" altLang="nb-NO" sz="900" dirty="0" err="1"/>
              <a:t>behandling</a:t>
            </a:r>
            <a:r>
              <a:rPr lang="en-GB" altLang="nb-NO" sz="900" dirty="0"/>
              <a:t> for </a:t>
            </a:r>
            <a:r>
              <a:rPr lang="en-GB" altLang="nb-NO" sz="900" dirty="0" err="1"/>
              <a:t>spontanabort</a:t>
            </a:r>
            <a:r>
              <a:rPr lang="en-GB" altLang="nb-NO" sz="900" dirty="0"/>
              <a:t> </a:t>
            </a:r>
            <a:r>
              <a:rPr lang="en-GB" altLang="nb-NO" sz="900" dirty="0" err="1"/>
              <a:t>ved</a:t>
            </a:r>
            <a:r>
              <a:rPr lang="en-GB" altLang="nb-NO" sz="900" dirty="0"/>
              <a:t> Kvinneklinikken, Haukeland </a:t>
            </a:r>
            <a:r>
              <a:rPr lang="en-GB" altLang="nb-NO" sz="900" dirty="0" err="1"/>
              <a:t>Universitetssjukehus</a:t>
            </a:r>
            <a:r>
              <a:rPr lang="en-GB" altLang="nb-NO" sz="900" dirty="0"/>
              <a:t>. I 2019 </a:t>
            </a:r>
            <a:r>
              <a:rPr lang="en-GB" altLang="nb-NO" sz="900" dirty="0" err="1"/>
              <a:t>ble</a:t>
            </a:r>
            <a:r>
              <a:rPr lang="en-GB" altLang="nb-NO" sz="900" dirty="0"/>
              <a:t> “Helseatlas for gynekologi” </a:t>
            </a:r>
            <a:r>
              <a:rPr lang="en-GB" altLang="nb-NO" sz="900" dirty="0" err="1"/>
              <a:t>utgitt</a:t>
            </a:r>
            <a:r>
              <a:rPr lang="en-GB" altLang="nb-NO" sz="900" dirty="0"/>
              <a:t>, </a:t>
            </a:r>
            <a:r>
              <a:rPr lang="en-GB" altLang="nb-NO" sz="900" dirty="0" err="1"/>
              <a:t>som</a:t>
            </a:r>
            <a:r>
              <a:rPr lang="en-GB" altLang="nb-NO" sz="900" dirty="0"/>
              <a:t> </a:t>
            </a:r>
            <a:r>
              <a:rPr lang="en-GB" altLang="nb-NO" sz="900" dirty="0" err="1"/>
              <a:t>viste</a:t>
            </a:r>
            <a:r>
              <a:rPr lang="en-GB" altLang="nb-NO" sz="900" dirty="0"/>
              <a:t> at </a:t>
            </a:r>
            <a:r>
              <a:rPr lang="en-GB" altLang="nb-NO" sz="900" dirty="0" err="1"/>
              <a:t>antall</a:t>
            </a:r>
            <a:r>
              <a:rPr lang="en-GB" altLang="nb-NO" sz="900" dirty="0"/>
              <a:t> </a:t>
            </a:r>
            <a:r>
              <a:rPr lang="en-GB" altLang="nb-NO" sz="900" dirty="0" err="1"/>
              <a:t>pasienter</a:t>
            </a:r>
            <a:r>
              <a:rPr lang="en-GB" altLang="nb-NO" sz="900" dirty="0"/>
              <a:t> </a:t>
            </a:r>
            <a:r>
              <a:rPr lang="en-GB" altLang="nb-NO" sz="900" dirty="0" err="1"/>
              <a:t>behandlet</a:t>
            </a:r>
            <a:r>
              <a:rPr lang="en-GB" altLang="nb-NO" sz="900" dirty="0"/>
              <a:t> </a:t>
            </a:r>
            <a:r>
              <a:rPr lang="en-GB" altLang="nb-NO" sz="900" dirty="0" err="1"/>
              <a:t>kirurgisk</a:t>
            </a:r>
            <a:r>
              <a:rPr lang="en-GB" altLang="nb-NO" sz="900" dirty="0"/>
              <a:t> for </a:t>
            </a:r>
            <a:r>
              <a:rPr lang="en-GB" altLang="nb-NO" sz="900" dirty="0" err="1"/>
              <a:t>spontanabort</a:t>
            </a:r>
            <a:r>
              <a:rPr lang="en-GB" altLang="nb-NO" sz="900" dirty="0"/>
              <a:t> </a:t>
            </a:r>
            <a:r>
              <a:rPr lang="en-GB" altLang="nb-NO" sz="900" dirty="0" err="1"/>
              <a:t>i</a:t>
            </a:r>
            <a:r>
              <a:rPr lang="en-GB" altLang="nb-NO" sz="900" dirty="0"/>
              <a:t> Bergen var </a:t>
            </a:r>
            <a:r>
              <a:rPr lang="en-GB" altLang="nb-NO" sz="900" dirty="0" err="1"/>
              <a:t>høyere</a:t>
            </a:r>
            <a:r>
              <a:rPr lang="en-GB" altLang="nb-NO" sz="900" dirty="0"/>
              <a:t> </a:t>
            </a:r>
            <a:r>
              <a:rPr lang="en-GB" altLang="nb-NO" sz="900" dirty="0" err="1"/>
              <a:t>enn</a:t>
            </a:r>
            <a:r>
              <a:rPr lang="en-GB" altLang="nb-NO" sz="900" dirty="0"/>
              <a:t> det </a:t>
            </a:r>
            <a:r>
              <a:rPr lang="en-GB" altLang="nb-NO" sz="900" dirty="0" err="1"/>
              <a:t>nasjonale</a:t>
            </a:r>
            <a:r>
              <a:rPr lang="en-GB" altLang="nb-NO" sz="900" dirty="0"/>
              <a:t> </a:t>
            </a:r>
            <a:r>
              <a:rPr lang="en-GB" altLang="nb-NO" sz="900" dirty="0" err="1"/>
              <a:t>gjennomsnittet</a:t>
            </a:r>
            <a:r>
              <a:rPr lang="en-GB" altLang="nb-NO" sz="900" dirty="0"/>
              <a:t>. I </a:t>
            </a:r>
            <a:r>
              <a:rPr lang="en-GB" altLang="nb-NO" sz="900" dirty="0" err="1"/>
              <a:t>denne</a:t>
            </a:r>
            <a:r>
              <a:rPr lang="en-GB" altLang="nb-NO" sz="900" dirty="0"/>
              <a:t> </a:t>
            </a:r>
            <a:r>
              <a:rPr lang="en-GB" altLang="nb-NO" sz="900" dirty="0" err="1"/>
              <a:t>studien</a:t>
            </a:r>
            <a:r>
              <a:rPr lang="en-GB" altLang="nb-NO" sz="900" dirty="0"/>
              <a:t> </a:t>
            </a:r>
            <a:r>
              <a:rPr lang="en-GB" altLang="nb-NO" sz="900" dirty="0" err="1"/>
              <a:t>ville</a:t>
            </a:r>
            <a:r>
              <a:rPr lang="en-GB" altLang="nb-NO" sz="900" dirty="0"/>
              <a:t> vi </a:t>
            </a:r>
            <a:r>
              <a:rPr lang="en-GB" altLang="nb-NO" sz="900" dirty="0" err="1"/>
              <a:t>kartlegge</a:t>
            </a:r>
            <a:r>
              <a:rPr lang="en-GB" altLang="nb-NO" sz="900" dirty="0"/>
              <a:t> </a:t>
            </a:r>
            <a:r>
              <a:rPr lang="en-GB" altLang="nb-NO" sz="900" dirty="0" err="1"/>
              <a:t>kliniske</a:t>
            </a:r>
            <a:r>
              <a:rPr lang="en-GB" altLang="nb-NO" sz="900" dirty="0"/>
              <a:t> </a:t>
            </a:r>
            <a:r>
              <a:rPr lang="en-GB" altLang="nb-NO" sz="900" dirty="0" err="1"/>
              <a:t>og</a:t>
            </a:r>
            <a:r>
              <a:rPr lang="en-GB" altLang="nb-NO" sz="900" dirty="0"/>
              <a:t> </a:t>
            </a:r>
            <a:r>
              <a:rPr lang="en-GB" altLang="nb-NO" sz="900" dirty="0" err="1"/>
              <a:t>behandlingsmessige</a:t>
            </a:r>
            <a:r>
              <a:rPr lang="en-GB" altLang="nb-NO" sz="900" dirty="0"/>
              <a:t> </a:t>
            </a:r>
            <a:r>
              <a:rPr lang="en-GB" altLang="nb-NO" sz="900" dirty="0" err="1"/>
              <a:t>karakteristika</a:t>
            </a:r>
            <a:r>
              <a:rPr lang="en-GB" altLang="nb-NO" sz="900" dirty="0"/>
              <a:t> </a:t>
            </a:r>
            <a:r>
              <a:rPr lang="en-GB" altLang="nb-NO" sz="900" dirty="0" err="1"/>
              <a:t>ved</a:t>
            </a:r>
            <a:r>
              <a:rPr lang="en-GB" altLang="nb-NO" sz="900" dirty="0"/>
              <a:t> </a:t>
            </a:r>
            <a:r>
              <a:rPr lang="en-GB" altLang="nb-NO" sz="900" dirty="0" err="1"/>
              <a:t>pasienter</a:t>
            </a:r>
            <a:r>
              <a:rPr lang="en-GB" altLang="nb-NO" sz="900" dirty="0"/>
              <a:t> </a:t>
            </a:r>
            <a:r>
              <a:rPr lang="en-GB" altLang="nb-NO" sz="900" dirty="0" err="1"/>
              <a:t>behandlet</a:t>
            </a:r>
            <a:r>
              <a:rPr lang="en-GB" altLang="nb-NO" sz="900" dirty="0"/>
              <a:t> </a:t>
            </a:r>
            <a:r>
              <a:rPr lang="en-GB" altLang="nb-NO" sz="900" dirty="0" err="1"/>
              <a:t>på</a:t>
            </a:r>
            <a:r>
              <a:rPr lang="en-GB" altLang="nb-NO" sz="900" dirty="0"/>
              <a:t> Kvinneklinikken </a:t>
            </a:r>
            <a:r>
              <a:rPr lang="en-GB" altLang="nb-NO" sz="900" dirty="0" err="1"/>
              <a:t>ved</a:t>
            </a:r>
            <a:r>
              <a:rPr lang="en-GB" altLang="nb-NO" sz="900" dirty="0"/>
              <a:t> Haukeland </a:t>
            </a:r>
            <a:r>
              <a:rPr lang="en-GB" altLang="nb-NO" sz="900" dirty="0" err="1"/>
              <a:t>universitetssjukehus</a:t>
            </a:r>
            <a:r>
              <a:rPr lang="en-GB" altLang="nb-NO" sz="900" dirty="0"/>
              <a:t>, </a:t>
            </a:r>
            <a:r>
              <a:rPr lang="en-GB" altLang="nb-NO" sz="900" dirty="0" err="1"/>
              <a:t>og</a:t>
            </a:r>
            <a:r>
              <a:rPr lang="en-GB" altLang="nb-NO" sz="900" dirty="0"/>
              <a:t> om </a:t>
            </a:r>
            <a:r>
              <a:rPr lang="en-GB" altLang="nb-NO" sz="900" dirty="0" err="1"/>
              <a:t>antall</a:t>
            </a:r>
            <a:r>
              <a:rPr lang="en-GB" altLang="nb-NO" sz="900" dirty="0"/>
              <a:t> </a:t>
            </a:r>
            <a:r>
              <a:rPr lang="en-GB" altLang="nb-NO" sz="900" dirty="0" err="1"/>
              <a:t>kirurgiske</a:t>
            </a:r>
            <a:r>
              <a:rPr lang="en-GB" altLang="nb-NO" sz="900" dirty="0"/>
              <a:t> </a:t>
            </a:r>
            <a:r>
              <a:rPr lang="en-GB" altLang="nb-NO" sz="900" dirty="0" err="1"/>
              <a:t>inngrep</a:t>
            </a:r>
            <a:r>
              <a:rPr lang="en-GB" altLang="nb-NO" sz="900" dirty="0"/>
              <a:t> </a:t>
            </a:r>
            <a:r>
              <a:rPr lang="en-GB" altLang="nb-NO" sz="900" dirty="0" err="1"/>
              <a:t>samsvarte</a:t>
            </a:r>
            <a:r>
              <a:rPr lang="en-GB" altLang="nb-NO" sz="900" dirty="0"/>
              <a:t> med det </a:t>
            </a:r>
            <a:r>
              <a:rPr lang="en-GB" altLang="nb-NO" sz="900" dirty="0" err="1"/>
              <a:t>som</a:t>
            </a:r>
            <a:r>
              <a:rPr lang="en-GB" altLang="nb-NO" sz="900" dirty="0"/>
              <a:t> var </a:t>
            </a:r>
            <a:r>
              <a:rPr lang="en-GB" altLang="nb-NO" sz="900" dirty="0" err="1"/>
              <a:t>beskrevet</a:t>
            </a:r>
            <a:r>
              <a:rPr lang="en-GB" altLang="nb-NO" sz="900" dirty="0"/>
              <a:t> </a:t>
            </a:r>
            <a:r>
              <a:rPr lang="en-GB" altLang="nb-NO" sz="900" dirty="0" err="1"/>
              <a:t>i</a:t>
            </a:r>
            <a:r>
              <a:rPr lang="en-GB" altLang="nb-NO" sz="900" dirty="0"/>
              <a:t> “Helseatlas for gynekologi”. Av de 770 </a:t>
            </a:r>
            <a:r>
              <a:rPr lang="en-GB" altLang="nb-NO" sz="900" dirty="0" err="1"/>
              <a:t>pasientene</a:t>
            </a:r>
            <a:r>
              <a:rPr lang="en-GB" altLang="nb-NO" sz="900" dirty="0"/>
              <a:t> </a:t>
            </a:r>
            <a:r>
              <a:rPr lang="en-GB" altLang="nb-NO" sz="900" dirty="0" err="1"/>
              <a:t>behandlet</a:t>
            </a:r>
            <a:r>
              <a:rPr lang="en-GB" altLang="nb-NO" sz="900" dirty="0"/>
              <a:t>, </a:t>
            </a:r>
            <a:r>
              <a:rPr lang="en-GB" altLang="nb-NO" sz="900" dirty="0" err="1"/>
              <a:t>ble</a:t>
            </a:r>
            <a:r>
              <a:rPr lang="en-GB" altLang="nb-NO" sz="900" dirty="0"/>
              <a:t> ekspekterende </a:t>
            </a:r>
            <a:r>
              <a:rPr lang="en-GB" altLang="nb-NO" sz="900" dirty="0" err="1"/>
              <a:t>behandling</a:t>
            </a:r>
            <a:r>
              <a:rPr lang="en-GB" altLang="nb-NO" sz="900" dirty="0"/>
              <a:t> </a:t>
            </a:r>
            <a:r>
              <a:rPr lang="en-GB" altLang="nb-NO" sz="900" dirty="0" err="1"/>
              <a:t>gitt</a:t>
            </a:r>
            <a:r>
              <a:rPr lang="en-GB" altLang="nb-NO" sz="900" dirty="0"/>
              <a:t> til 138 </a:t>
            </a:r>
            <a:r>
              <a:rPr lang="en-GB" altLang="nb-NO" sz="900" dirty="0" err="1"/>
              <a:t>pasienter</a:t>
            </a:r>
            <a:r>
              <a:rPr lang="en-GB" altLang="nb-NO" sz="900" dirty="0"/>
              <a:t>, 272 </a:t>
            </a:r>
            <a:r>
              <a:rPr lang="en-GB" altLang="nb-NO" sz="900" dirty="0" err="1"/>
              <a:t>ble</a:t>
            </a:r>
            <a:r>
              <a:rPr lang="en-GB" altLang="nb-NO" sz="900" dirty="0"/>
              <a:t> </a:t>
            </a:r>
            <a:r>
              <a:rPr lang="en-GB" altLang="nb-NO" sz="900" dirty="0" err="1"/>
              <a:t>behandlet</a:t>
            </a:r>
            <a:r>
              <a:rPr lang="en-GB" altLang="nb-NO" sz="900" dirty="0"/>
              <a:t> </a:t>
            </a:r>
            <a:r>
              <a:rPr lang="en-GB" altLang="nb-NO" sz="900" dirty="0" err="1"/>
              <a:t>medikamentelt</a:t>
            </a:r>
            <a:r>
              <a:rPr lang="en-GB" altLang="nb-NO" sz="900" dirty="0"/>
              <a:t> </a:t>
            </a:r>
            <a:r>
              <a:rPr lang="en-GB" altLang="nb-NO" sz="900" dirty="0" err="1"/>
              <a:t>og</a:t>
            </a:r>
            <a:r>
              <a:rPr lang="en-GB" altLang="nb-NO" sz="900" dirty="0"/>
              <a:t> 360 </a:t>
            </a:r>
            <a:r>
              <a:rPr lang="en-GB" altLang="nb-NO" sz="900" dirty="0" err="1"/>
              <a:t>ble</a:t>
            </a:r>
            <a:r>
              <a:rPr lang="en-GB" altLang="nb-NO" sz="900" dirty="0"/>
              <a:t> </a:t>
            </a:r>
            <a:r>
              <a:rPr lang="en-GB" altLang="nb-NO" sz="900" dirty="0" err="1"/>
              <a:t>behandlet</a:t>
            </a:r>
            <a:r>
              <a:rPr lang="en-GB" altLang="nb-NO" sz="900" dirty="0"/>
              <a:t> </a:t>
            </a:r>
            <a:r>
              <a:rPr lang="en-GB" altLang="nb-NO" sz="900" dirty="0" err="1"/>
              <a:t>kirurgisk</a:t>
            </a:r>
            <a:r>
              <a:rPr lang="en-GB" altLang="nb-NO" sz="900" dirty="0"/>
              <a:t>. </a:t>
            </a:r>
            <a:r>
              <a:rPr lang="nb-NO" sz="900" dirty="0">
                <a:effectLst/>
                <a:latin typeface="+mn-lt"/>
                <a:cs typeface="Arial" panose="020B0604020202020204" pitchFamily="34" charset="0"/>
              </a:rPr>
              <a:t>Feilkoding av diagnoser forekom hos 36% (276/770), og feil operasjonskode hos 46% (164/360) av dem som var behandlet kirurgisk. </a:t>
            </a:r>
            <a:r>
              <a:rPr lang="en-GB" altLang="nb-NO" sz="900" dirty="0"/>
              <a:t>Med </a:t>
            </a:r>
            <a:r>
              <a:rPr lang="en-GB" altLang="nb-NO" sz="900" dirty="0" err="1"/>
              <a:t>samme</a:t>
            </a:r>
            <a:r>
              <a:rPr lang="en-GB" altLang="nb-NO" sz="900" dirty="0"/>
              <a:t> </a:t>
            </a:r>
            <a:r>
              <a:rPr lang="en-GB" altLang="nb-NO" sz="900" dirty="0" err="1"/>
              <a:t>diagnoseinklusjon</a:t>
            </a:r>
            <a:r>
              <a:rPr lang="en-GB" altLang="nb-NO" sz="900" dirty="0"/>
              <a:t> </a:t>
            </a:r>
            <a:r>
              <a:rPr lang="en-GB" altLang="nb-NO" sz="900" dirty="0" err="1"/>
              <a:t>som</a:t>
            </a:r>
            <a:r>
              <a:rPr lang="en-GB" altLang="nb-NO" sz="900" dirty="0"/>
              <a:t> </a:t>
            </a:r>
            <a:r>
              <a:rPr lang="en-GB" altLang="nb-NO" sz="900" dirty="0" err="1"/>
              <a:t>Helseatlaset</a:t>
            </a:r>
            <a:r>
              <a:rPr lang="en-GB" altLang="nb-NO" sz="900" dirty="0"/>
              <a:t>, </a:t>
            </a:r>
            <a:r>
              <a:rPr lang="nb-NO" sz="900" dirty="0">
                <a:effectLst/>
                <a:latin typeface="+mn-lt"/>
                <a:cs typeface="Arial" panose="020B0604020202020204" pitchFamily="34" charset="0"/>
              </a:rPr>
              <a:t>skulle 217 pasienter vært rapportert som kirurgisk behandlet, og ikke 330 som oppgitt i Helseatlaset. Det totale antallet pasienter behandlet kirurgisk er lavere enn «Helseatlas for gynekologi» rapporterer, delvis grunnet utbredt feilkoding av diagnoser med påfølgende feil i rapportering til Norsk pasientregister. </a:t>
            </a:r>
            <a:endParaRPr lang="en-GB" altLang="nb-NO" sz="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 descr="Background, text field"/>
          <p:cNvSpPr>
            <a:spLocks/>
          </p:cNvSpPr>
          <p:nvPr/>
        </p:nvSpPr>
        <p:spPr bwMode="auto">
          <a:xfrm>
            <a:off x="6780" y="6047625"/>
            <a:ext cx="42840000" cy="21204000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" name="Freeform 3" descr="Red field, top"/>
          <p:cNvSpPr>
            <a:spLocks/>
          </p:cNvSpPr>
          <p:nvPr/>
        </p:nvSpPr>
        <p:spPr bwMode="auto">
          <a:xfrm>
            <a:off x="0" y="-1"/>
            <a:ext cx="42840000" cy="5634931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rgbClr val="E85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DB71FBB0-7283-9C47-8A07-A78431AE1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4799" y="27905117"/>
            <a:ext cx="9907650" cy="16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" descr="Title field"/>
          <p:cNvSpPr txBox="1">
            <a:spLocks noChangeArrowheads="1"/>
          </p:cNvSpPr>
          <p:nvPr/>
        </p:nvSpPr>
        <p:spPr bwMode="auto">
          <a:xfrm>
            <a:off x="1182688" y="1128713"/>
            <a:ext cx="34201099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b-NO" sz="1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Behandling</a:t>
            </a:r>
            <a:r>
              <a:rPr lang="en-US" altLang="nb-NO" sz="1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en-US" altLang="nb-NO" sz="1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spontanabort</a:t>
            </a:r>
            <a:r>
              <a:rPr lang="en-US" altLang="nb-NO" sz="1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1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altLang="nb-NO" sz="1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Kvinneklinikken</a:t>
            </a:r>
            <a:endParaRPr lang="nb-NO" altLang="nb-NO" sz="1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Name and info" descr="Field for name and email"/>
          <p:cNvSpPr txBox="1">
            <a:spLocks noChangeArrowheads="1"/>
          </p:cNvSpPr>
          <p:nvPr/>
        </p:nvSpPr>
        <p:spPr bwMode="auto">
          <a:xfrm>
            <a:off x="36997886" y="2843212"/>
            <a:ext cx="499752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altLang="nb-NO" sz="4800" b="1" dirty="0">
                <a:solidFill>
                  <a:schemeClr val="bg1"/>
                </a:solidFill>
                <a:latin typeface="+mn-lt"/>
              </a:rPr>
              <a:t>Ymbjør L Hoel</a:t>
            </a:r>
            <a:br>
              <a:rPr lang="nb-NO" altLang="nb-NO" sz="4000" dirty="0">
                <a:solidFill>
                  <a:schemeClr val="bg1"/>
                </a:solidFill>
                <a:latin typeface="+mn-lt"/>
              </a:rPr>
            </a:b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Universitetet i Bergen</a:t>
            </a:r>
          </a:p>
          <a:p>
            <a:pPr algn="r" eaLnBrk="1" hangingPunct="1"/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yho003@uib.no</a:t>
            </a:r>
          </a:p>
        </p:txBody>
      </p:sp>
      <p:sp>
        <p:nvSpPr>
          <p:cNvPr id="2055" name="Text box 1" descr="Text field "/>
          <p:cNvSpPr txBox="1">
            <a:spLocks noChangeArrowheads="1"/>
          </p:cNvSpPr>
          <p:nvPr/>
        </p:nvSpPr>
        <p:spPr bwMode="auto">
          <a:xfrm>
            <a:off x="1182688" y="6229350"/>
            <a:ext cx="9969500" cy="1640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GB" altLang="nb-NO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Introduksjon</a:t>
            </a:r>
            <a:endParaRPr lang="en-GB" alt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nb-NO" sz="3600" dirty="0">
                <a:effectLst/>
                <a:latin typeface="+mn-lt"/>
                <a:cs typeface="Arial" panose="020B0604020202020204" pitchFamily="34" charset="0"/>
              </a:rPr>
              <a:t>Spontanabort er en spontan avbrytning av svangerskapet før 22 ukers gestasjonsalder. Behandlingen som tilbys er enten ekspekterende, medikamentell eller kirurgisk. I 2019 ble «Helseatlas for gynekologi» utgitt, som viste at antall pasienter behandlet kirurgisk for spontanabort i Bergen var høyere enn det nasjonale gjennomsnittet. </a:t>
            </a:r>
            <a:r>
              <a:rPr lang="nb-NO" sz="3600" dirty="0">
                <a:latin typeface="+mn-lt"/>
                <a:cs typeface="Arial" panose="020B0604020202020204" pitchFamily="34" charset="0"/>
              </a:rPr>
              <a:t>I denne studien ville vi </a:t>
            </a:r>
            <a:r>
              <a:rPr lang="nb-NO" sz="3600" dirty="0">
                <a:effectLst/>
                <a:latin typeface="+mn-lt"/>
                <a:cs typeface="Arial" panose="020B0604020202020204" pitchFamily="34" charset="0"/>
              </a:rPr>
              <a:t>kartlegge kliniske og behandlingsmessige karakteristika ved pasienter behandlet på Kvinneklinikken ved Haukeland Universitetssjukehus, og om antall kirurgiske inngrep samsvarte med det som var beskrevet i «Helseatlas for gynekologi». </a:t>
            </a:r>
          </a:p>
          <a:p>
            <a:endParaRPr lang="nb-NO" sz="3600" b="1" dirty="0">
              <a:effectLst/>
              <a:latin typeface="+mn-lt"/>
              <a:cs typeface="Arial" panose="020B0604020202020204" pitchFamily="34" charset="0"/>
            </a:endParaRPr>
          </a:p>
          <a:p>
            <a:r>
              <a:rPr lang="nb-NO" sz="4000" b="1" dirty="0">
                <a:cs typeface="Arial" panose="020B0604020202020204" pitchFamily="34" charset="0"/>
              </a:rPr>
              <a:t>Metode og materiale</a:t>
            </a:r>
          </a:p>
          <a:p>
            <a:r>
              <a:rPr lang="nb-NO" sz="3600" dirty="0">
                <a:cs typeface="Arial" panose="020B0604020202020204" pitchFamily="34" charset="0"/>
              </a:rPr>
              <a:t>Studien er en retrospektiv kohortstudie med pasienter behandlet for spontanabort (ICD-10 kodene O02, O03 og O06) på Kvinneklinikken ved Haukeland Universitetssjukehus i 2015-2017. Pasienter ble kategorisert ut fra om behandling var ekspektativ, medikamentell eller kirurgisk (NCSP operasjonskoder MBA00 og MBA03), og sammenligninger er gjort med Kruskal-Wallis test (non-parametrisk test) og Kji-Kvadrat-/Fishers eksakte test for respektivt kontinuerlige og kategoriske variabler.</a:t>
            </a:r>
          </a:p>
          <a:p>
            <a:endParaRPr lang="nb-NO" sz="3600" b="1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52" name="Text box 2" descr="Text field "/>
          <p:cNvSpPr txBox="1">
            <a:spLocks noChangeArrowheads="1"/>
          </p:cNvSpPr>
          <p:nvPr/>
        </p:nvSpPr>
        <p:spPr bwMode="auto">
          <a:xfrm>
            <a:off x="13234674" y="6229350"/>
            <a:ext cx="10033000" cy="1271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b-NO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Resultater</a:t>
            </a:r>
            <a:br>
              <a:rPr lang="en-US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3600" dirty="0">
                <a:cs typeface="Arial" panose="020B0604020202020204" pitchFamily="34" charset="0"/>
              </a:rPr>
              <a:t>Av de 770 pasientene behandlet, ble ekspekterende behandling gitt til 138 pasienter, 272 ble behandlet medikamentelt og 360 ble behandlet kirurgisk. Feilkoding av diagnoser forekom hos 36% (276/770), og feil operasjonskode hos 46% (164/360) av dem som var behandlet kirurgisk. Med samme diagnoseinklusjon som Helseatlaset, skulle 217</a:t>
            </a:r>
          </a:p>
          <a:p>
            <a:r>
              <a:rPr lang="nb-NO" sz="3600" dirty="0">
                <a:cs typeface="Arial" panose="020B0604020202020204" pitchFamily="34" charset="0"/>
              </a:rPr>
              <a:t>pasienter vært rapportert som kirurgisk behandlet, og ikke 330, som er oppgitt i Helseatlaset.</a:t>
            </a:r>
          </a:p>
          <a:p>
            <a:endParaRPr lang="nb-NO" sz="3600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nb-NO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Konklusjon</a:t>
            </a:r>
            <a:endParaRPr lang="en-US" alt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nb-NO" sz="3600" dirty="0">
                <a:effectLst/>
                <a:latin typeface="+mn-lt"/>
                <a:cs typeface="Arial" panose="020B0604020202020204" pitchFamily="34" charset="0"/>
              </a:rPr>
              <a:t>Det totale antallet pasienter behandlet kirurgisk er lavere enn «Helseatlas for gynekologi» rapporterer, delvis grunnet utbredt feilkoding av diagnoser med påfølgende feil i rapportering til Norsk pasientregister. Ukorrekt diagnostikk kan resultere i at behandling ikke gis</a:t>
            </a:r>
          </a:p>
          <a:p>
            <a:r>
              <a:rPr lang="nb-NO" sz="3600" dirty="0">
                <a:effectLst/>
                <a:latin typeface="+mn-lt"/>
                <a:cs typeface="Arial" panose="020B0604020202020204" pitchFamily="34" charset="0"/>
              </a:rPr>
              <a:t>i tråd med prosedyrer/nasjonal veileder.</a:t>
            </a:r>
            <a:endParaRPr lang="en-US" altLang="nb-NO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endParaRPr lang="nb-NO" sz="3600" dirty="0">
              <a:cs typeface="Arial" panose="020B0604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1D0B94C-FEBB-13E4-FD90-E5D166028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944" y="6038864"/>
            <a:ext cx="14849893" cy="82792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6517214-C5A6-849A-2CAA-6822970671BF}"/>
              </a:ext>
            </a:extLst>
          </p:cNvPr>
          <p:cNvSpPr txBox="1"/>
          <p:nvPr/>
        </p:nvSpPr>
        <p:spPr>
          <a:xfrm>
            <a:off x="26775944" y="14318163"/>
            <a:ext cx="15562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Figur 1: </a:t>
            </a:r>
            <a:r>
              <a:rPr lang="nb-NO" sz="3600" dirty="0">
                <a:effectLst/>
                <a:latin typeface="Helvetica" pitchFamily="2" charset="0"/>
              </a:rPr>
              <a:t>Antall pasienter med feilregistrert operasjonskode av kvinner kirurgisk behandlet for spontanabort i perioden 2015-2017 på Kvinneklinikken ved Haukeland Universitetssjukehus.</a:t>
            </a:r>
          </a:p>
          <a:p>
            <a:endParaRPr lang="nb-NO" sz="3600" b="1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B12BD74-BECF-E094-41B2-EADD1128EE1E}"/>
              </a:ext>
            </a:extLst>
          </p:cNvPr>
          <p:cNvSpPr txBox="1"/>
          <p:nvPr/>
        </p:nvSpPr>
        <p:spPr>
          <a:xfrm>
            <a:off x="26775944" y="24762897"/>
            <a:ext cx="13665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Figur 2: </a:t>
            </a:r>
            <a:r>
              <a:rPr lang="nb-NO" sz="360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Antall pasienter med komplett spontanabort, inkomplett spontanabort, missed abortion og annet (blæremola, uspesifisert unormalt utfall av befruktning) som </a:t>
            </a:r>
            <a:r>
              <a:rPr lang="nb-NO" sz="3600" dirty="0"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feil </a:t>
            </a:r>
            <a:r>
              <a:rPr lang="nb-NO" sz="360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diagnose hos kvinner behandlet for spontanabort i perioden 2015-2017 på Kvinneklinikken ved Haukeland Universitetssjukehus.</a:t>
            </a:r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A8FCB55-F96B-FACF-2EB3-D589575C3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5944" y="16014199"/>
            <a:ext cx="14849892" cy="874958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0356745-A60A-A026-E795-A52555FE4F91}"/>
              </a:ext>
            </a:extLst>
          </p:cNvPr>
          <p:cNvSpPr txBox="1"/>
          <p:nvPr/>
        </p:nvSpPr>
        <p:spPr>
          <a:xfrm>
            <a:off x="1182688" y="3068261"/>
            <a:ext cx="28931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</a:rPr>
              <a:t>En retrospektiv kohortstudie av pasienter behandlet for spontanabort mellom 2015 og 2017 ved Kvinneklinikken, Haukeland Universitetssjukehus.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573</Words>
  <Application>Microsoft Macintosh PowerPoint</Application>
  <PresentationFormat>Egendefinert</PresentationFormat>
  <Paragraphs>19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Standard utforming</vt:lpstr>
      <vt:lpstr>PowerPoint-presentasjon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Ymbjør Løkken Hoel</cp:lastModifiedBy>
  <cp:revision>149</cp:revision>
  <cp:lastPrinted>2016-05-27T08:05:21Z</cp:lastPrinted>
  <dcterms:created xsi:type="dcterms:W3CDTF">2006-11-02T13:18:58Z</dcterms:created>
  <dcterms:modified xsi:type="dcterms:W3CDTF">2023-05-24T05:12:13Z</dcterms:modified>
</cp:coreProperties>
</file>