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60" r:id="rId2"/>
  </p:sldIdLst>
  <p:sldSz cx="42808525" cy="30279975"/>
  <p:notesSz cx="7099300" cy="10234613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33" userDrawn="1">
          <p15:clr>
            <a:srgbClr val="A4A3A4"/>
          </p15:clr>
        </p15:guide>
        <p15:guide id="3" orient="horz" pos="16976" userDrawn="1">
          <p15:clr>
            <a:srgbClr val="A4A3A4"/>
          </p15:clr>
        </p15:guide>
        <p15:guide id="4" pos="745">
          <p15:clr>
            <a:srgbClr val="A4A3A4"/>
          </p15:clr>
        </p15:guide>
        <p15:guide id="5" pos="19961">
          <p15:clr>
            <a:srgbClr val="A4A3A4"/>
          </p15:clr>
        </p15:guide>
        <p15:guide id="6" pos="26361">
          <p15:clr>
            <a:srgbClr val="A4A3A4"/>
          </p15:clr>
        </p15:guide>
        <p15:guide id="7" pos="13513">
          <p15:clr>
            <a:srgbClr val="A4A3A4"/>
          </p15:clr>
        </p15:guide>
        <p15:guide id="8" pos="7025">
          <p15:clr>
            <a:srgbClr val="A4A3A4"/>
          </p15:clr>
        </p15:guide>
        <p15:guide id="9" orient="horz" pos="953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9F1"/>
    <a:srgbClr val="FFAA79"/>
    <a:srgbClr val="761A19"/>
    <a:srgbClr val="34332B"/>
    <a:srgbClr val="0054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8" autoAdjust="0"/>
    <p:restoredTop sz="90152" autoAdjust="0"/>
  </p:normalViewPr>
  <p:slideViewPr>
    <p:cSldViewPr snapToGrid="0">
      <p:cViewPr varScale="1">
        <p:scale>
          <a:sx n="26" d="100"/>
          <a:sy n="26" d="100"/>
        </p:scale>
        <p:origin x="1980" y="198"/>
      </p:cViewPr>
      <p:guideLst>
        <p:guide orient="horz" pos="2733"/>
        <p:guide orient="horz" pos="16976"/>
        <p:guide pos="745"/>
        <p:guide pos="19961"/>
        <p:guide pos="26361"/>
        <p:guide pos="13513"/>
        <p:guide pos="7025"/>
        <p:guide orient="horz" pos="953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128" d="100"/>
          <a:sy n="128" d="100"/>
        </p:scale>
        <p:origin x="582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433DE135-FF91-20A3-39DA-EB0E7A61608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C1BBF5B1-0403-D936-D364-2A45E951015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3EE47-8B60-024C-A3E9-9D47F69A0B3A}" type="datetimeFigureOut">
              <a:rPr lang="nb-NO" smtClean="0"/>
              <a:t>07.06.2023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0D21D5C-4B77-F54E-E771-2DA77C1574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06C2057-4DAF-3E94-8698-8590C1366EB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646A91-9FDA-7A49-918A-F3079B7549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76674613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223" userDrawn="1">
          <p15:clr>
            <a:srgbClr val="F26B43"/>
          </p15:clr>
        </p15:guide>
        <p15:guide id="2" pos="2236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464" cy="51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36" tIns="49518" rIns="99036" bIns="49518" numCol="1" anchor="t" anchorCtr="0" compatLnSpc="1">
            <a:prstTxWarp prst="textNoShape">
              <a:avLst/>
            </a:prstTxWarp>
          </a:bodyPr>
          <a:lstStyle>
            <a:lvl1pPr>
              <a:defRPr sz="1300" smtClean="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324" y="0"/>
            <a:ext cx="3076464" cy="51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36" tIns="49518" rIns="99036" bIns="49518" numCol="1" anchor="t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38200" y="768350"/>
            <a:ext cx="54229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779" y="4861365"/>
            <a:ext cx="5679742" cy="4605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36" tIns="49518" rIns="99036" bIns="495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194"/>
            <a:ext cx="3076464" cy="511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36" tIns="49518" rIns="99036" bIns="49518" numCol="1" anchor="b" anchorCtr="0" compatLnSpc="1">
            <a:prstTxWarp prst="textNoShape">
              <a:avLst/>
            </a:prstTxWarp>
          </a:bodyPr>
          <a:lstStyle>
            <a:lvl1pPr>
              <a:defRPr sz="1300" smtClean="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324" y="9721194"/>
            <a:ext cx="3076464" cy="511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36" tIns="49518" rIns="99036" bIns="49518" numCol="1" anchor="b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fld id="{6131AE1E-E725-4449-B03D-B7F1AD5A21EF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59104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</a:defRPr>
            </a:lvl1pPr>
            <a:lvl2pPr marL="178457" indent="-68637" eaLnBrk="0" hangingPunct="0">
              <a:defRPr sz="800">
                <a:solidFill>
                  <a:schemeClr val="tx1"/>
                </a:solidFill>
                <a:latin typeface="Arial" charset="0"/>
              </a:defRPr>
            </a:lvl2pPr>
            <a:lvl3pPr marL="274549" indent="-54910" eaLnBrk="0" hangingPunct="0">
              <a:defRPr sz="800">
                <a:solidFill>
                  <a:schemeClr val="tx1"/>
                </a:solidFill>
                <a:latin typeface="Arial" charset="0"/>
              </a:defRPr>
            </a:lvl3pPr>
            <a:lvl4pPr marL="384368" indent="-54910" eaLnBrk="0" hangingPunct="0">
              <a:defRPr sz="800">
                <a:solidFill>
                  <a:schemeClr val="tx1"/>
                </a:solidFill>
                <a:latin typeface="Arial" charset="0"/>
              </a:defRPr>
            </a:lvl4pPr>
            <a:lvl5pPr marL="494187" indent="-54910" eaLnBrk="0" hangingPunct="0">
              <a:defRPr sz="800">
                <a:solidFill>
                  <a:schemeClr val="tx1"/>
                </a:solidFill>
                <a:latin typeface="Arial" charset="0"/>
              </a:defRPr>
            </a:lvl5pPr>
            <a:lvl6pPr marL="604007" indent="-5491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713826" indent="-5491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823646" indent="-5491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933465" indent="-5491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C788E0A-2390-493D-B96C-E13D0340CC64}" type="slidenum">
              <a:rPr lang="nb-NO" altLang="nb-NO" sz="1300"/>
              <a:pPr eaLnBrk="1" hangingPunct="1"/>
              <a:t>1</a:t>
            </a:fld>
            <a:endParaRPr lang="nb-NO" altLang="nb-NO" sz="130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GB" altLang="nb-NO" sz="9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oste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22629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37" userDrawn="1">
          <p15:clr>
            <a:srgbClr val="FBAE40"/>
          </p15:clr>
        </p15:guide>
        <p15:guide id="2" pos="13483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7259CF00-97E2-1033-EB68-FC43F982B767}"/>
              </a:ext>
            </a:extLst>
          </p:cNvPr>
          <p:cNvSpPr/>
          <p:nvPr userDrawn="1"/>
        </p:nvSpPr>
        <p:spPr bwMode="auto">
          <a:xfrm>
            <a:off x="-1" y="5629275"/>
            <a:ext cx="42807600" cy="24660000"/>
          </a:xfrm>
          <a:prstGeom prst="rect">
            <a:avLst/>
          </a:prstGeom>
          <a:solidFill>
            <a:srgbClr val="FEF9F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361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Freeform 2" descr="Red field, top">
            <a:extLst>
              <a:ext uri="{FF2B5EF4-FFF2-40B4-BE49-F238E27FC236}">
                <a16:creationId xmlns:a16="http://schemas.microsoft.com/office/drawing/2014/main" id="{09114A3E-ED0D-6852-61B1-87F4D60FBCC4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0" y="1"/>
            <a:ext cx="42808525" cy="5600700"/>
          </a:xfrm>
          <a:custGeom>
            <a:avLst/>
            <a:gdLst>
              <a:gd name="T0" fmla="*/ 0 w 22394"/>
              <a:gd name="T1" fmla="*/ 4633 h 4633"/>
              <a:gd name="T2" fmla="*/ 22394 w 22394"/>
              <a:gd name="T3" fmla="*/ 4633 h 4633"/>
              <a:gd name="T4" fmla="*/ 22394 w 22394"/>
              <a:gd name="T5" fmla="*/ 0 h 4633"/>
              <a:gd name="T6" fmla="*/ 0 w 22394"/>
              <a:gd name="T7" fmla="*/ 0 h 4633"/>
              <a:gd name="T8" fmla="*/ 0 w 22394"/>
              <a:gd name="T9" fmla="*/ 4633 h 4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394" h="4633">
                <a:moveTo>
                  <a:pt x="0" y="4633"/>
                </a:moveTo>
                <a:lnTo>
                  <a:pt x="22394" y="4633"/>
                </a:lnTo>
                <a:lnTo>
                  <a:pt x="22394" y="0"/>
                </a:lnTo>
                <a:lnTo>
                  <a:pt x="0" y="0"/>
                </a:lnTo>
                <a:lnTo>
                  <a:pt x="0" y="4633"/>
                </a:lnTo>
              </a:path>
            </a:pathLst>
          </a:custGeom>
          <a:solidFill>
            <a:srgbClr val="761A19"/>
          </a:solidFill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7" name="Picture 19">
            <a:extLst>
              <a:ext uri="{FF2B5EF4-FFF2-40B4-BE49-F238E27FC236}">
                <a16:creationId xmlns:a16="http://schemas.microsoft.com/office/drawing/2014/main" id="{CD4E24DF-9FF2-B992-1667-8D90A8F267A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7275" y="27323832"/>
            <a:ext cx="10790565" cy="260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ctr" defTabSz="8361363" rtl="0" eaLnBrk="0" fontAlgn="base" hangingPunct="0">
        <a:spcBef>
          <a:spcPct val="0"/>
        </a:spcBef>
        <a:spcAft>
          <a:spcPct val="0"/>
        </a:spcAft>
        <a:defRPr sz="40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8361363" rtl="0" eaLnBrk="0" fontAlgn="base" hangingPunct="0">
        <a:spcBef>
          <a:spcPct val="0"/>
        </a:spcBef>
        <a:spcAft>
          <a:spcPct val="0"/>
        </a:spcAft>
        <a:defRPr sz="40200">
          <a:solidFill>
            <a:schemeClr val="tx2"/>
          </a:solidFill>
          <a:latin typeface="Arial" charset="0"/>
        </a:defRPr>
      </a:lvl2pPr>
      <a:lvl3pPr algn="ctr" defTabSz="8361363" rtl="0" eaLnBrk="0" fontAlgn="base" hangingPunct="0">
        <a:spcBef>
          <a:spcPct val="0"/>
        </a:spcBef>
        <a:spcAft>
          <a:spcPct val="0"/>
        </a:spcAft>
        <a:defRPr sz="40200">
          <a:solidFill>
            <a:schemeClr val="tx2"/>
          </a:solidFill>
          <a:latin typeface="Arial" charset="0"/>
        </a:defRPr>
      </a:lvl3pPr>
      <a:lvl4pPr algn="ctr" defTabSz="8361363" rtl="0" eaLnBrk="0" fontAlgn="base" hangingPunct="0">
        <a:spcBef>
          <a:spcPct val="0"/>
        </a:spcBef>
        <a:spcAft>
          <a:spcPct val="0"/>
        </a:spcAft>
        <a:defRPr sz="40200">
          <a:solidFill>
            <a:schemeClr val="tx2"/>
          </a:solidFill>
          <a:latin typeface="Arial" charset="0"/>
        </a:defRPr>
      </a:lvl4pPr>
      <a:lvl5pPr algn="ctr" defTabSz="8361363" rtl="0" eaLnBrk="0" fontAlgn="base" hangingPunct="0">
        <a:spcBef>
          <a:spcPct val="0"/>
        </a:spcBef>
        <a:spcAft>
          <a:spcPct val="0"/>
        </a:spcAft>
        <a:defRPr sz="40200">
          <a:solidFill>
            <a:schemeClr val="tx2"/>
          </a:solidFill>
          <a:latin typeface="Arial" charset="0"/>
        </a:defRPr>
      </a:lvl5pPr>
      <a:lvl6pPr marL="457200" algn="ctr" defTabSz="8361363" rtl="0" fontAlgn="base">
        <a:spcBef>
          <a:spcPct val="0"/>
        </a:spcBef>
        <a:spcAft>
          <a:spcPct val="0"/>
        </a:spcAft>
        <a:defRPr sz="40200">
          <a:solidFill>
            <a:schemeClr val="tx2"/>
          </a:solidFill>
          <a:latin typeface="Arial" charset="0"/>
        </a:defRPr>
      </a:lvl6pPr>
      <a:lvl7pPr marL="914400" algn="ctr" defTabSz="8361363" rtl="0" fontAlgn="base">
        <a:spcBef>
          <a:spcPct val="0"/>
        </a:spcBef>
        <a:spcAft>
          <a:spcPct val="0"/>
        </a:spcAft>
        <a:defRPr sz="40200">
          <a:solidFill>
            <a:schemeClr val="tx2"/>
          </a:solidFill>
          <a:latin typeface="Arial" charset="0"/>
        </a:defRPr>
      </a:lvl7pPr>
      <a:lvl8pPr marL="1371600" algn="ctr" defTabSz="8361363" rtl="0" fontAlgn="base">
        <a:spcBef>
          <a:spcPct val="0"/>
        </a:spcBef>
        <a:spcAft>
          <a:spcPct val="0"/>
        </a:spcAft>
        <a:defRPr sz="40200">
          <a:solidFill>
            <a:schemeClr val="tx2"/>
          </a:solidFill>
          <a:latin typeface="Arial" charset="0"/>
        </a:defRPr>
      </a:lvl8pPr>
      <a:lvl9pPr marL="1828800" algn="ctr" defTabSz="8361363" rtl="0" fontAlgn="base">
        <a:spcBef>
          <a:spcPct val="0"/>
        </a:spcBef>
        <a:spcAft>
          <a:spcPct val="0"/>
        </a:spcAft>
        <a:defRPr sz="40200">
          <a:solidFill>
            <a:schemeClr val="tx2"/>
          </a:solidFill>
          <a:latin typeface="Arial" charset="0"/>
        </a:defRPr>
      </a:lvl9pPr>
    </p:titleStyle>
    <p:bodyStyle>
      <a:lvl1pPr marL="3136900" indent="-3136900" algn="l" defTabSz="8361363" rtl="0" eaLnBrk="0" fontAlgn="base" hangingPunct="0">
        <a:spcBef>
          <a:spcPct val="20000"/>
        </a:spcBef>
        <a:spcAft>
          <a:spcPct val="0"/>
        </a:spcAft>
        <a:buChar char="•"/>
        <a:defRPr sz="29300">
          <a:solidFill>
            <a:schemeClr val="tx1"/>
          </a:solidFill>
          <a:latin typeface="+mn-lt"/>
          <a:ea typeface="+mn-ea"/>
          <a:cs typeface="+mn-cs"/>
        </a:defRPr>
      </a:lvl1pPr>
      <a:lvl2pPr marL="6792913" indent="-2613025" algn="l" defTabSz="8361363" rtl="0" eaLnBrk="0" fontAlgn="base" hangingPunct="0">
        <a:spcBef>
          <a:spcPct val="20000"/>
        </a:spcBef>
        <a:spcAft>
          <a:spcPct val="0"/>
        </a:spcAft>
        <a:buChar char="–"/>
        <a:defRPr sz="25600">
          <a:solidFill>
            <a:schemeClr val="tx1"/>
          </a:solidFill>
          <a:latin typeface="+mn-lt"/>
        </a:defRPr>
      </a:lvl2pPr>
      <a:lvl3pPr marL="10452100" indent="-2090738" algn="l" defTabSz="8361363" rtl="0" eaLnBrk="0" fontAlgn="base" hangingPunct="0">
        <a:spcBef>
          <a:spcPct val="20000"/>
        </a:spcBef>
        <a:spcAft>
          <a:spcPct val="0"/>
        </a:spcAft>
        <a:buChar char="•"/>
        <a:defRPr sz="22100">
          <a:solidFill>
            <a:schemeClr val="tx1"/>
          </a:solidFill>
          <a:latin typeface="+mn-lt"/>
        </a:defRPr>
      </a:lvl3pPr>
      <a:lvl4pPr marL="14630400" indent="-2090738" algn="l" defTabSz="8361363" rtl="0" eaLnBrk="0" fontAlgn="base" hangingPunct="0">
        <a:spcBef>
          <a:spcPct val="20000"/>
        </a:spcBef>
        <a:spcAft>
          <a:spcPct val="0"/>
        </a:spcAft>
        <a:buChar char="–"/>
        <a:defRPr sz="18200">
          <a:solidFill>
            <a:schemeClr val="tx1"/>
          </a:solidFill>
          <a:latin typeface="+mn-lt"/>
        </a:defRPr>
      </a:lvl4pPr>
      <a:lvl5pPr marL="18810288" indent="-2089150" algn="l" defTabSz="8361363" rtl="0" eaLnBrk="0" fontAlgn="base" hangingPunct="0">
        <a:spcBef>
          <a:spcPct val="20000"/>
        </a:spcBef>
        <a:spcAft>
          <a:spcPct val="0"/>
        </a:spcAft>
        <a:buChar char="»"/>
        <a:defRPr sz="18200">
          <a:solidFill>
            <a:schemeClr val="tx1"/>
          </a:solidFill>
          <a:latin typeface="+mn-lt"/>
        </a:defRPr>
      </a:lvl5pPr>
      <a:lvl6pPr marL="19267488" indent="-2089150" algn="l" defTabSz="8361363" rtl="0" fontAlgn="base">
        <a:spcBef>
          <a:spcPct val="20000"/>
        </a:spcBef>
        <a:spcAft>
          <a:spcPct val="0"/>
        </a:spcAft>
        <a:buChar char="»"/>
        <a:defRPr sz="18200">
          <a:solidFill>
            <a:schemeClr val="tx1"/>
          </a:solidFill>
          <a:latin typeface="+mn-lt"/>
        </a:defRPr>
      </a:lvl6pPr>
      <a:lvl7pPr marL="19724688" indent="-2089150" algn="l" defTabSz="8361363" rtl="0" fontAlgn="base">
        <a:spcBef>
          <a:spcPct val="20000"/>
        </a:spcBef>
        <a:spcAft>
          <a:spcPct val="0"/>
        </a:spcAft>
        <a:buChar char="»"/>
        <a:defRPr sz="18200">
          <a:solidFill>
            <a:schemeClr val="tx1"/>
          </a:solidFill>
          <a:latin typeface="+mn-lt"/>
        </a:defRPr>
      </a:lvl7pPr>
      <a:lvl8pPr marL="20181888" indent="-2089150" algn="l" defTabSz="8361363" rtl="0" fontAlgn="base">
        <a:spcBef>
          <a:spcPct val="20000"/>
        </a:spcBef>
        <a:spcAft>
          <a:spcPct val="0"/>
        </a:spcAft>
        <a:buChar char="»"/>
        <a:defRPr sz="18200">
          <a:solidFill>
            <a:schemeClr val="tx1"/>
          </a:solidFill>
          <a:latin typeface="+mn-lt"/>
        </a:defRPr>
      </a:lvl8pPr>
      <a:lvl9pPr marL="20639088" indent="-2089150" algn="l" defTabSz="8361363" rtl="0" fontAlgn="base">
        <a:spcBef>
          <a:spcPct val="20000"/>
        </a:spcBef>
        <a:spcAft>
          <a:spcPct val="0"/>
        </a:spcAft>
        <a:buChar char="»"/>
        <a:defRPr sz="182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537" userDrawn="1">
          <p15:clr>
            <a:srgbClr val="F26B43"/>
          </p15:clr>
        </p15:guide>
        <p15:guide id="2" pos="1348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" descr="Title field"/>
          <p:cNvSpPr txBox="1">
            <a:spLocks noChangeArrowheads="1"/>
          </p:cNvSpPr>
          <p:nvPr/>
        </p:nvSpPr>
        <p:spPr bwMode="auto">
          <a:xfrm>
            <a:off x="1182688" y="1128713"/>
            <a:ext cx="37222112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547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>
            <a:lvl1pPr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613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613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613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613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nb-NO" sz="1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Medikamentell</a:t>
            </a:r>
            <a:r>
              <a:rPr lang="en-US" altLang="nb-NO" sz="1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1.linjebehandling </a:t>
            </a:r>
            <a:r>
              <a:rPr lang="en-US" altLang="nb-NO" sz="1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ved</a:t>
            </a:r>
            <a:r>
              <a:rPr lang="en-US" altLang="nb-NO" sz="1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status epilepticus</a:t>
            </a:r>
            <a:endParaRPr lang="nb-NO" altLang="nb-NO" sz="1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54" name="Subtitle" descr="Subtitle field"/>
          <p:cNvSpPr txBox="1">
            <a:spLocks noChangeArrowheads="1"/>
          </p:cNvSpPr>
          <p:nvPr/>
        </p:nvSpPr>
        <p:spPr bwMode="auto">
          <a:xfrm>
            <a:off x="1182688" y="3076575"/>
            <a:ext cx="36344288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547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>
            <a:lvl1pPr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613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613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613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613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nb-NO" sz="4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altLang="nb-NO" sz="4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litteraturstudie</a:t>
            </a:r>
            <a:r>
              <a:rPr lang="en-US" altLang="nb-NO" sz="4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om midazolam </a:t>
            </a:r>
            <a:r>
              <a:rPr lang="en-US" altLang="nb-NO" sz="4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og</a:t>
            </a:r>
            <a:r>
              <a:rPr lang="en-US" altLang="nb-NO" sz="4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diazepam </a:t>
            </a:r>
            <a:r>
              <a:rPr lang="en-US" altLang="nb-NO" sz="4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altLang="nb-NO" sz="4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medikamentell</a:t>
            </a:r>
            <a:r>
              <a:rPr lang="en-US" altLang="nb-NO" sz="4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1. </a:t>
            </a:r>
            <a:r>
              <a:rPr lang="en-US" altLang="nb-NO" sz="4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linjebehandling</a:t>
            </a:r>
            <a:r>
              <a:rPr lang="en-US" altLang="nb-NO" sz="4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hos barn med </a:t>
            </a:r>
            <a:r>
              <a:rPr lang="en-US" altLang="nb-NO" sz="4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konvulsiv</a:t>
            </a:r>
            <a:r>
              <a:rPr lang="en-US" altLang="nb-NO" sz="4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status epilepticus. </a:t>
            </a:r>
            <a:r>
              <a:rPr lang="en-US" altLang="nb-NO" sz="4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Medikamentene</a:t>
            </a:r>
            <a:r>
              <a:rPr lang="en-US" altLang="nb-NO" sz="4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ble</a:t>
            </a:r>
            <a:r>
              <a:rPr lang="en-US" altLang="nb-NO" sz="4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sammenlignet</a:t>
            </a:r>
            <a:r>
              <a:rPr lang="en-US" altLang="nb-NO" sz="4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grad </a:t>
            </a:r>
            <a:r>
              <a:rPr lang="en-US" altLang="nb-NO" sz="4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</a:t>
            </a:r>
            <a:r>
              <a:rPr lang="en-US" altLang="nb-NO" sz="4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anfallskontroll</a:t>
            </a:r>
            <a:r>
              <a:rPr lang="en-US" altLang="nb-NO" sz="4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nb-NO" sz="4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og</a:t>
            </a:r>
            <a:r>
              <a:rPr lang="en-US" altLang="nb-NO" sz="4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</a:t>
            </a:r>
            <a:r>
              <a:rPr lang="en-US" altLang="nb-NO" sz="4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ble</a:t>
            </a:r>
            <a:r>
              <a:rPr lang="en-US" altLang="nb-NO" sz="4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undersøkt</a:t>
            </a:r>
            <a:r>
              <a:rPr lang="en-US" altLang="nb-NO" sz="4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hva</a:t>
            </a:r>
            <a:r>
              <a:rPr lang="en-US" altLang="nb-NO" sz="4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</a:t>
            </a:r>
            <a:r>
              <a:rPr lang="en-US" altLang="nb-NO" sz="4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bør</a:t>
            </a:r>
            <a:r>
              <a:rPr lang="en-US" altLang="nb-NO" sz="4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være</a:t>
            </a:r>
            <a:r>
              <a:rPr lang="en-US" altLang="nb-NO" sz="4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anbefalt</a:t>
            </a:r>
            <a:r>
              <a:rPr lang="en-US" altLang="nb-NO" sz="4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dosering</a:t>
            </a:r>
            <a:r>
              <a:rPr lang="en-US" altLang="nb-NO" sz="4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ved</a:t>
            </a:r>
            <a:r>
              <a:rPr lang="en-US" altLang="nb-NO" sz="4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ulike</a:t>
            </a:r>
            <a:r>
              <a:rPr lang="en-US" altLang="nb-NO" sz="4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administrasjonsformer</a:t>
            </a:r>
            <a:r>
              <a:rPr lang="en-US" altLang="nb-NO" sz="4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</a:t>
            </a:r>
            <a:r>
              <a:rPr lang="en-US" altLang="nb-NO" sz="4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midazolam.</a:t>
            </a:r>
            <a:endParaRPr lang="nb-NO" altLang="nb-NO" sz="4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53" name="Name and info" descr="Field for name and email"/>
          <p:cNvSpPr txBox="1">
            <a:spLocks noChangeArrowheads="1"/>
          </p:cNvSpPr>
          <p:nvPr/>
        </p:nvSpPr>
        <p:spPr bwMode="auto">
          <a:xfrm>
            <a:off x="37116968" y="2842551"/>
            <a:ext cx="4816209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547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0" rIns="180000">
            <a:spAutoFit/>
          </a:bodyPr>
          <a:lstStyle>
            <a:lvl1pPr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613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613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613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613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nb-NO" altLang="nb-NO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Vegard Heradstveit</a:t>
            </a:r>
            <a:br>
              <a:rPr lang="nb-NO" altLang="nb-NO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b-NO" altLang="nb-NO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Universitetet i Bergen</a:t>
            </a:r>
          </a:p>
          <a:p>
            <a:pPr algn="r" eaLnBrk="1" hangingPunct="1"/>
            <a:r>
              <a:rPr lang="nb-NO" altLang="nb-NO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vhe013@uib.no</a:t>
            </a:r>
          </a:p>
        </p:txBody>
      </p:sp>
      <p:sp>
        <p:nvSpPr>
          <p:cNvPr id="2055" name="Text box 1" descr="Text field "/>
          <p:cNvSpPr txBox="1">
            <a:spLocks noChangeArrowheads="1"/>
          </p:cNvSpPr>
          <p:nvPr/>
        </p:nvSpPr>
        <p:spPr bwMode="auto">
          <a:xfrm>
            <a:off x="1182688" y="6229350"/>
            <a:ext cx="9969500" cy="1411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547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360000">
            <a:spAutoFit/>
          </a:bodyPr>
          <a:lstStyle>
            <a:lvl1pPr defTabSz="1830388"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830388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830388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830388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830388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8303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8303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8303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8303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b-NO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ABSTRACT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lang="nb-NO" altLang="nb-NO" sz="44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Benzodiazepiner</a:t>
            </a:r>
            <a:r>
              <a:rPr lang="nb-NO" altLang="nb-NO" sz="44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er førstevalg i medikamentell behandling av </a:t>
            </a:r>
            <a:r>
              <a:rPr lang="nb-NO" altLang="nb-NO" sz="44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konvulsiv</a:t>
            </a:r>
            <a:r>
              <a:rPr lang="nb-NO" altLang="nb-NO" sz="44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status </a:t>
            </a:r>
            <a:r>
              <a:rPr lang="nb-NO" altLang="nb-NO" sz="44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epilepticus</a:t>
            </a:r>
            <a:r>
              <a:rPr lang="nb-NO" altLang="nb-NO" sz="44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men valg av medikament og administrasjonsform varierer. Hensikten med denne litteraturstudien var å undersøke spørsmål knyttet til valg av medikament, dosering og eventuelle bivirkninger av de ulike administrasjonsformene.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4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Et systematisk søk ble gjort </a:t>
            </a:r>
            <a:r>
              <a:rPr lang="nb-NO" altLang="nb-NO" sz="44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og data ble samlet inn fra relevant faglitteratur.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4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Resultatene fra de inkluderte studiene  viste at </a:t>
            </a:r>
            <a:r>
              <a:rPr kumimoji="0" lang="nb-NO" altLang="nb-NO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mid</a:t>
            </a:r>
            <a:r>
              <a:rPr lang="nb-NO" altLang="nb-NO" sz="44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azolam</a:t>
            </a:r>
            <a:r>
              <a:rPr lang="nb-NO" altLang="nb-NO" sz="44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uavhengig av administrasjonsform, var like effektivt eller mer effektivt enn </a:t>
            </a:r>
            <a:r>
              <a:rPr lang="nb-NO" altLang="nb-NO" sz="44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diazepam</a:t>
            </a:r>
            <a:r>
              <a:rPr lang="nb-NO" altLang="nb-NO" sz="44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anfallskontroll</a:t>
            </a:r>
            <a:r>
              <a:rPr lang="nb-NO" altLang="nb-NO" sz="40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kumimoji="0" lang="en-GB" altLang="nb-NO" sz="4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52" name="Text box 2" descr="Text field "/>
          <p:cNvSpPr txBox="1">
            <a:spLocks noChangeArrowheads="1"/>
          </p:cNvSpPr>
          <p:nvPr/>
        </p:nvSpPr>
        <p:spPr bwMode="auto">
          <a:xfrm>
            <a:off x="11152188" y="6310717"/>
            <a:ext cx="10324147" cy="20405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547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360000">
            <a:spAutoFit/>
          </a:bodyPr>
          <a:lstStyle>
            <a:lvl1pPr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613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613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613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613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b-NO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RESULTATER</a:t>
            </a:r>
            <a:endParaRPr lang="en-US" altLang="nb-NO" sz="44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nb-NO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Midazolam vs diazepam </a:t>
            </a:r>
            <a:r>
              <a:rPr lang="en-US" altLang="nb-NO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altLang="nb-NO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behandling</a:t>
            </a:r>
            <a:endParaRPr lang="en-US" altLang="nb-NO" sz="44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Midazolam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og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diazepam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to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mest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brukte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medikamentene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behandling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konvulsiv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status epilepticus.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Faglitteraturen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denne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litteraturstudien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viste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midazolam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hadde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mer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skånsomme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administrasjonsformer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mer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nytte-kostnad-vennlig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og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like god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eller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bedre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anfallskontroll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sammenlignet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med diazepam.</a:t>
            </a:r>
          </a:p>
          <a:p>
            <a:pPr eaLnBrk="1" hangingPunct="1">
              <a:spcBef>
                <a:spcPct val="50000"/>
              </a:spcBef>
            </a:pPr>
            <a:endParaRPr lang="en-US" altLang="nb-NO" sz="40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nb-NO" sz="40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nb-NO" sz="40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nb-NO" sz="40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nb-NO" sz="40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nb-NO" sz="40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nb-NO" sz="36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nb-NO" sz="44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nb-NO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Administrasjonsformer</a:t>
            </a:r>
            <a:endParaRPr lang="en-US" altLang="nb-NO" sz="44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Rektal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diazepam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dårligst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med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hensyn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på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anfallskontroll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sammenlignet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med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i.v.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diazepam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og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ulike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administrasjonsformer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midazolam.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Å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administrere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diazepam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rektalt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kan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også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være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påkjenning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pasient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og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pårørende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Nasal midazolam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100%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anfallskontroll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ulike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studier hos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til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sammen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47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pasienter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og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hadde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med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dette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høyest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grad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anfallskontroll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nb-NO" sz="44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61" name="Text Box 4" descr="Text field "/>
          <p:cNvSpPr txBox="1">
            <a:spLocks noChangeArrowheads="1"/>
          </p:cNvSpPr>
          <p:nvPr/>
        </p:nvSpPr>
        <p:spPr bwMode="auto">
          <a:xfrm>
            <a:off x="21451888" y="6229350"/>
            <a:ext cx="10236200" cy="20862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547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360000">
            <a:spAutoFit/>
          </a:bodyPr>
          <a:lstStyle>
            <a:lvl1pPr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613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613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613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613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nb-NO" sz="44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nb-NO" sz="44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nb-NO" sz="44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nb-NO" sz="44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nb-NO" sz="44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nb-NO" sz="44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nb-NO" sz="44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nb-NO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Bivirkninger</a:t>
            </a:r>
            <a:r>
              <a:rPr lang="en-US" altLang="nb-NO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</a:t>
            </a:r>
            <a:r>
              <a:rPr lang="en-US" altLang="nb-NO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midazolam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Respirasjonsdepresjon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den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vanligste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og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mest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klinisk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relevante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bivirikningen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behandling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med midazolam.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imdlertid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svært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sjelden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bivrikning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og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ikke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registrert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signifikante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forskjeller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på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insidens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mellom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ulike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administrajonsformer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</a:t>
            </a:r>
            <a:r>
              <a:rPr lang="en-US" altLang="nb-NO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midazolam.</a:t>
            </a:r>
          </a:p>
          <a:p>
            <a:pPr eaLnBrk="1" hangingPunct="1">
              <a:spcBef>
                <a:spcPct val="50000"/>
              </a:spcBef>
            </a:pPr>
            <a:endParaRPr kumimoji="0" lang="en-US" altLang="nb-NO" sz="4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b-NO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Dosering</a:t>
            </a:r>
            <a:r>
              <a:rPr kumimoji="0" lang="en-US" altLang="nb-NO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nb-NO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av</a:t>
            </a:r>
            <a:r>
              <a:rPr kumimoji="0" lang="en-US" altLang="nb-NO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midazolam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b-NO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Basert</a:t>
            </a:r>
            <a:r>
              <a:rPr kumimoji="0" lang="en-US" altLang="nb-NO" sz="360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nb-NO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på</a:t>
            </a:r>
            <a:r>
              <a:rPr kumimoji="0" lang="en-US" altLang="nb-NO" sz="360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nb-NO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resultater</a:t>
            </a:r>
            <a:r>
              <a:rPr kumimoji="0" lang="en-US" altLang="nb-NO" sz="360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nb-NO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fra</a:t>
            </a:r>
            <a:r>
              <a:rPr kumimoji="0" lang="en-US" altLang="nb-NO" sz="360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nb-NO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faglitteraturen</a:t>
            </a:r>
            <a:r>
              <a:rPr kumimoji="0" lang="en-US" altLang="nb-NO" sz="360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nb-NO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</a:t>
            </a:r>
            <a:r>
              <a:rPr kumimoji="0" lang="en-US" altLang="nb-NO" sz="360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nb-NO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denne</a:t>
            </a:r>
            <a:r>
              <a:rPr kumimoji="0" lang="en-US" altLang="nb-NO" sz="360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nb-NO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litteratustudien</a:t>
            </a:r>
            <a:r>
              <a:rPr kumimoji="0" lang="en-US" altLang="nb-NO" sz="360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nb-NO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kan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følgende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doseringer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anbefales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US" altLang="nb-NO" sz="3600" dirty="0">
              <a:solidFill>
                <a:srgbClr val="000000">
                  <a:lumMod val="85000"/>
                  <a:lumOff val="1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altLang="nb-NO" sz="360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US" altLang="nb-NO" sz="3600" dirty="0">
              <a:solidFill>
                <a:srgbClr val="000000">
                  <a:lumMod val="85000"/>
                  <a:lumOff val="1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altLang="nb-NO" sz="360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US" altLang="nb-NO" sz="3600" dirty="0">
              <a:solidFill>
                <a:srgbClr val="000000">
                  <a:lumMod val="85000"/>
                  <a:lumOff val="1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altLang="nb-NO" sz="360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63" name="Text Box 5" descr="Text field "/>
          <p:cNvSpPr txBox="1">
            <a:spLocks noChangeArrowheads="1"/>
          </p:cNvSpPr>
          <p:nvPr/>
        </p:nvSpPr>
        <p:spPr bwMode="auto">
          <a:xfrm>
            <a:off x="31696978" y="6310717"/>
            <a:ext cx="10151110" cy="7930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547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360000">
            <a:spAutoFit/>
          </a:bodyPr>
          <a:lstStyle>
            <a:lvl1pPr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613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613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613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613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400" eaLnBrk="1" hangingPunct="1">
              <a:spcBef>
                <a:spcPts val="2000"/>
              </a:spcBef>
              <a:spcAft>
                <a:spcPts val="1000"/>
              </a:spcAft>
              <a:defRPr/>
            </a:pPr>
            <a:r>
              <a:rPr lang="en-US" altLang="nb-NO" sz="44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Samsvar</a:t>
            </a:r>
            <a:r>
              <a:rPr lang="en-US" altLang="nb-NO" sz="4400" b="1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med </a:t>
            </a:r>
            <a:r>
              <a:rPr lang="en-US" altLang="nb-NO" sz="44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norske</a:t>
            </a:r>
            <a:r>
              <a:rPr lang="en-US" altLang="nb-NO" sz="4400" b="1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44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retningslinjer</a:t>
            </a:r>
            <a:endParaRPr lang="en-US" altLang="nb-NO" sz="3600" dirty="0">
              <a:solidFill>
                <a:srgbClr val="000000">
                  <a:lumMod val="85000"/>
                  <a:lumOff val="1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defTabSz="914400" eaLnBrk="1" hangingPunct="1">
              <a:spcBef>
                <a:spcPts val="2000"/>
              </a:spcBef>
              <a:spcAft>
                <a:spcPts val="1000"/>
              </a:spcAft>
              <a:defRPr/>
            </a:pP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Resultatene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mest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effektve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doseringer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midazolam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samsvarte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svært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godt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med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anbefalinger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norsk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barnelegeforening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nesten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alle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administrasjonsformer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Unntaket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nasal midazolam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hadde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0.2 mg/kg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mest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effektive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dose.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Norsk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barnelegeforening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bruker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0.3 mg/kg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sine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anbefalinger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Ingen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inkluderte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studiene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brukte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0.3 mg/kg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dosering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nasal midazolam,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så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vanskelig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å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om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dette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fornuftig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anbefaling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basert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på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funnene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denne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litteraturstudien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altLang="nb-NO" sz="3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64" name="Text Box 6" descr="Text field "/>
          <p:cNvSpPr txBox="1">
            <a:spLocks noChangeArrowheads="1"/>
          </p:cNvSpPr>
          <p:nvPr/>
        </p:nvSpPr>
        <p:spPr bwMode="auto">
          <a:xfrm>
            <a:off x="31712535" y="18639594"/>
            <a:ext cx="10151110" cy="5329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547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360000">
            <a:spAutoFit/>
          </a:bodyPr>
          <a:lstStyle>
            <a:lvl1pPr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613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613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613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613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US" altLang="nb-NO" sz="44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Hovedk</a:t>
            </a:r>
            <a:r>
              <a:rPr kumimoji="0" lang="en-US" altLang="nb-NO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onklusjon</a:t>
            </a:r>
            <a:endParaRPr kumimoji="0" lang="en-US" altLang="nb-NO" sz="44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Midazolam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like god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eller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bedre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effekt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på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anfallskontroll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sammenlignet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med diazepam.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Rektal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diazepam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kan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oppleves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sjenerende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pasienter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og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kommer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dårligst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hvis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man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på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anfallskontroll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og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grad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nytte-kostnadsvennlighet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Norske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anbefalinger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dosering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midazolam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ulike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administrasjonsformer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samsvarer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stor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grad med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resultatene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3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litteraturstudien</a:t>
            </a:r>
            <a:r>
              <a:rPr lang="en-US" altLang="nb-NO" sz="3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kumimoji="0" lang="en-US" altLang="nb-NO" sz="360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66" name="Acknowledgements" descr="Field for acknowledgements"/>
          <p:cNvSpPr txBox="1">
            <a:spLocks noChangeArrowheads="1"/>
          </p:cNvSpPr>
          <p:nvPr/>
        </p:nvSpPr>
        <p:spPr bwMode="auto">
          <a:xfrm>
            <a:off x="31712535" y="26716303"/>
            <a:ext cx="1022064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36000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ANERKJENNESER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b-NO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en-GB" altLang="nb-NO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Veileder</a:t>
            </a:r>
            <a:r>
              <a:rPr kumimoji="0" lang="en-GB" altLang="nb-NO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Anders Batman </a:t>
            </a:r>
            <a:r>
              <a:rPr kumimoji="0" lang="en-GB" altLang="nb-NO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Mjelle</a:t>
            </a:r>
            <a:endParaRPr kumimoji="0" lang="en-GB" altLang="nb-NO" sz="2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b-NO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en-GB" altLang="nb-NO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Bildekreditt</a:t>
            </a:r>
            <a:r>
              <a:rPr kumimoji="0" lang="en-GB" altLang="nb-NO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(L to R) </a:t>
            </a:r>
            <a:r>
              <a:rPr kumimoji="0" lang="en-GB" altLang="nb-NO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KuKuKeKe</a:t>
            </a:r>
            <a:r>
              <a:rPr kumimoji="0" lang="en-GB" altLang="nb-NO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Wikipedia, Medicare 24 </a:t>
            </a:r>
            <a:r>
              <a:rPr kumimoji="0" lang="en-GB" altLang="nb-NO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og</a:t>
            </a:r>
            <a:r>
              <a:rPr kumimoji="0" lang="en-GB" altLang="nb-NO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altLang="nb-NO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Norsk</a:t>
            </a:r>
            <a:r>
              <a:rPr kumimoji="0" lang="en-GB" altLang="nb-NO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altLang="nb-NO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barnelegeforening</a:t>
            </a:r>
            <a:r>
              <a:rPr kumimoji="0" lang="en-GB" altLang="nb-NO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F92151BA-A4A7-2349-9603-7202AF52C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1639" y="6229350"/>
            <a:ext cx="6253834" cy="6253834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936B65E8-F132-B04E-A632-C5E62F081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1843" y="13288718"/>
            <a:ext cx="5187905" cy="6592962"/>
          </a:xfrm>
          <a:prstGeom prst="rect">
            <a:avLst/>
          </a:prstGeom>
        </p:spPr>
      </p:pic>
      <p:graphicFrame>
        <p:nvGraphicFramePr>
          <p:cNvPr id="9" name="Tabell 8">
            <a:extLst>
              <a:ext uri="{FF2B5EF4-FFF2-40B4-BE49-F238E27FC236}">
                <a16:creationId xmlns:a16="http://schemas.microsoft.com/office/drawing/2014/main" id="{90FBC433-E5C4-1C45-BF3F-0FCD1F58F8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9144585"/>
              </p:ext>
            </p:extLst>
          </p:nvPr>
        </p:nvGraphicFramePr>
        <p:xfrm>
          <a:off x="21615824" y="21904188"/>
          <a:ext cx="9165463" cy="42928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71777">
                  <a:extLst>
                    <a:ext uri="{9D8B030D-6E8A-4147-A177-3AD203B41FA5}">
                      <a16:colId xmlns:a16="http://schemas.microsoft.com/office/drawing/2014/main" val="1053148943"/>
                    </a:ext>
                  </a:extLst>
                </a:gridCol>
                <a:gridCol w="5393686">
                  <a:extLst>
                    <a:ext uri="{9D8B030D-6E8A-4147-A177-3AD203B41FA5}">
                      <a16:colId xmlns:a16="http://schemas.microsoft.com/office/drawing/2014/main" val="4041461890"/>
                    </a:ext>
                  </a:extLst>
                </a:gridCol>
              </a:tblGrid>
              <a:tr h="100057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b-NO" sz="3600" dirty="0">
                          <a:effectLst/>
                        </a:rPr>
                        <a:t> </a:t>
                      </a:r>
                      <a:endParaRPr lang="nb-NO" sz="36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b-NO" sz="3600" dirty="0">
                          <a:effectLst/>
                        </a:rPr>
                        <a:t>Anbefalt dose </a:t>
                      </a:r>
                      <a:r>
                        <a:rPr lang="nb-NO" sz="3600" dirty="0" err="1">
                          <a:effectLst/>
                        </a:rPr>
                        <a:t>midazolam</a:t>
                      </a:r>
                      <a:r>
                        <a:rPr lang="nb-NO" sz="3600" dirty="0">
                          <a:effectLst/>
                        </a:rPr>
                        <a:t> (mg/kg)</a:t>
                      </a:r>
                      <a:endParaRPr lang="nb-NO" sz="36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83094085"/>
                  </a:ext>
                </a:extLst>
              </a:tr>
              <a:tr h="100057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b-NO" sz="3600">
                          <a:effectLst/>
                        </a:rPr>
                        <a:t>Intravenøst</a:t>
                      </a:r>
                      <a:endParaRPr lang="nb-NO" sz="36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b-NO" sz="3600" dirty="0">
                          <a:effectLst/>
                        </a:rPr>
                        <a:t>0.15 </a:t>
                      </a:r>
                      <a:endParaRPr lang="nb-NO" sz="36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640382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b-NO" sz="3600">
                          <a:effectLst/>
                        </a:rPr>
                        <a:t>Intramuskulært</a:t>
                      </a:r>
                      <a:endParaRPr lang="nb-NO" sz="36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b-NO" sz="3600" dirty="0">
                          <a:effectLst/>
                        </a:rPr>
                        <a:t>0.3</a:t>
                      </a:r>
                      <a:endParaRPr lang="nb-NO" sz="36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79647055"/>
                  </a:ext>
                </a:extLst>
              </a:tr>
              <a:tr h="100057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b-NO" sz="3600">
                          <a:effectLst/>
                        </a:rPr>
                        <a:t>Intranasalt</a:t>
                      </a:r>
                      <a:endParaRPr lang="nb-NO" sz="36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b-NO" sz="3600" dirty="0">
                          <a:effectLst/>
                        </a:rPr>
                        <a:t>0.2 </a:t>
                      </a:r>
                      <a:endParaRPr lang="nb-NO" sz="36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17510663"/>
                  </a:ext>
                </a:extLst>
              </a:tr>
            </a:tbl>
          </a:graphicData>
        </a:graphic>
      </p:graphicFrame>
      <p:pic>
        <p:nvPicPr>
          <p:cNvPr id="12" name="Bilde 11">
            <a:extLst>
              <a:ext uri="{FF2B5EF4-FFF2-40B4-BE49-F238E27FC236}">
                <a16:creationId xmlns:a16="http://schemas.microsoft.com/office/drawing/2014/main" id="{29CE0E56-2301-1944-9690-DE5C2AFCDA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887" y="20076148"/>
            <a:ext cx="9716646" cy="6006232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F384DA08-761B-D148-9DEF-1C3D48871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12535" y="14495863"/>
            <a:ext cx="8904616" cy="243485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andard utforming">
  <a:themeElements>
    <a:clrScheme name="UiB-Farger-2015-matt">
      <a:dk1>
        <a:sysClr val="windowText" lastClr="000000"/>
      </a:dk1>
      <a:lt1>
        <a:srgbClr val="FFFFFF"/>
      </a:lt1>
      <a:dk2>
        <a:srgbClr val="847268"/>
      </a:dk2>
      <a:lt2>
        <a:srgbClr val="D0CAC2"/>
      </a:lt2>
      <a:accent1>
        <a:srgbClr val="DB3F3D"/>
      </a:accent1>
      <a:accent2>
        <a:srgbClr val="1A2640"/>
      </a:accent2>
      <a:accent3>
        <a:srgbClr val="CDAB3F"/>
      </a:accent3>
      <a:accent4>
        <a:srgbClr val="4EA0B7"/>
      </a:accent4>
      <a:accent5>
        <a:srgbClr val="789A5B"/>
      </a:accent5>
      <a:accent6>
        <a:srgbClr val="705686"/>
      </a:accent6>
      <a:hlink>
        <a:srgbClr val="009FEE"/>
      </a:hlink>
      <a:folHlink>
        <a:srgbClr val="522D89"/>
      </a:folHlink>
    </a:clrScheme>
    <a:fontScheme name="Standard utform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38100" cap="flat" cmpd="sng" algn="ctr">
              <a:solidFill>
                <a:srgbClr val="005473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83613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38100" cap="flat" cmpd="sng" algn="ctr">
              <a:solidFill>
                <a:srgbClr val="005473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83613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 utform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4432</TotalTime>
  <Words>486</Words>
  <Application>Microsoft Office PowerPoint</Application>
  <PresentationFormat>Egendefinert</PresentationFormat>
  <Paragraphs>56</Paragraphs>
  <Slides>1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</vt:i4>
      </vt:variant>
    </vt:vector>
  </HeadingPairs>
  <TitlesOfParts>
    <vt:vector size="4" baseType="lpstr">
      <vt:lpstr>Arial</vt:lpstr>
      <vt:lpstr>Calibri</vt:lpstr>
      <vt:lpstr>Standard utforming</vt:lpstr>
      <vt:lpstr>PowerPoint-presentasjon</vt:lpstr>
    </vt:vector>
  </TitlesOfParts>
  <Company>IT-avd, UiB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Lysbilde 1</dc:title>
  <dc:creator>Helge Grønhaug</dc:creator>
  <cp:lastModifiedBy>Arne Tjølsen</cp:lastModifiedBy>
  <cp:revision>171</cp:revision>
  <cp:lastPrinted>2016-05-27T08:05:21Z</cp:lastPrinted>
  <dcterms:created xsi:type="dcterms:W3CDTF">2006-11-02T13:18:58Z</dcterms:created>
  <dcterms:modified xsi:type="dcterms:W3CDTF">2023-06-07T05:43:34Z</dcterms:modified>
</cp:coreProperties>
</file>