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6"/>
  </p:normalViewPr>
  <p:slideViewPr>
    <p:cSldViewPr snapToGrid="0">
      <p:cViewPr varScale="1">
        <p:scale>
          <a:sx n="24" d="100"/>
          <a:sy n="24" d="100"/>
        </p:scale>
        <p:origin x="156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nb-NO"/>
              <a:t>Klikk for å redigere tittelstil</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8F7357D-6DFE-EF42-9FDD-0CC10851310E}"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321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F7357D-6DFE-EF42-9FDD-0CC10851310E}"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279566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F7357D-6DFE-EF42-9FDD-0CC10851310E}"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430473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F7357D-6DFE-EF42-9FDD-0CC10851310E}"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413760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nb-NO"/>
              <a:t>Klikk for å redigere tittelstil</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8F7357D-6DFE-EF42-9FDD-0CC10851310E}"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211649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28F7357D-6DFE-EF42-9FDD-0CC10851310E}" type="datetimeFigureOut">
              <a:rPr lang="en-GB" smtClean="0"/>
              <a:t>26/05/2023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86444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nb-NO"/>
              <a:t>Klikk for å redigere tittelstil</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nb-NO"/>
              <a:t>Klikk for å redigere tekststiler i malen</a:t>
            </a:r>
          </a:p>
        </p:txBody>
      </p:sp>
      <p:sp>
        <p:nvSpPr>
          <p:cNvPr id="4" name="Content Placeholder 3"/>
          <p:cNvSpPr>
            <a:spLocks noGrp="1"/>
          </p:cNvSpPr>
          <p:nvPr>
            <p:ph sz="half" idx="2"/>
          </p:nvPr>
        </p:nvSpPr>
        <p:spPr>
          <a:xfrm>
            <a:off x="2948339" y="11058863"/>
            <a:ext cx="18107995" cy="1626592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nb-NO"/>
              <a:t>Klikk for å redigere tekststiler i malen</a:t>
            </a:r>
          </a:p>
        </p:txBody>
      </p:sp>
      <p:sp>
        <p:nvSpPr>
          <p:cNvPr id="6" name="Content Placeholder 5"/>
          <p:cNvSpPr>
            <a:spLocks noGrp="1"/>
          </p:cNvSpPr>
          <p:nvPr>
            <p:ph sz="quarter" idx="4"/>
          </p:nvPr>
        </p:nvSpPr>
        <p:spPr>
          <a:xfrm>
            <a:off x="21669408" y="11058863"/>
            <a:ext cx="18197174" cy="1626592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28F7357D-6DFE-EF42-9FDD-0CC10851310E}" type="datetimeFigureOut">
              <a:rPr lang="en-GB" smtClean="0"/>
              <a:t>26/05/2023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284994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8F7357D-6DFE-EF42-9FDD-0CC10851310E}" type="datetimeFigureOut">
              <a:rPr lang="en-GB" smtClean="0"/>
              <a:t>26/05/2023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2358447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7357D-6DFE-EF42-9FDD-0CC10851310E}" type="datetimeFigureOut">
              <a:rPr lang="en-GB" smtClean="0"/>
              <a:t>26/05/2023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418893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nb-NO"/>
              <a:t>Klikk for å redigere tittelstil</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F7357D-6DFE-EF42-9FDD-0CC10851310E}" type="datetimeFigureOut">
              <a:rPr lang="en-GB" smtClean="0"/>
              <a:t>26/05/2023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387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nb-NO"/>
              <a:t>Klikk for å redigere tittelstil</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nb-NO"/>
              <a:t>Klikk på ikonet for å legge til et bilde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F7357D-6DFE-EF42-9FDD-0CC10851310E}" type="datetimeFigureOut">
              <a:rPr lang="en-GB" smtClean="0"/>
              <a:t>26/05/2023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B8391B-7A92-D948-AD66-33864F4761E4}" type="slidenum">
              <a:rPr lang="en-GB" smtClean="0"/>
              <a:t>‹#›</a:t>
            </a:fld>
            <a:endParaRPr lang="en-GB"/>
          </a:p>
        </p:txBody>
      </p:sp>
    </p:spTree>
    <p:extLst>
      <p:ext uri="{BB962C8B-B14F-4D97-AF65-F5344CB8AC3E}">
        <p14:creationId xmlns:p14="http://schemas.microsoft.com/office/powerpoint/2010/main" val="42023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28F7357D-6DFE-EF42-9FDD-0CC10851310E}" type="datetimeFigureOut">
              <a:rPr lang="en-GB" smtClean="0"/>
              <a:t>26/05/2023</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17B8391B-7A92-D948-AD66-33864F4761E4}" type="slidenum">
              <a:rPr lang="en-GB" smtClean="0"/>
              <a:t>‹#›</a:t>
            </a:fld>
            <a:endParaRPr lang="en-GB"/>
          </a:p>
        </p:txBody>
      </p:sp>
    </p:spTree>
    <p:extLst>
      <p:ext uri="{BB962C8B-B14F-4D97-AF65-F5344CB8AC3E}">
        <p14:creationId xmlns:p14="http://schemas.microsoft.com/office/powerpoint/2010/main" val="3728454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55">
            <a:extLst>
              <a:ext uri="{FF2B5EF4-FFF2-40B4-BE49-F238E27FC236}">
                <a16:creationId xmlns:a16="http://schemas.microsoft.com/office/drawing/2014/main" id="{B9F7646A-1AA6-3BDF-7CF2-8AAF5D03302B}"/>
              </a:ext>
            </a:extLst>
          </p:cNvPr>
          <p:cNvSpPr>
            <a:spLocks noChangeAspect="1" noChangeArrowheads="1"/>
          </p:cNvSpPr>
          <p:nvPr/>
        </p:nvSpPr>
        <p:spPr bwMode="auto">
          <a:xfrm>
            <a:off x="469259" y="128271"/>
            <a:ext cx="41865236" cy="3409556"/>
          </a:xfrm>
          <a:prstGeom prst="roundRect">
            <a:avLst>
              <a:gd name="adj" fmla="val 16667"/>
            </a:avLst>
          </a:prstGeom>
          <a:solidFill>
            <a:schemeClr val="accent1"/>
          </a:solidFill>
          <a:ln w="25400">
            <a:solidFill>
              <a:schemeClr val="accent1"/>
            </a:solidFill>
            <a:round/>
            <a:headEnd/>
            <a:tailEnd/>
          </a:ln>
        </p:spPr>
        <p:txBody>
          <a:bodyPr wrap="none" lIns="139768" tIns="69883" rIns="139768" bIns="69883" anchor="ctr"/>
          <a:lstStyle>
            <a:lvl1pPr defTabSz="1384300" eaLnBrk="0" hangingPunct="0">
              <a:defRPr sz="3000">
                <a:solidFill>
                  <a:schemeClr val="tx2"/>
                </a:solidFill>
                <a:latin typeface="Arial" charset="0"/>
                <a:ea typeface="MS PGothic" pitchFamily="34" charset="-128"/>
              </a:defRPr>
            </a:lvl1pPr>
            <a:lvl2pPr marL="742950" indent="-285750" defTabSz="1384300" eaLnBrk="0" hangingPunct="0">
              <a:defRPr sz="3000">
                <a:solidFill>
                  <a:schemeClr val="tx2"/>
                </a:solidFill>
                <a:latin typeface="Arial" charset="0"/>
                <a:ea typeface="MS PGothic" pitchFamily="34" charset="-128"/>
              </a:defRPr>
            </a:lvl2pPr>
            <a:lvl3pPr marL="1143000" indent="-228600" defTabSz="1384300" eaLnBrk="0" hangingPunct="0">
              <a:defRPr sz="3000">
                <a:solidFill>
                  <a:schemeClr val="tx2"/>
                </a:solidFill>
                <a:latin typeface="Arial" charset="0"/>
                <a:ea typeface="MS PGothic" pitchFamily="34" charset="-128"/>
              </a:defRPr>
            </a:lvl3pPr>
            <a:lvl4pPr marL="1600200" indent="-228600" defTabSz="1384300" eaLnBrk="0" hangingPunct="0">
              <a:defRPr sz="3000">
                <a:solidFill>
                  <a:schemeClr val="tx2"/>
                </a:solidFill>
                <a:latin typeface="Arial" charset="0"/>
                <a:ea typeface="MS PGothic" pitchFamily="34" charset="-128"/>
              </a:defRPr>
            </a:lvl4pPr>
            <a:lvl5pPr marL="2057400" indent="-228600" defTabSz="1384300" eaLnBrk="0" hangingPunct="0">
              <a:defRPr sz="3000">
                <a:solidFill>
                  <a:schemeClr val="tx2"/>
                </a:solidFill>
                <a:latin typeface="Arial" charset="0"/>
                <a:ea typeface="MS PGothic" pitchFamily="34" charset="-128"/>
              </a:defRPr>
            </a:lvl5pPr>
            <a:lvl6pPr marL="2514600" indent="-228600" algn="ctr" defTabSz="138430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138430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138430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1384300" eaLnBrk="0" fontAlgn="base" hangingPunct="0">
              <a:spcBef>
                <a:spcPct val="0"/>
              </a:spcBef>
              <a:spcAft>
                <a:spcPct val="0"/>
              </a:spcAft>
              <a:defRPr sz="3000">
                <a:solidFill>
                  <a:schemeClr val="tx2"/>
                </a:solidFill>
                <a:latin typeface="Arial" charset="0"/>
                <a:ea typeface="MS PGothic" pitchFamily="34" charset="-128"/>
              </a:defRPr>
            </a:lvl9pPr>
          </a:lstStyle>
          <a:p>
            <a:pPr eaLnBrk="1" hangingPunct="1"/>
            <a:endParaRPr lang="en-US" altLang="nb-NO" sz="16000"/>
          </a:p>
        </p:txBody>
      </p:sp>
      <p:sp>
        <p:nvSpPr>
          <p:cNvPr id="4" name="Rectangle 7">
            <a:extLst>
              <a:ext uri="{FF2B5EF4-FFF2-40B4-BE49-F238E27FC236}">
                <a16:creationId xmlns:a16="http://schemas.microsoft.com/office/drawing/2014/main" id="{13CF76DA-0743-4421-10C2-DC2ACEAFCED7}"/>
              </a:ext>
            </a:extLst>
          </p:cNvPr>
          <p:cNvSpPr>
            <a:spLocks noChangeAspect="1"/>
          </p:cNvSpPr>
          <p:nvPr/>
        </p:nvSpPr>
        <p:spPr>
          <a:xfrm>
            <a:off x="244576" y="571192"/>
            <a:ext cx="42314602" cy="1107996"/>
          </a:xfrm>
          <a:prstGeom prst="rect">
            <a:avLst/>
          </a:prstGeom>
          <a:noFill/>
          <a:ln>
            <a:noFill/>
          </a:ln>
        </p:spPr>
        <p:txBody>
          <a:bodyPr wrap="square" lIns="0" tIns="0" rIns="0" bIns="0" anchor="ctr" anchorCtr="1">
            <a:spAutoFit/>
          </a:bodyPr>
          <a:lstStyle/>
          <a:p>
            <a:pPr algn="ctr"/>
            <a:r>
              <a:rPr lang="en-GB" sz="7100" b="1" i="1" dirty="0">
                <a:solidFill>
                  <a:schemeClr val="bg1"/>
                </a:solidFill>
              </a:rPr>
              <a:t>MDM2-</a:t>
            </a:r>
            <a:r>
              <a:rPr lang="en-GB" sz="7100" b="1" dirty="0">
                <a:solidFill>
                  <a:schemeClr val="bg1"/>
                </a:solidFill>
              </a:rPr>
              <a:t>polymorphisms and bone marrow recovery in breast cancer patients during neoadjuvant chemotherapy</a:t>
            </a:r>
            <a:endParaRPr lang="en-GB" sz="7100" b="1" i="1" dirty="0">
              <a:solidFill>
                <a:schemeClr val="bg1"/>
              </a:solidFill>
            </a:endParaRPr>
          </a:p>
        </p:txBody>
      </p:sp>
      <p:sp>
        <p:nvSpPr>
          <p:cNvPr id="6" name="TextBox 10">
            <a:extLst>
              <a:ext uri="{FF2B5EF4-FFF2-40B4-BE49-F238E27FC236}">
                <a16:creationId xmlns:a16="http://schemas.microsoft.com/office/drawing/2014/main" id="{7BA1A0B6-3271-94AD-B637-5AF3E4D77030}"/>
              </a:ext>
            </a:extLst>
          </p:cNvPr>
          <p:cNvSpPr txBox="1"/>
          <p:nvPr/>
        </p:nvSpPr>
        <p:spPr>
          <a:xfrm>
            <a:off x="883506" y="2761908"/>
            <a:ext cx="30472124" cy="523220"/>
          </a:xfrm>
          <a:prstGeom prst="rect">
            <a:avLst/>
          </a:prstGeom>
          <a:solidFill>
            <a:schemeClr val="accent1"/>
          </a:solidFill>
          <a:ln>
            <a:solidFill>
              <a:schemeClr val="accent1"/>
            </a:solidFill>
          </a:ln>
        </p:spPr>
        <p:txBody>
          <a:bodyPr wrap="none" rtlCol="0">
            <a:spAutoFit/>
          </a:bodyPr>
          <a:lstStyle/>
          <a:p>
            <a:r>
              <a:rPr lang="en-US" altLang="nb-NO" sz="2800" b="1" baseline="30000" dirty="0">
                <a:solidFill>
                  <a:srgbClr val="FFFFFF"/>
                </a:solidFill>
                <a:latin typeface="Calibri" pitchFamily="34" charset="0"/>
                <a:ea typeface="Calibri" pitchFamily="34" charset="0"/>
                <a:cs typeface="Times New Roman" pitchFamily="18" charset="0"/>
              </a:rPr>
              <a:t>1</a:t>
            </a:r>
            <a:r>
              <a:rPr lang="en-US" altLang="nb-NO" sz="2800" b="1" dirty="0">
                <a:solidFill>
                  <a:srgbClr val="FFFFFF"/>
                </a:solidFill>
                <a:latin typeface="Calibri" pitchFamily="34" charset="0"/>
                <a:ea typeface="Calibri" pitchFamily="34" charset="0"/>
                <a:cs typeface="Times New Roman" pitchFamily="18" charset="0"/>
              </a:rPr>
              <a:t>K.G. Jebsen Center for Genome Directed Cancer Therapy, Department of Clinical Science, University of Bergen, Bergen, Norway. </a:t>
            </a:r>
            <a:r>
              <a:rPr lang="en-US" altLang="nb-NO" sz="2800" b="1" baseline="30000" dirty="0">
                <a:solidFill>
                  <a:srgbClr val="FFFFFF"/>
                </a:solidFill>
                <a:latin typeface="Calibri" pitchFamily="34" charset="0"/>
                <a:ea typeface="Calibri" pitchFamily="34" charset="0"/>
                <a:cs typeface="Times New Roman" pitchFamily="18" charset="0"/>
              </a:rPr>
              <a:t>2</a:t>
            </a:r>
            <a:r>
              <a:rPr lang="en-US" altLang="nb-NO" sz="2800" b="1" dirty="0">
                <a:solidFill>
                  <a:srgbClr val="FFFFFF"/>
                </a:solidFill>
                <a:latin typeface="Calibri" pitchFamily="34" charset="0"/>
                <a:ea typeface="Calibri" pitchFamily="34" charset="0"/>
                <a:cs typeface="Times New Roman" pitchFamily="18" charset="0"/>
              </a:rPr>
              <a:t>Department of Oncology, </a:t>
            </a:r>
            <a:r>
              <a:rPr lang="en-US" altLang="nb-NO" sz="2800" b="1" dirty="0" err="1">
                <a:solidFill>
                  <a:srgbClr val="FFFFFF"/>
                </a:solidFill>
                <a:latin typeface="Calibri" pitchFamily="34" charset="0"/>
                <a:ea typeface="Calibri" pitchFamily="34" charset="0"/>
                <a:cs typeface="Times New Roman" pitchFamily="18" charset="0"/>
              </a:rPr>
              <a:t>Haukeland</a:t>
            </a:r>
            <a:r>
              <a:rPr lang="en-US" altLang="nb-NO" sz="2800" b="1" dirty="0">
                <a:solidFill>
                  <a:srgbClr val="FFFFFF"/>
                </a:solidFill>
                <a:latin typeface="Calibri" pitchFamily="34" charset="0"/>
                <a:ea typeface="Calibri" pitchFamily="34" charset="0"/>
                <a:cs typeface="Times New Roman" pitchFamily="18" charset="0"/>
              </a:rPr>
              <a:t> University Hospital, Bergen, Norway. </a:t>
            </a:r>
            <a:endParaRPr lang="en-GB" sz="2800" dirty="0"/>
          </a:p>
        </p:txBody>
      </p:sp>
      <p:sp>
        <p:nvSpPr>
          <p:cNvPr id="5" name="TextBox 9">
            <a:extLst>
              <a:ext uri="{FF2B5EF4-FFF2-40B4-BE49-F238E27FC236}">
                <a16:creationId xmlns:a16="http://schemas.microsoft.com/office/drawing/2014/main" id="{137B0712-0D70-36D0-61C6-557E0119D181}"/>
              </a:ext>
            </a:extLst>
          </p:cNvPr>
          <p:cNvSpPr txBox="1"/>
          <p:nvPr/>
        </p:nvSpPr>
        <p:spPr>
          <a:xfrm>
            <a:off x="883506" y="1932737"/>
            <a:ext cx="29955969" cy="769441"/>
          </a:xfrm>
          <a:prstGeom prst="rect">
            <a:avLst/>
          </a:prstGeom>
          <a:solidFill>
            <a:schemeClr val="accent1"/>
          </a:solidFill>
          <a:ln>
            <a:solidFill>
              <a:schemeClr val="accent1"/>
            </a:solidFill>
          </a:ln>
        </p:spPr>
        <p:txBody>
          <a:bodyPr wrap="square" rtlCol="0">
            <a:spAutoFit/>
          </a:bodyPr>
          <a:lstStyle/>
          <a:p>
            <a:r>
              <a:rPr lang="nb-NO" sz="4400" dirty="0">
                <a:solidFill>
                  <a:schemeClr val="bg1"/>
                </a:solidFill>
              </a:rPr>
              <a:t>Nora D. Hatletvedt</a:t>
            </a:r>
            <a:r>
              <a:rPr lang="nb-NO" sz="4400" baseline="30000" dirty="0">
                <a:solidFill>
                  <a:schemeClr val="bg1"/>
                </a:solidFill>
              </a:rPr>
              <a:t>1,2</a:t>
            </a:r>
            <a:r>
              <a:rPr lang="nb-NO" sz="4400" dirty="0">
                <a:solidFill>
                  <a:schemeClr val="bg1"/>
                </a:solidFill>
              </a:rPr>
              <a:t>, Christina Engebrethsen</a:t>
            </a:r>
            <a:r>
              <a:rPr lang="nb-NO" sz="4400" baseline="30000" dirty="0">
                <a:solidFill>
                  <a:schemeClr val="bg1"/>
                </a:solidFill>
              </a:rPr>
              <a:t>1,2,</a:t>
            </a:r>
            <a:r>
              <a:rPr lang="nb-NO" sz="4400" dirty="0">
                <a:solidFill>
                  <a:schemeClr val="bg1"/>
                </a:solidFill>
              </a:rPr>
              <a:t>, Per E. Lønning</a:t>
            </a:r>
            <a:r>
              <a:rPr lang="nb-NO" sz="4400" baseline="30000" dirty="0">
                <a:solidFill>
                  <a:schemeClr val="bg1"/>
                </a:solidFill>
              </a:rPr>
              <a:t>1,2</a:t>
            </a:r>
            <a:r>
              <a:rPr lang="nb-NO" sz="4400" dirty="0">
                <a:solidFill>
                  <a:schemeClr val="bg1"/>
                </a:solidFill>
              </a:rPr>
              <a:t>,</a:t>
            </a:r>
            <a:r>
              <a:rPr lang="nb-NO" sz="4400" baseline="30000" dirty="0">
                <a:solidFill>
                  <a:schemeClr val="bg1"/>
                </a:solidFill>
              </a:rPr>
              <a:t> </a:t>
            </a:r>
            <a:r>
              <a:rPr lang="nb-NO" sz="4400" dirty="0">
                <a:solidFill>
                  <a:schemeClr val="bg1"/>
                </a:solidFill>
              </a:rPr>
              <a:t>Hans P. Eikesdal</a:t>
            </a:r>
            <a:r>
              <a:rPr lang="nb-NO" sz="4400" baseline="30000" dirty="0">
                <a:solidFill>
                  <a:schemeClr val="bg1"/>
                </a:solidFill>
              </a:rPr>
              <a:t>1,2</a:t>
            </a:r>
            <a:r>
              <a:rPr lang="nb-NO" sz="4400" dirty="0">
                <a:solidFill>
                  <a:schemeClr val="bg1"/>
                </a:solidFill>
              </a:rPr>
              <a:t>, Liv B. Gansmo</a:t>
            </a:r>
            <a:r>
              <a:rPr lang="nb-NO" sz="4400" baseline="30000" dirty="0">
                <a:solidFill>
                  <a:schemeClr val="bg1"/>
                </a:solidFill>
              </a:rPr>
              <a:t>1,2</a:t>
            </a:r>
            <a:r>
              <a:rPr lang="nb-NO" sz="4400" dirty="0">
                <a:solidFill>
                  <a:schemeClr val="bg1"/>
                </a:solidFill>
              </a:rPr>
              <a:t>, Stian Knappskog</a:t>
            </a:r>
            <a:r>
              <a:rPr lang="nb-NO" sz="4400" baseline="30000" dirty="0">
                <a:solidFill>
                  <a:schemeClr val="bg1"/>
                </a:solidFill>
              </a:rPr>
              <a:t>1,2</a:t>
            </a:r>
            <a:endParaRPr lang="en-GB" sz="4400" dirty="0">
              <a:solidFill>
                <a:schemeClr val="bg1"/>
              </a:solidFill>
              <a:effectLst/>
            </a:endParaRPr>
          </a:p>
        </p:txBody>
      </p:sp>
      <p:pic>
        <p:nvPicPr>
          <p:cNvPr id="9" name="Bilde 8" descr="Et bilde som inneholder stridsvogn, diagram&#10;&#10;Automatisk generert beskrivelse">
            <a:extLst>
              <a:ext uri="{FF2B5EF4-FFF2-40B4-BE49-F238E27FC236}">
                <a16:creationId xmlns:a16="http://schemas.microsoft.com/office/drawing/2014/main" id="{3B4BAD1A-8EAD-B6B3-CFAB-4B5C322C9A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96" y="13975690"/>
            <a:ext cx="14765359" cy="3568150"/>
          </a:xfrm>
          <a:prstGeom prst="rect">
            <a:avLst/>
          </a:prstGeom>
        </p:spPr>
      </p:pic>
      <p:pic>
        <p:nvPicPr>
          <p:cNvPr id="11" name="Bilde 10" descr="Et bilde som inneholder tekst, himmel, båt, flere&#10;&#10;Automatisk generert beskrivelse">
            <a:extLst>
              <a:ext uri="{FF2B5EF4-FFF2-40B4-BE49-F238E27FC236}">
                <a16:creationId xmlns:a16="http://schemas.microsoft.com/office/drawing/2014/main" id="{B110B25D-460D-E87C-5EE1-23AEE4696C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01387" y="16596492"/>
            <a:ext cx="6494373" cy="5650797"/>
          </a:xfrm>
          <a:prstGeom prst="rect">
            <a:avLst/>
          </a:prstGeom>
        </p:spPr>
      </p:pic>
      <p:pic>
        <p:nvPicPr>
          <p:cNvPr id="12" name="Bilde 11" descr="Et bilde som inneholder tekst, himmel, båt&#10;&#10;Automatisk generert beskrivelse">
            <a:extLst>
              <a:ext uri="{FF2B5EF4-FFF2-40B4-BE49-F238E27FC236}">
                <a16:creationId xmlns:a16="http://schemas.microsoft.com/office/drawing/2014/main" id="{640B984E-C595-1C92-1D17-97D107BED8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25721" y="16596493"/>
            <a:ext cx="6592180" cy="5650796"/>
          </a:xfrm>
          <a:prstGeom prst="rect">
            <a:avLst/>
          </a:prstGeom>
        </p:spPr>
      </p:pic>
      <p:sp>
        <p:nvSpPr>
          <p:cNvPr id="13" name="TekstSylinder 12">
            <a:extLst>
              <a:ext uri="{FF2B5EF4-FFF2-40B4-BE49-F238E27FC236}">
                <a16:creationId xmlns:a16="http://schemas.microsoft.com/office/drawing/2014/main" id="{5793D65A-56E7-5668-E6CB-DB2C29EB215D}"/>
              </a:ext>
            </a:extLst>
          </p:cNvPr>
          <p:cNvSpPr txBox="1"/>
          <p:nvPr/>
        </p:nvSpPr>
        <p:spPr>
          <a:xfrm>
            <a:off x="19940759" y="16600923"/>
            <a:ext cx="1337226" cy="461665"/>
          </a:xfrm>
          <a:prstGeom prst="rect">
            <a:avLst/>
          </a:prstGeom>
          <a:noFill/>
        </p:spPr>
        <p:txBody>
          <a:bodyPr wrap="none" rtlCol="0">
            <a:spAutoFit/>
          </a:bodyPr>
          <a:lstStyle/>
          <a:p>
            <a:r>
              <a:rPr lang="en-GB" sz="2400" dirty="0"/>
              <a:t>p = 0.035</a:t>
            </a:r>
          </a:p>
        </p:txBody>
      </p:sp>
      <p:sp>
        <p:nvSpPr>
          <p:cNvPr id="14" name="TekstSylinder 13">
            <a:extLst>
              <a:ext uri="{FF2B5EF4-FFF2-40B4-BE49-F238E27FC236}">
                <a16:creationId xmlns:a16="http://schemas.microsoft.com/office/drawing/2014/main" id="{32F4368D-043C-A7E6-A0C9-2224F83DCEEC}"/>
              </a:ext>
            </a:extLst>
          </p:cNvPr>
          <p:cNvSpPr txBox="1"/>
          <p:nvPr/>
        </p:nvSpPr>
        <p:spPr>
          <a:xfrm>
            <a:off x="26694645" y="16600922"/>
            <a:ext cx="1337226" cy="461665"/>
          </a:xfrm>
          <a:prstGeom prst="rect">
            <a:avLst/>
          </a:prstGeom>
          <a:noFill/>
        </p:spPr>
        <p:txBody>
          <a:bodyPr wrap="none" rtlCol="0">
            <a:spAutoFit/>
          </a:bodyPr>
          <a:lstStyle/>
          <a:p>
            <a:r>
              <a:rPr lang="en-GB" sz="2400" dirty="0"/>
              <a:t>p = 0.049</a:t>
            </a:r>
          </a:p>
        </p:txBody>
      </p:sp>
      <p:sp>
        <p:nvSpPr>
          <p:cNvPr id="15" name="TekstSylinder 14">
            <a:extLst>
              <a:ext uri="{FF2B5EF4-FFF2-40B4-BE49-F238E27FC236}">
                <a16:creationId xmlns:a16="http://schemas.microsoft.com/office/drawing/2014/main" id="{8829371F-3813-1EB5-CA68-95AD8C4E9B00}"/>
              </a:ext>
            </a:extLst>
          </p:cNvPr>
          <p:cNvSpPr txBox="1"/>
          <p:nvPr/>
        </p:nvSpPr>
        <p:spPr>
          <a:xfrm>
            <a:off x="15687171" y="16690943"/>
            <a:ext cx="1837328" cy="369332"/>
          </a:xfrm>
          <a:prstGeom prst="rect">
            <a:avLst/>
          </a:prstGeom>
          <a:noFill/>
        </p:spPr>
        <p:txBody>
          <a:bodyPr wrap="square" lIns="0" tIns="0" rIns="0" bIns="0" rtlCol="0">
            <a:spAutoFit/>
          </a:bodyPr>
          <a:lstStyle/>
          <a:p>
            <a:r>
              <a:rPr lang="en-GB" sz="2400" b="1" dirty="0">
                <a:solidFill>
                  <a:prstClr val="black"/>
                </a:solidFill>
              </a:rPr>
              <a:t>A: </a:t>
            </a:r>
            <a:r>
              <a:rPr lang="en-GB" sz="2400" dirty="0">
                <a:solidFill>
                  <a:prstClr val="black"/>
                </a:solidFill>
              </a:rPr>
              <a:t>SNP309</a:t>
            </a:r>
          </a:p>
        </p:txBody>
      </p:sp>
      <p:sp>
        <p:nvSpPr>
          <p:cNvPr id="16" name="TekstSylinder 15">
            <a:extLst>
              <a:ext uri="{FF2B5EF4-FFF2-40B4-BE49-F238E27FC236}">
                <a16:creationId xmlns:a16="http://schemas.microsoft.com/office/drawing/2014/main" id="{FA1E332D-FF92-572E-B6CB-AA692BC57D93}"/>
              </a:ext>
            </a:extLst>
          </p:cNvPr>
          <p:cNvSpPr txBox="1"/>
          <p:nvPr/>
        </p:nvSpPr>
        <p:spPr>
          <a:xfrm>
            <a:off x="22230851" y="16690943"/>
            <a:ext cx="1837328" cy="369332"/>
          </a:xfrm>
          <a:prstGeom prst="rect">
            <a:avLst/>
          </a:prstGeom>
          <a:noFill/>
        </p:spPr>
        <p:txBody>
          <a:bodyPr wrap="square" lIns="0" tIns="0" rIns="0" bIns="0" rtlCol="0">
            <a:spAutoFit/>
          </a:bodyPr>
          <a:lstStyle/>
          <a:p>
            <a:r>
              <a:rPr lang="en-GB" sz="2400" b="1" dirty="0">
                <a:solidFill>
                  <a:prstClr val="black"/>
                </a:solidFill>
              </a:rPr>
              <a:t>B: </a:t>
            </a:r>
            <a:r>
              <a:rPr lang="en-GB" sz="2400" dirty="0">
                <a:solidFill>
                  <a:prstClr val="black"/>
                </a:solidFill>
              </a:rPr>
              <a:t>del1518</a:t>
            </a:r>
          </a:p>
        </p:txBody>
      </p:sp>
      <p:pic>
        <p:nvPicPr>
          <p:cNvPr id="17" name="Bilde 16" descr="Et bilde som inneholder tekst, himmel, kart&#10;&#10;Automatisk generert beskrivelse">
            <a:extLst>
              <a:ext uri="{FF2B5EF4-FFF2-40B4-BE49-F238E27FC236}">
                <a16:creationId xmlns:a16="http://schemas.microsoft.com/office/drawing/2014/main" id="{CF179393-409A-E0C6-B42C-A6AF332FF7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840836" y="18017828"/>
            <a:ext cx="7472490" cy="6642214"/>
          </a:xfrm>
          <a:prstGeom prst="rect">
            <a:avLst/>
          </a:prstGeom>
        </p:spPr>
      </p:pic>
      <p:sp>
        <p:nvSpPr>
          <p:cNvPr id="18" name="TekstSylinder 17">
            <a:extLst>
              <a:ext uri="{FF2B5EF4-FFF2-40B4-BE49-F238E27FC236}">
                <a16:creationId xmlns:a16="http://schemas.microsoft.com/office/drawing/2014/main" id="{BA6F5183-E1F2-CD5D-8A9C-4C0306377872}"/>
              </a:ext>
            </a:extLst>
          </p:cNvPr>
          <p:cNvSpPr txBox="1"/>
          <p:nvPr/>
        </p:nvSpPr>
        <p:spPr>
          <a:xfrm>
            <a:off x="35753808" y="18115933"/>
            <a:ext cx="6198122" cy="369332"/>
          </a:xfrm>
          <a:prstGeom prst="rect">
            <a:avLst/>
          </a:prstGeom>
          <a:noFill/>
        </p:spPr>
        <p:txBody>
          <a:bodyPr wrap="square" lIns="0" tIns="0" rIns="0" bIns="0" rtlCol="0">
            <a:spAutoFit/>
          </a:bodyPr>
          <a:lstStyle/>
          <a:p>
            <a:r>
              <a:rPr lang="en-GB" sz="2400" dirty="0">
                <a:ea typeface="Calibri"/>
                <a:cs typeface="Times New Roman"/>
              </a:rPr>
              <a:t>Combinatorial </a:t>
            </a:r>
            <a:r>
              <a:rPr lang="en-GB" sz="2400" i="1" dirty="0">
                <a:ea typeface="Calibri"/>
                <a:cs typeface="Times New Roman"/>
              </a:rPr>
              <a:t>MDM2</a:t>
            </a:r>
            <a:r>
              <a:rPr lang="en-GB" sz="2400" dirty="0">
                <a:ea typeface="Calibri"/>
                <a:cs typeface="Times New Roman"/>
              </a:rPr>
              <a:t> polymorphism genotypes</a:t>
            </a:r>
            <a:endParaRPr lang="en-GB" sz="2400" dirty="0">
              <a:solidFill>
                <a:prstClr val="black"/>
              </a:solidFill>
            </a:endParaRPr>
          </a:p>
        </p:txBody>
      </p:sp>
      <p:sp>
        <p:nvSpPr>
          <p:cNvPr id="19" name="TekstSylinder 18">
            <a:extLst>
              <a:ext uri="{FF2B5EF4-FFF2-40B4-BE49-F238E27FC236}">
                <a16:creationId xmlns:a16="http://schemas.microsoft.com/office/drawing/2014/main" id="{8BC96E21-2733-F95A-07D0-0EF56E96C656}"/>
              </a:ext>
            </a:extLst>
          </p:cNvPr>
          <p:cNvSpPr txBox="1"/>
          <p:nvPr/>
        </p:nvSpPr>
        <p:spPr>
          <a:xfrm>
            <a:off x="38975663" y="18701509"/>
            <a:ext cx="1397743" cy="382152"/>
          </a:xfrm>
          <a:prstGeom prst="rect">
            <a:avLst/>
          </a:prstGeom>
          <a:noFill/>
        </p:spPr>
        <p:txBody>
          <a:bodyPr wrap="square" rtlCol="0">
            <a:spAutoFit/>
          </a:bodyPr>
          <a:lstStyle/>
          <a:p>
            <a:r>
              <a:rPr lang="en-GB" sz="1800" dirty="0"/>
              <a:t>p = 0.036</a:t>
            </a:r>
          </a:p>
        </p:txBody>
      </p:sp>
      <p:sp>
        <p:nvSpPr>
          <p:cNvPr id="20" name="TekstSylinder 19">
            <a:extLst>
              <a:ext uri="{FF2B5EF4-FFF2-40B4-BE49-F238E27FC236}">
                <a16:creationId xmlns:a16="http://schemas.microsoft.com/office/drawing/2014/main" id="{BB138312-9A59-6AF9-2723-5E89FCFCFC00}"/>
              </a:ext>
            </a:extLst>
          </p:cNvPr>
          <p:cNvSpPr txBox="1"/>
          <p:nvPr/>
        </p:nvSpPr>
        <p:spPr>
          <a:xfrm>
            <a:off x="37600687" y="19212280"/>
            <a:ext cx="1397743" cy="382152"/>
          </a:xfrm>
          <a:prstGeom prst="rect">
            <a:avLst/>
          </a:prstGeom>
          <a:noFill/>
        </p:spPr>
        <p:txBody>
          <a:bodyPr wrap="square" rtlCol="0">
            <a:spAutoFit/>
          </a:bodyPr>
          <a:lstStyle/>
          <a:p>
            <a:r>
              <a:rPr lang="en-GB" sz="1800" dirty="0"/>
              <a:t>p = 0.005</a:t>
            </a:r>
          </a:p>
        </p:txBody>
      </p:sp>
      <p:grpSp>
        <p:nvGrpSpPr>
          <p:cNvPr id="21" name="Gruppe 3">
            <a:extLst>
              <a:ext uri="{FF2B5EF4-FFF2-40B4-BE49-F238E27FC236}">
                <a16:creationId xmlns:a16="http://schemas.microsoft.com/office/drawing/2014/main" id="{E18C43B9-48EB-A64A-EF22-AD76D4D79D4E}"/>
              </a:ext>
            </a:extLst>
          </p:cNvPr>
          <p:cNvGrpSpPr>
            <a:grpSpLocks/>
          </p:cNvGrpSpPr>
          <p:nvPr/>
        </p:nvGrpSpPr>
        <p:grpSpPr bwMode="auto">
          <a:xfrm>
            <a:off x="469258" y="3818208"/>
            <a:ext cx="13988147" cy="1073556"/>
            <a:chOff x="650240" y="6429375"/>
            <a:chExt cx="11930098" cy="1285875"/>
          </a:xfrm>
          <a:solidFill>
            <a:schemeClr val="accent1"/>
          </a:solidFill>
        </p:grpSpPr>
        <p:sp>
          <p:nvSpPr>
            <p:cNvPr id="22" name="AutoShape 59">
              <a:extLst>
                <a:ext uri="{FF2B5EF4-FFF2-40B4-BE49-F238E27FC236}">
                  <a16:creationId xmlns:a16="http://schemas.microsoft.com/office/drawing/2014/main" id="{1DE270AF-F21C-6969-597C-0B8A225D8BE6}"/>
                </a:ext>
              </a:extLst>
            </p:cNvPr>
            <p:cNvSpPr>
              <a:spLocks noChangeArrowheads="1"/>
            </p:cNvSpPr>
            <p:nvPr/>
          </p:nvSpPr>
          <p:spPr bwMode="auto">
            <a:xfrm>
              <a:off x="650240" y="6429375"/>
              <a:ext cx="11930098" cy="1285875"/>
            </a:xfrm>
            <a:prstGeom prst="roundRect">
              <a:avLst>
                <a:gd name="adj" fmla="val 16667"/>
              </a:avLst>
            </a:prstGeom>
            <a:grpFill/>
            <a:ln w="25400">
              <a:solidFill>
                <a:schemeClr val="accent1"/>
              </a:solidFill>
              <a:round/>
              <a:headEnd/>
              <a:tailEnd/>
            </a:ln>
          </p:spPr>
          <p:txBody>
            <a:bodyPr wrap="none" lIns="138422" tIns="69211" rIns="138422" bIns="69211" anchor="ctr"/>
            <a:lstStyle>
              <a:lvl1pPr defTabSz="1384300" eaLnBrk="0" hangingPunct="0">
                <a:defRPr sz="3000">
                  <a:solidFill>
                    <a:schemeClr val="tx2"/>
                  </a:solidFill>
                  <a:latin typeface="Arial" charset="0"/>
                  <a:ea typeface="MS PGothic" pitchFamily="34" charset="-128"/>
                </a:defRPr>
              </a:lvl1pPr>
              <a:lvl2pPr marL="742950" indent="-285750" defTabSz="1384300" eaLnBrk="0" hangingPunct="0">
                <a:defRPr sz="3000">
                  <a:solidFill>
                    <a:schemeClr val="tx2"/>
                  </a:solidFill>
                  <a:latin typeface="Arial" charset="0"/>
                  <a:ea typeface="MS PGothic" pitchFamily="34" charset="-128"/>
                </a:defRPr>
              </a:lvl2pPr>
              <a:lvl3pPr marL="1143000" indent="-228600" defTabSz="1384300" eaLnBrk="0" hangingPunct="0">
                <a:defRPr sz="3000">
                  <a:solidFill>
                    <a:schemeClr val="tx2"/>
                  </a:solidFill>
                  <a:latin typeface="Arial" charset="0"/>
                  <a:ea typeface="MS PGothic" pitchFamily="34" charset="-128"/>
                </a:defRPr>
              </a:lvl3pPr>
              <a:lvl4pPr marL="1600200" indent="-228600" defTabSz="1384300" eaLnBrk="0" hangingPunct="0">
                <a:defRPr sz="3000">
                  <a:solidFill>
                    <a:schemeClr val="tx2"/>
                  </a:solidFill>
                  <a:latin typeface="Arial" charset="0"/>
                  <a:ea typeface="MS PGothic" pitchFamily="34" charset="-128"/>
                </a:defRPr>
              </a:lvl4pPr>
              <a:lvl5pPr marL="2057400" indent="-228600" defTabSz="1384300" eaLnBrk="0" hangingPunct="0">
                <a:defRPr sz="3000">
                  <a:solidFill>
                    <a:schemeClr val="tx2"/>
                  </a:solidFill>
                  <a:latin typeface="Arial" charset="0"/>
                  <a:ea typeface="MS PGothic" pitchFamily="34" charset="-128"/>
                </a:defRPr>
              </a:lvl5pPr>
              <a:lvl6pPr marL="2514600" indent="-228600" algn="ctr" defTabSz="138430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138430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138430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138430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1384300" eaLnBrk="1" fontAlgn="base" latinLnBrk="0" hangingPunct="1">
                <a:lnSpc>
                  <a:spcPct val="100000"/>
                </a:lnSpc>
                <a:spcBef>
                  <a:spcPct val="0"/>
                </a:spcBef>
                <a:spcAft>
                  <a:spcPct val="0"/>
                </a:spcAft>
                <a:buClrTx/>
                <a:buSzTx/>
                <a:buFontTx/>
                <a:buNone/>
                <a:tabLst/>
                <a:defRPr/>
              </a:pPr>
              <a:endParaRPr kumimoji="0" lang="en-US" altLang="nb-NO" sz="16000" b="0" i="0" u="none" strike="noStrike" kern="0" cap="none" spc="0" normalizeH="0" baseline="0" noProof="0">
                <a:ln>
                  <a:noFill/>
                </a:ln>
                <a:solidFill>
                  <a:srgbClr val="000000"/>
                </a:solidFill>
                <a:effectLst/>
                <a:uLnTx/>
                <a:uFillTx/>
                <a:latin typeface="Arial" charset="0"/>
                <a:ea typeface="MS PGothic" pitchFamily="34" charset="-128"/>
              </a:endParaRPr>
            </a:p>
          </p:txBody>
        </p:sp>
        <p:sp>
          <p:nvSpPr>
            <p:cNvPr id="23" name="Text Box 5">
              <a:extLst>
                <a:ext uri="{FF2B5EF4-FFF2-40B4-BE49-F238E27FC236}">
                  <a16:creationId xmlns:a16="http://schemas.microsoft.com/office/drawing/2014/main" id="{7BE062C6-A998-54DF-9451-336941402464}"/>
                </a:ext>
              </a:extLst>
            </p:cNvPr>
            <p:cNvSpPr txBox="1">
              <a:spLocks noChangeArrowheads="1"/>
            </p:cNvSpPr>
            <p:nvPr/>
          </p:nvSpPr>
          <p:spPr bwMode="auto">
            <a:xfrm>
              <a:off x="650240" y="6586938"/>
              <a:ext cx="11930098" cy="878876"/>
            </a:xfrm>
            <a:prstGeom prst="rect">
              <a:avLst/>
            </a:prstGeom>
            <a:grpFill/>
            <a:ln w="9525">
              <a:noFill/>
              <a:miter lim="800000"/>
              <a:headEnd/>
              <a:tailEnd/>
            </a:ln>
          </p:spPr>
          <p:txBody>
            <a:bodyPr lIns="138401" tIns="69200" rIns="138401" bIns="69200">
              <a:spAutoFit/>
            </a:bodyPr>
            <a:lstStyle>
              <a:lvl1pPr defTabSz="3321050" eaLnBrk="0" hangingPunct="0">
                <a:defRPr sz="3000">
                  <a:solidFill>
                    <a:schemeClr val="tx2"/>
                  </a:solidFill>
                  <a:latin typeface="Arial" charset="0"/>
                  <a:ea typeface="MS PGothic" pitchFamily="34" charset="-128"/>
                </a:defRPr>
              </a:lvl1pPr>
              <a:lvl2pPr marL="742950" indent="-285750" defTabSz="3321050" eaLnBrk="0" hangingPunct="0">
                <a:defRPr sz="3000">
                  <a:solidFill>
                    <a:schemeClr val="tx2"/>
                  </a:solidFill>
                  <a:latin typeface="Arial" charset="0"/>
                  <a:ea typeface="MS PGothic" pitchFamily="34" charset="-128"/>
                </a:defRPr>
              </a:lvl2pPr>
              <a:lvl3pPr marL="1143000" indent="-228600" defTabSz="3321050" eaLnBrk="0" hangingPunct="0">
                <a:defRPr sz="3000">
                  <a:solidFill>
                    <a:schemeClr val="tx2"/>
                  </a:solidFill>
                  <a:latin typeface="Arial" charset="0"/>
                  <a:ea typeface="MS PGothic" pitchFamily="34" charset="-128"/>
                </a:defRPr>
              </a:lvl3pPr>
              <a:lvl4pPr marL="1600200" indent="-228600" defTabSz="3321050" eaLnBrk="0" hangingPunct="0">
                <a:defRPr sz="3000">
                  <a:solidFill>
                    <a:schemeClr val="tx2"/>
                  </a:solidFill>
                  <a:latin typeface="Arial" charset="0"/>
                  <a:ea typeface="MS PGothic" pitchFamily="34" charset="-128"/>
                </a:defRPr>
              </a:lvl4pPr>
              <a:lvl5pPr marL="2057400" indent="-228600" defTabSz="3321050" eaLnBrk="0" hangingPunct="0">
                <a:defRPr sz="3000">
                  <a:solidFill>
                    <a:schemeClr val="tx2"/>
                  </a:solidFill>
                  <a:latin typeface="Arial" charset="0"/>
                  <a:ea typeface="MS PGothic" pitchFamily="34" charset="-128"/>
                </a:defRPr>
              </a:lvl5pPr>
              <a:lvl6pPr marL="2514600" indent="-228600" algn="ctr" defTabSz="332105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332105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332105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332105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3321050" eaLnBrk="1" fontAlgn="base" latinLnBrk="0" hangingPunct="1">
                <a:lnSpc>
                  <a:spcPct val="100000"/>
                </a:lnSpc>
                <a:spcBef>
                  <a:spcPct val="50000"/>
                </a:spcBef>
                <a:spcAft>
                  <a:spcPct val="0"/>
                </a:spcAft>
                <a:buClrTx/>
                <a:buSzTx/>
                <a:buFontTx/>
                <a:buNone/>
                <a:tabLst/>
                <a:defRPr/>
              </a:pPr>
              <a:r>
                <a:rPr kumimoji="0" lang="en-US" altLang="nb-NO" sz="4800" b="1" i="0" u="none" strike="noStrike" kern="0" cap="none" spc="0" normalizeH="0" baseline="0" noProof="0" dirty="0">
                  <a:ln>
                    <a:noFill/>
                  </a:ln>
                  <a:solidFill>
                    <a:srgbClr val="FFFFFF"/>
                  </a:solidFill>
                  <a:effectLst/>
                  <a:uLnTx/>
                  <a:uFillTx/>
                  <a:latin typeface="Arial" charset="0"/>
                  <a:ea typeface="MS PGothic" pitchFamily="34" charset="-128"/>
                </a:rPr>
                <a:t>Background</a:t>
              </a:r>
              <a:endParaRPr kumimoji="0" lang="en-US" altLang="nb-NO" sz="2800" b="1" i="0" u="none" strike="noStrike" kern="0" cap="none" spc="0" normalizeH="0" baseline="0" noProof="0" dirty="0">
                <a:ln>
                  <a:noFill/>
                </a:ln>
                <a:solidFill>
                  <a:srgbClr val="FFFFFF"/>
                </a:solidFill>
                <a:effectLst/>
                <a:uLnTx/>
                <a:uFillTx/>
                <a:latin typeface="Arial" charset="0"/>
                <a:ea typeface="MS PGothic" pitchFamily="34" charset="-128"/>
              </a:endParaRPr>
            </a:p>
          </p:txBody>
        </p:sp>
      </p:grpSp>
      <p:grpSp>
        <p:nvGrpSpPr>
          <p:cNvPr id="24" name="Gruppe 4">
            <a:extLst>
              <a:ext uri="{FF2B5EF4-FFF2-40B4-BE49-F238E27FC236}">
                <a16:creationId xmlns:a16="http://schemas.microsoft.com/office/drawing/2014/main" id="{FA5C696B-B434-B83D-6FE3-A666302225CC}"/>
              </a:ext>
            </a:extLst>
          </p:cNvPr>
          <p:cNvGrpSpPr>
            <a:grpSpLocks/>
          </p:cNvGrpSpPr>
          <p:nvPr/>
        </p:nvGrpSpPr>
        <p:grpSpPr bwMode="auto">
          <a:xfrm>
            <a:off x="489158" y="19083661"/>
            <a:ext cx="13988148" cy="1100813"/>
            <a:chOff x="38670511" y="6429375"/>
            <a:chExt cx="11931515" cy="1285875"/>
          </a:xfrm>
          <a:solidFill>
            <a:schemeClr val="accent1"/>
          </a:solidFill>
        </p:grpSpPr>
        <p:sp>
          <p:nvSpPr>
            <p:cNvPr id="25" name="AutoShape 62">
              <a:extLst>
                <a:ext uri="{FF2B5EF4-FFF2-40B4-BE49-F238E27FC236}">
                  <a16:creationId xmlns:a16="http://schemas.microsoft.com/office/drawing/2014/main" id="{E0E64C36-EC21-2075-0F58-D01748FE7D0C}"/>
                </a:ext>
              </a:extLst>
            </p:cNvPr>
            <p:cNvSpPr>
              <a:spLocks noChangeArrowheads="1"/>
            </p:cNvSpPr>
            <p:nvPr/>
          </p:nvSpPr>
          <p:spPr bwMode="auto">
            <a:xfrm>
              <a:off x="38670511" y="6429375"/>
              <a:ext cx="11931515" cy="1285875"/>
            </a:xfrm>
            <a:prstGeom prst="roundRect">
              <a:avLst>
                <a:gd name="adj" fmla="val 16667"/>
              </a:avLst>
            </a:prstGeom>
            <a:grpFill/>
            <a:ln w="25400">
              <a:solidFill>
                <a:schemeClr val="accent1"/>
              </a:solidFill>
              <a:round/>
              <a:headEnd/>
              <a:tailEnd/>
            </a:ln>
          </p:spPr>
          <p:txBody>
            <a:bodyPr wrap="none" lIns="138422" tIns="69211" rIns="138422" bIns="69211" anchor="ctr"/>
            <a:lstStyle>
              <a:lvl1pPr defTabSz="1384300" eaLnBrk="0" hangingPunct="0">
                <a:defRPr sz="3000">
                  <a:solidFill>
                    <a:schemeClr val="tx2"/>
                  </a:solidFill>
                  <a:latin typeface="Arial" charset="0"/>
                  <a:ea typeface="MS PGothic" pitchFamily="34" charset="-128"/>
                </a:defRPr>
              </a:lvl1pPr>
              <a:lvl2pPr marL="742950" indent="-285750" defTabSz="1384300" eaLnBrk="0" hangingPunct="0">
                <a:defRPr sz="3000">
                  <a:solidFill>
                    <a:schemeClr val="tx2"/>
                  </a:solidFill>
                  <a:latin typeface="Arial" charset="0"/>
                  <a:ea typeface="MS PGothic" pitchFamily="34" charset="-128"/>
                </a:defRPr>
              </a:lvl2pPr>
              <a:lvl3pPr marL="1143000" indent="-228600" defTabSz="1384300" eaLnBrk="0" hangingPunct="0">
                <a:defRPr sz="3000">
                  <a:solidFill>
                    <a:schemeClr val="tx2"/>
                  </a:solidFill>
                  <a:latin typeface="Arial" charset="0"/>
                  <a:ea typeface="MS PGothic" pitchFamily="34" charset="-128"/>
                </a:defRPr>
              </a:lvl3pPr>
              <a:lvl4pPr marL="1600200" indent="-228600" defTabSz="1384300" eaLnBrk="0" hangingPunct="0">
                <a:defRPr sz="3000">
                  <a:solidFill>
                    <a:schemeClr val="tx2"/>
                  </a:solidFill>
                  <a:latin typeface="Arial" charset="0"/>
                  <a:ea typeface="MS PGothic" pitchFamily="34" charset="-128"/>
                </a:defRPr>
              </a:lvl4pPr>
              <a:lvl5pPr marL="2057400" indent="-228600" defTabSz="1384300" eaLnBrk="0" hangingPunct="0">
                <a:defRPr sz="3000">
                  <a:solidFill>
                    <a:schemeClr val="tx2"/>
                  </a:solidFill>
                  <a:latin typeface="Arial" charset="0"/>
                  <a:ea typeface="MS PGothic" pitchFamily="34" charset="-128"/>
                </a:defRPr>
              </a:lvl5pPr>
              <a:lvl6pPr marL="2514600" indent="-228600" algn="ctr" defTabSz="138430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138430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138430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138430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1384300" eaLnBrk="1" fontAlgn="base" latinLnBrk="0" hangingPunct="1">
                <a:lnSpc>
                  <a:spcPct val="100000"/>
                </a:lnSpc>
                <a:spcBef>
                  <a:spcPct val="0"/>
                </a:spcBef>
                <a:spcAft>
                  <a:spcPct val="0"/>
                </a:spcAft>
                <a:buClrTx/>
                <a:buSzTx/>
                <a:buFontTx/>
                <a:buNone/>
                <a:tabLst/>
                <a:defRPr/>
              </a:pPr>
              <a:endParaRPr kumimoji="0" lang="en-US" altLang="nb-NO" sz="16000" b="0" i="0" u="none" strike="noStrike" kern="0" cap="none" spc="0" normalizeH="0" baseline="0" noProof="0">
                <a:ln>
                  <a:noFill/>
                </a:ln>
                <a:solidFill>
                  <a:srgbClr val="000000"/>
                </a:solidFill>
                <a:effectLst/>
                <a:uLnTx/>
                <a:uFillTx/>
                <a:latin typeface="Arial" charset="0"/>
                <a:ea typeface="MS PGothic" pitchFamily="34" charset="-128"/>
              </a:endParaRPr>
            </a:p>
          </p:txBody>
        </p:sp>
        <p:sp>
          <p:nvSpPr>
            <p:cNvPr id="26" name="Text Box 7">
              <a:extLst>
                <a:ext uri="{FF2B5EF4-FFF2-40B4-BE49-F238E27FC236}">
                  <a16:creationId xmlns:a16="http://schemas.microsoft.com/office/drawing/2014/main" id="{A3D9AABD-6365-090A-E2D3-BB8627BDFBDB}"/>
                </a:ext>
              </a:extLst>
            </p:cNvPr>
            <p:cNvSpPr txBox="1">
              <a:spLocks noChangeArrowheads="1"/>
            </p:cNvSpPr>
            <p:nvPr/>
          </p:nvSpPr>
          <p:spPr bwMode="auto">
            <a:xfrm>
              <a:off x="38670511" y="6586938"/>
              <a:ext cx="11931515" cy="878876"/>
            </a:xfrm>
            <a:prstGeom prst="rect">
              <a:avLst/>
            </a:prstGeom>
            <a:grpFill/>
            <a:ln w="9525">
              <a:noFill/>
              <a:miter lim="800000"/>
              <a:headEnd/>
              <a:tailEnd/>
            </a:ln>
          </p:spPr>
          <p:txBody>
            <a:bodyPr lIns="138401" tIns="69200" rIns="138401" bIns="69200">
              <a:spAutoFit/>
            </a:bodyPr>
            <a:lstStyle>
              <a:lvl1pPr defTabSz="3321050" eaLnBrk="0" hangingPunct="0">
                <a:defRPr sz="3000">
                  <a:solidFill>
                    <a:schemeClr val="tx2"/>
                  </a:solidFill>
                  <a:latin typeface="Arial" charset="0"/>
                  <a:ea typeface="MS PGothic" pitchFamily="34" charset="-128"/>
                </a:defRPr>
              </a:lvl1pPr>
              <a:lvl2pPr marL="742950" indent="-285750" defTabSz="3321050" eaLnBrk="0" hangingPunct="0">
                <a:defRPr sz="3000">
                  <a:solidFill>
                    <a:schemeClr val="tx2"/>
                  </a:solidFill>
                  <a:latin typeface="Arial" charset="0"/>
                  <a:ea typeface="MS PGothic" pitchFamily="34" charset="-128"/>
                </a:defRPr>
              </a:lvl2pPr>
              <a:lvl3pPr marL="1143000" indent="-228600" defTabSz="3321050" eaLnBrk="0" hangingPunct="0">
                <a:defRPr sz="3000">
                  <a:solidFill>
                    <a:schemeClr val="tx2"/>
                  </a:solidFill>
                  <a:latin typeface="Arial" charset="0"/>
                  <a:ea typeface="MS PGothic" pitchFamily="34" charset="-128"/>
                </a:defRPr>
              </a:lvl3pPr>
              <a:lvl4pPr marL="1600200" indent="-228600" defTabSz="3321050" eaLnBrk="0" hangingPunct="0">
                <a:defRPr sz="3000">
                  <a:solidFill>
                    <a:schemeClr val="tx2"/>
                  </a:solidFill>
                  <a:latin typeface="Arial" charset="0"/>
                  <a:ea typeface="MS PGothic" pitchFamily="34" charset="-128"/>
                </a:defRPr>
              </a:lvl4pPr>
              <a:lvl5pPr marL="2057400" indent="-228600" defTabSz="3321050" eaLnBrk="0" hangingPunct="0">
                <a:defRPr sz="3000">
                  <a:solidFill>
                    <a:schemeClr val="tx2"/>
                  </a:solidFill>
                  <a:latin typeface="Arial" charset="0"/>
                  <a:ea typeface="MS PGothic" pitchFamily="34" charset="-128"/>
                </a:defRPr>
              </a:lvl5pPr>
              <a:lvl6pPr marL="2514600" indent="-228600" algn="ctr" defTabSz="332105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332105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332105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332105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3321050" eaLnBrk="1" fontAlgn="base" latinLnBrk="0" hangingPunct="1">
                <a:lnSpc>
                  <a:spcPct val="100000"/>
                </a:lnSpc>
                <a:spcBef>
                  <a:spcPct val="50000"/>
                </a:spcBef>
                <a:spcAft>
                  <a:spcPct val="0"/>
                </a:spcAft>
                <a:buClrTx/>
                <a:buSzTx/>
                <a:buFontTx/>
                <a:buNone/>
                <a:tabLst/>
                <a:defRPr/>
              </a:pPr>
              <a:r>
                <a:rPr kumimoji="0" lang="en-US" altLang="nb-NO" sz="4800" b="1" i="0" u="none" strike="noStrike" kern="0" cap="none" spc="0" normalizeH="0" baseline="0" noProof="0" dirty="0">
                  <a:ln>
                    <a:noFill/>
                  </a:ln>
                  <a:solidFill>
                    <a:srgbClr val="FFFFFF"/>
                  </a:solidFill>
                  <a:effectLst/>
                  <a:uLnTx/>
                  <a:uFillTx/>
                  <a:latin typeface="Arial" charset="0"/>
                  <a:ea typeface="MS PGothic" pitchFamily="34" charset="-128"/>
                </a:rPr>
                <a:t>Materials and Methods</a:t>
              </a:r>
            </a:p>
          </p:txBody>
        </p:sp>
      </p:grpSp>
      <p:grpSp>
        <p:nvGrpSpPr>
          <p:cNvPr id="27" name="Gruppe 5">
            <a:extLst>
              <a:ext uri="{FF2B5EF4-FFF2-40B4-BE49-F238E27FC236}">
                <a16:creationId xmlns:a16="http://schemas.microsoft.com/office/drawing/2014/main" id="{DB2C81B0-7AB4-DE69-9247-C38D4263051E}"/>
              </a:ext>
            </a:extLst>
          </p:cNvPr>
          <p:cNvGrpSpPr>
            <a:grpSpLocks/>
          </p:cNvGrpSpPr>
          <p:nvPr/>
        </p:nvGrpSpPr>
        <p:grpSpPr bwMode="auto">
          <a:xfrm>
            <a:off x="15031853" y="25097647"/>
            <a:ext cx="13314507" cy="1100813"/>
            <a:chOff x="38722364" y="24110156"/>
            <a:chExt cx="11900055" cy="1285875"/>
          </a:xfrm>
          <a:solidFill>
            <a:schemeClr val="accent1"/>
          </a:solidFill>
        </p:grpSpPr>
        <p:sp>
          <p:nvSpPr>
            <p:cNvPr id="28" name="AutoShape 66">
              <a:extLst>
                <a:ext uri="{FF2B5EF4-FFF2-40B4-BE49-F238E27FC236}">
                  <a16:creationId xmlns:a16="http://schemas.microsoft.com/office/drawing/2014/main" id="{A1383109-DF36-A938-BD92-DCF7C1738128}"/>
                </a:ext>
              </a:extLst>
            </p:cNvPr>
            <p:cNvSpPr>
              <a:spLocks noChangeArrowheads="1"/>
            </p:cNvSpPr>
            <p:nvPr/>
          </p:nvSpPr>
          <p:spPr bwMode="auto">
            <a:xfrm>
              <a:off x="38722364" y="24110156"/>
              <a:ext cx="11900055" cy="1285875"/>
            </a:xfrm>
            <a:prstGeom prst="roundRect">
              <a:avLst>
                <a:gd name="adj" fmla="val 16667"/>
              </a:avLst>
            </a:prstGeom>
            <a:grpFill/>
            <a:ln w="25400">
              <a:solidFill>
                <a:schemeClr val="accent1"/>
              </a:solidFill>
              <a:round/>
              <a:headEnd/>
              <a:tailEnd/>
            </a:ln>
          </p:spPr>
          <p:txBody>
            <a:bodyPr wrap="none" lIns="138422" tIns="69211" rIns="138422" bIns="69211" anchor="ctr"/>
            <a:lstStyle>
              <a:lvl1pPr defTabSz="1384300" eaLnBrk="0" hangingPunct="0">
                <a:defRPr sz="3000">
                  <a:solidFill>
                    <a:schemeClr val="tx2"/>
                  </a:solidFill>
                  <a:latin typeface="Arial" charset="0"/>
                  <a:ea typeface="MS PGothic" pitchFamily="34" charset="-128"/>
                </a:defRPr>
              </a:lvl1pPr>
              <a:lvl2pPr marL="742950" indent="-285750" defTabSz="1384300" eaLnBrk="0" hangingPunct="0">
                <a:defRPr sz="3000">
                  <a:solidFill>
                    <a:schemeClr val="tx2"/>
                  </a:solidFill>
                  <a:latin typeface="Arial" charset="0"/>
                  <a:ea typeface="MS PGothic" pitchFamily="34" charset="-128"/>
                </a:defRPr>
              </a:lvl2pPr>
              <a:lvl3pPr marL="1143000" indent="-228600" defTabSz="1384300" eaLnBrk="0" hangingPunct="0">
                <a:defRPr sz="3000">
                  <a:solidFill>
                    <a:schemeClr val="tx2"/>
                  </a:solidFill>
                  <a:latin typeface="Arial" charset="0"/>
                  <a:ea typeface="MS PGothic" pitchFamily="34" charset="-128"/>
                </a:defRPr>
              </a:lvl3pPr>
              <a:lvl4pPr marL="1600200" indent="-228600" defTabSz="1384300" eaLnBrk="0" hangingPunct="0">
                <a:defRPr sz="3000">
                  <a:solidFill>
                    <a:schemeClr val="tx2"/>
                  </a:solidFill>
                  <a:latin typeface="Arial" charset="0"/>
                  <a:ea typeface="MS PGothic" pitchFamily="34" charset="-128"/>
                </a:defRPr>
              </a:lvl4pPr>
              <a:lvl5pPr marL="2057400" indent="-228600" defTabSz="1384300" eaLnBrk="0" hangingPunct="0">
                <a:defRPr sz="3000">
                  <a:solidFill>
                    <a:schemeClr val="tx2"/>
                  </a:solidFill>
                  <a:latin typeface="Arial" charset="0"/>
                  <a:ea typeface="MS PGothic" pitchFamily="34" charset="-128"/>
                </a:defRPr>
              </a:lvl5pPr>
              <a:lvl6pPr marL="2514600" indent="-228600" algn="ctr" defTabSz="138430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138430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138430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138430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1384300" eaLnBrk="1" fontAlgn="base" latinLnBrk="0" hangingPunct="1">
                <a:lnSpc>
                  <a:spcPct val="100000"/>
                </a:lnSpc>
                <a:spcBef>
                  <a:spcPct val="0"/>
                </a:spcBef>
                <a:spcAft>
                  <a:spcPct val="0"/>
                </a:spcAft>
                <a:buClrTx/>
                <a:buSzTx/>
                <a:buFontTx/>
                <a:buNone/>
                <a:tabLst/>
                <a:defRPr/>
              </a:pPr>
              <a:endParaRPr kumimoji="0" lang="en-US" altLang="nb-NO" sz="16000" b="0" i="0" u="none" strike="noStrike" kern="0" cap="none" spc="0" normalizeH="0" baseline="0" noProof="0">
                <a:ln>
                  <a:noFill/>
                </a:ln>
                <a:solidFill>
                  <a:srgbClr val="000000"/>
                </a:solidFill>
                <a:effectLst/>
                <a:uLnTx/>
                <a:uFillTx/>
                <a:latin typeface="Arial" charset="0"/>
                <a:ea typeface="MS PGothic" pitchFamily="34" charset="-128"/>
              </a:endParaRPr>
            </a:p>
          </p:txBody>
        </p:sp>
        <p:sp>
          <p:nvSpPr>
            <p:cNvPr id="29" name="Text Box 9">
              <a:extLst>
                <a:ext uri="{FF2B5EF4-FFF2-40B4-BE49-F238E27FC236}">
                  <a16:creationId xmlns:a16="http://schemas.microsoft.com/office/drawing/2014/main" id="{0F7C9F49-60F7-9AA6-4D2B-74D81DF51643}"/>
                </a:ext>
              </a:extLst>
            </p:cNvPr>
            <p:cNvSpPr txBox="1">
              <a:spLocks noChangeArrowheads="1"/>
            </p:cNvSpPr>
            <p:nvPr/>
          </p:nvSpPr>
          <p:spPr bwMode="auto">
            <a:xfrm>
              <a:off x="38722364" y="24267719"/>
              <a:ext cx="11900055" cy="878415"/>
            </a:xfrm>
            <a:prstGeom prst="rect">
              <a:avLst/>
            </a:prstGeom>
            <a:grpFill/>
            <a:ln w="9525">
              <a:noFill/>
              <a:miter lim="800000"/>
              <a:headEnd/>
              <a:tailEnd/>
            </a:ln>
          </p:spPr>
          <p:txBody>
            <a:bodyPr lIns="138401" tIns="69200" rIns="138401" bIns="69200">
              <a:spAutoFit/>
            </a:bodyPr>
            <a:lstStyle>
              <a:lvl1pPr defTabSz="3321050" eaLnBrk="0" hangingPunct="0">
                <a:defRPr sz="3000">
                  <a:solidFill>
                    <a:schemeClr val="tx2"/>
                  </a:solidFill>
                  <a:latin typeface="Arial" charset="0"/>
                  <a:ea typeface="MS PGothic" pitchFamily="34" charset="-128"/>
                </a:defRPr>
              </a:lvl1pPr>
              <a:lvl2pPr marL="742950" indent="-285750" defTabSz="3321050" eaLnBrk="0" hangingPunct="0">
                <a:defRPr sz="3000">
                  <a:solidFill>
                    <a:schemeClr val="tx2"/>
                  </a:solidFill>
                  <a:latin typeface="Arial" charset="0"/>
                  <a:ea typeface="MS PGothic" pitchFamily="34" charset="-128"/>
                </a:defRPr>
              </a:lvl2pPr>
              <a:lvl3pPr marL="1143000" indent="-228600" defTabSz="3321050" eaLnBrk="0" hangingPunct="0">
                <a:defRPr sz="3000">
                  <a:solidFill>
                    <a:schemeClr val="tx2"/>
                  </a:solidFill>
                  <a:latin typeface="Arial" charset="0"/>
                  <a:ea typeface="MS PGothic" pitchFamily="34" charset="-128"/>
                </a:defRPr>
              </a:lvl3pPr>
              <a:lvl4pPr marL="1600200" indent="-228600" defTabSz="3321050" eaLnBrk="0" hangingPunct="0">
                <a:defRPr sz="3000">
                  <a:solidFill>
                    <a:schemeClr val="tx2"/>
                  </a:solidFill>
                  <a:latin typeface="Arial" charset="0"/>
                  <a:ea typeface="MS PGothic" pitchFamily="34" charset="-128"/>
                </a:defRPr>
              </a:lvl4pPr>
              <a:lvl5pPr marL="2057400" indent="-228600" defTabSz="3321050" eaLnBrk="0" hangingPunct="0">
                <a:defRPr sz="3000">
                  <a:solidFill>
                    <a:schemeClr val="tx2"/>
                  </a:solidFill>
                  <a:latin typeface="Arial" charset="0"/>
                  <a:ea typeface="MS PGothic" pitchFamily="34" charset="-128"/>
                </a:defRPr>
              </a:lvl5pPr>
              <a:lvl6pPr marL="2514600" indent="-228600" algn="ctr" defTabSz="332105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332105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332105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332105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3321050" eaLnBrk="1" fontAlgn="base" latinLnBrk="0" hangingPunct="1">
                <a:lnSpc>
                  <a:spcPct val="100000"/>
                </a:lnSpc>
                <a:spcBef>
                  <a:spcPct val="50000"/>
                </a:spcBef>
                <a:spcAft>
                  <a:spcPct val="0"/>
                </a:spcAft>
                <a:buClrTx/>
                <a:buSzTx/>
                <a:buFontTx/>
                <a:buNone/>
                <a:tabLst/>
                <a:defRPr/>
              </a:pPr>
              <a:r>
                <a:rPr kumimoji="0" lang="en-US" altLang="nb-NO" sz="4800" b="1" i="0" u="none" strike="noStrike" kern="0" cap="none" spc="0" normalizeH="0" baseline="0" noProof="0" dirty="0">
                  <a:ln>
                    <a:noFill/>
                  </a:ln>
                  <a:solidFill>
                    <a:srgbClr val="FFFFFF"/>
                  </a:solidFill>
                  <a:effectLst/>
                  <a:uLnTx/>
                  <a:uFillTx/>
                  <a:latin typeface="Arial" charset="0"/>
                  <a:ea typeface="MS PGothic" pitchFamily="34" charset="-128"/>
                </a:rPr>
                <a:t>Conclusion</a:t>
              </a:r>
            </a:p>
          </p:txBody>
        </p:sp>
      </p:grpSp>
      <p:grpSp>
        <p:nvGrpSpPr>
          <p:cNvPr id="30" name="Gruppe 5">
            <a:extLst>
              <a:ext uri="{FF2B5EF4-FFF2-40B4-BE49-F238E27FC236}">
                <a16:creationId xmlns:a16="http://schemas.microsoft.com/office/drawing/2014/main" id="{92722D7F-D678-4E28-5D47-44A4021DD19D}"/>
              </a:ext>
            </a:extLst>
          </p:cNvPr>
          <p:cNvGrpSpPr>
            <a:grpSpLocks/>
          </p:cNvGrpSpPr>
          <p:nvPr/>
        </p:nvGrpSpPr>
        <p:grpSpPr bwMode="auto">
          <a:xfrm>
            <a:off x="29096555" y="25097646"/>
            <a:ext cx="13314507" cy="1100813"/>
            <a:chOff x="38722364" y="24110156"/>
            <a:chExt cx="11900055" cy="1285875"/>
          </a:xfrm>
          <a:solidFill>
            <a:schemeClr val="accent1"/>
          </a:solidFill>
        </p:grpSpPr>
        <p:sp>
          <p:nvSpPr>
            <p:cNvPr id="31" name="AutoShape 66">
              <a:extLst>
                <a:ext uri="{FF2B5EF4-FFF2-40B4-BE49-F238E27FC236}">
                  <a16:creationId xmlns:a16="http://schemas.microsoft.com/office/drawing/2014/main" id="{F5922A7F-8193-3B45-3C8E-FA0907789738}"/>
                </a:ext>
              </a:extLst>
            </p:cNvPr>
            <p:cNvSpPr>
              <a:spLocks noChangeArrowheads="1"/>
            </p:cNvSpPr>
            <p:nvPr/>
          </p:nvSpPr>
          <p:spPr bwMode="auto">
            <a:xfrm>
              <a:off x="38722364" y="24110156"/>
              <a:ext cx="11900055" cy="1285875"/>
            </a:xfrm>
            <a:prstGeom prst="roundRect">
              <a:avLst>
                <a:gd name="adj" fmla="val 16667"/>
              </a:avLst>
            </a:prstGeom>
            <a:grpFill/>
            <a:ln w="25400">
              <a:solidFill>
                <a:schemeClr val="accent1"/>
              </a:solidFill>
              <a:round/>
              <a:headEnd/>
              <a:tailEnd/>
            </a:ln>
          </p:spPr>
          <p:txBody>
            <a:bodyPr wrap="none" lIns="138422" tIns="69211" rIns="138422" bIns="69211" anchor="ctr"/>
            <a:lstStyle>
              <a:lvl1pPr defTabSz="1384300" eaLnBrk="0" hangingPunct="0">
                <a:defRPr sz="3000">
                  <a:solidFill>
                    <a:schemeClr val="tx2"/>
                  </a:solidFill>
                  <a:latin typeface="Arial" charset="0"/>
                  <a:ea typeface="MS PGothic" pitchFamily="34" charset="-128"/>
                </a:defRPr>
              </a:lvl1pPr>
              <a:lvl2pPr marL="742950" indent="-285750" defTabSz="1384300" eaLnBrk="0" hangingPunct="0">
                <a:defRPr sz="3000">
                  <a:solidFill>
                    <a:schemeClr val="tx2"/>
                  </a:solidFill>
                  <a:latin typeface="Arial" charset="0"/>
                  <a:ea typeface="MS PGothic" pitchFamily="34" charset="-128"/>
                </a:defRPr>
              </a:lvl2pPr>
              <a:lvl3pPr marL="1143000" indent="-228600" defTabSz="1384300" eaLnBrk="0" hangingPunct="0">
                <a:defRPr sz="3000">
                  <a:solidFill>
                    <a:schemeClr val="tx2"/>
                  </a:solidFill>
                  <a:latin typeface="Arial" charset="0"/>
                  <a:ea typeface="MS PGothic" pitchFamily="34" charset="-128"/>
                </a:defRPr>
              </a:lvl3pPr>
              <a:lvl4pPr marL="1600200" indent="-228600" defTabSz="1384300" eaLnBrk="0" hangingPunct="0">
                <a:defRPr sz="3000">
                  <a:solidFill>
                    <a:schemeClr val="tx2"/>
                  </a:solidFill>
                  <a:latin typeface="Arial" charset="0"/>
                  <a:ea typeface="MS PGothic" pitchFamily="34" charset="-128"/>
                </a:defRPr>
              </a:lvl4pPr>
              <a:lvl5pPr marL="2057400" indent="-228600" defTabSz="1384300" eaLnBrk="0" hangingPunct="0">
                <a:defRPr sz="3000">
                  <a:solidFill>
                    <a:schemeClr val="tx2"/>
                  </a:solidFill>
                  <a:latin typeface="Arial" charset="0"/>
                  <a:ea typeface="MS PGothic" pitchFamily="34" charset="-128"/>
                </a:defRPr>
              </a:lvl5pPr>
              <a:lvl6pPr marL="2514600" indent="-228600" algn="ctr" defTabSz="138430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138430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138430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138430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1384300" eaLnBrk="1" fontAlgn="base" latinLnBrk="0" hangingPunct="1">
                <a:lnSpc>
                  <a:spcPct val="100000"/>
                </a:lnSpc>
                <a:spcBef>
                  <a:spcPct val="0"/>
                </a:spcBef>
                <a:spcAft>
                  <a:spcPct val="0"/>
                </a:spcAft>
                <a:buClrTx/>
                <a:buSzTx/>
                <a:buFontTx/>
                <a:buNone/>
                <a:tabLst/>
                <a:defRPr/>
              </a:pPr>
              <a:endParaRPr kumimoji="0" lang="en-US" altLang="nb-NO" sz="16000" b="0" i="0" u="none" strike="noStrike" kern="0" cap="none" spc="0" normalizeH="0" baseline="0" noProof="0">
                <a:ln>
                  <a:noFill/>
                </a:ln>
                <a:solidFill>
                  <a:srgbClr val="000000"/>
                </a:solidFill>
                <a:effectLst/>
                <a:uLnTx/>
                <a:uFillTx/>
                <a:latin typeface="Arial" charset="0"/>
                <a:ea typeface="MS PGothic" pitchFamily="34" charset="-128"/>
              </a:endParaRPr>
            </a:p>
          </p:txBody>
        </p:sp>
        <p:sp>
          <p:nvSpPr>
            <p:cNvPr id="32" name="Text Box 9">
              <a:extLst>
                <a:ext uri="{FF2B5EF4-FFF2-40B4-BE49-F238E27FC236}">
                  <a16:creationId xmlns:a16="http://schemas.microsoft.com/office/drawing/2014/main" id="{01679C9A-2DCF-37D9-DF48-99002C904D0A}"/>
                </a:ext>
              </a:extLst>
            </p:cNvPr>
            <p:cNvSpPr txBox="1">
              <a:spLocks noChangeArrowheads="1"/>
            </p:cNvSpPr>
            <p:nvPr/>
          </p:nvSpPr>
          <p:spPr bwMode="auto">
            <a:xfrm>
              <a:off x="38722364" y="24267704"/>
              <a:ext cx="11900055" cy="923989"/>
            </a:xfrm>
            <a:prstGeom prst="rect">
              <a:avLst/>
            </a:prstGeom>
            <a:grpFill/>
            <a:ln w="9525">
              <a:noFill/>
              <a:miter lim="800000"/>
              <a:headEnd/>
              <a:tailEnd/>
            </a:ln>
          </p:spPr>
          <p:txBody>
            <a:bodyPr lIns="138401" tIns="69200" rIns="138401" bIns="69200">
              <a:spAutoFit/>
            </a:bodyPr>
            <a:lstStyle>
              <a:lvl1pPr defTabSz="3321050" eaLnBrk="0" hangingPunct="0">
                <a:defRPr sz="3000">
                  <a:solidFill>
                    <a:schemeClr val="tx2"/>
                  </a:solidFill>
                  <a:latin typeface="Arial" charset="0"/>
                  <a:ea typeface="MS PGothic" pitchFamily="34" charset="-128"/>
                </a:defRPr>
              </a:lvl1pPr>
              <a:lvl2pPr marL="742950" indent="-285750" defTabSz="3321050" eaLnBrk="0" hangingPunct="0">
                <a:defRPr sz="3000">
                  <a:solidFill>
                    <a:schemeClr val="tx2"/>
                  </a:solidFill>
                  <a:latin typeface="Arial" charset="0"/>
                  <a:ea typeface="MS PGothic" pitchFamily="34" charset="-128"/>
                </a:defRPr>
              </a:lvl2pPr>
              <a:lvl3pPr marL="1143000" indent="-228600" defTabSz="3321050" eaLnBrk="0" hangingPunct="0">
                <a:defRPr sz="3000">
                  <a:solidFill>
                    <a:schemeClr val="tx2"/>
                  </a:solidFill>
                  <a:latin typeface="Arial" charset="0"/>
                  <a:ea typeface="MS PGothic" pitchFamily="34" charset="-128"/>
                </a:defRPr>
              </a:lvl3pPr>
              <a:lvl4pPr marL="1600200" indent="-228600" defTabSz="3321050" eaLnBrk="0" hangingPunct="0">
                <a:defRPr sz="3000">
                  <a:solidFill>
                    <a:schemeClr val="tx2"/>
                  </a:solidFill>
                  <a:latin typeface="Arial" charset="0"/>
                  <a:ea typeface="MS PGothic" pitchFamily="34" charset="-128"/>
                </a:defRPr>
              </a:lvl4pPr>
              <a:lvl5pPr marL="2057400" indent="-228600" defTabSz="3321050" eaLnBrk="0" hangingPunct="0">
                <a:defRPr sz="3000">
                  <a:solidFill>
                    <a:schemeClr val="tx2"/>
                  </a:solidFill>
                  <a:latin typeface="Arial" charset="0"/>
                  <a:ea typeface="MS PGothic" pitchFamily="34" charset="-128"/>
                </a:defRPr>
              </a:lvl5pPr>
              <a:lvl6pPr marL="2514600" indent="-228600" algn="ctr" defTabSz="332105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332105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332105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332105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3321050" eaLnBrk="1" fontAlgn="base" latinLnBrk="0" hangingPunct="1">
                <a:lnSpc>
                  <a:spcPct val="100000"/>
                </a:lnSpc>
                <a:spcBef>
                  <a:spcPct val="50000"/>
                </a:spcBef>
                <a:spcAft>
                  <a:spcPct val="0"/>
                </a:spcAft>
                <a:buClrTx/>
                <a:buSzTx/>
                <a:buFontTx/>
                <a:buNone/>
                <a:tabLst/>
                <a:defRPr/>
              </a:pPr>
              <a:r>
                <a:rPr kumimoji="0" lang="en-US" altLang="nb-NO" sz="4800" b="1" i="0" u="none" strike="noStrike" kern="0" cap="none" spc="0" normalizeH="0" baseline="0" noProof="0" dirty="0">
                  <a:ln>
                    <a:noFill/>
                  </a:ln>
                  <a:solidFill>
                    <a:srgbClr val="FFFFFF"/>
                  </a:solidFill>
                  <a:effectLst/>
                  <a:uLnTx/>
                  <a:uFillTx/>
                  <a:latin typeface="Arial" charset="0"/>
                  <a:ea typeface="MS PGothic" pitchFamily="34" charset="-128"/>
                </a:rPr>
                <a:t>References</a:t>
              </a:r>
              <a:endParaRPr kumimoji="0" lang="en-US" altLang="nb-NO" sz="5400" b="1" i="0" u="none" strike="noStrike" kern="0" cap="none" spc="0" normalizeH="0" baseline="0" noProof="0" dirty="0">
                <a:ln>
                  <a:noFill/>
                </a:ln>
                <a:solidFill>
                  <a:srgbClr val="FFFFFF"/>
                </a:solidFill>
                <a:effectLst/>
                <a:uLnTx/>
                <a:uFillTx/>
                <a:latin typeface="Arial" charset="0"/>
                <a:ea typeface="MS PGothic" pitchFamily="34" charset="-128"/>
              </a:endParaRPr>
            </a:p>
          </p:txBody>
        </p:sp>
      </p:grpSp>
      <p:sp>
        <p:nvSpPr>
          <p:cNvPr id="33" name="Rectangle 21">
            <a:extLst>
              <a:ext uri="{FF2B5EF4-FFF2-40B4-BE49-F238E27FC236}">
                <a16:creationId xmlns:a16="http://schemas.microsoft.com/office/drawing/2014/main" id="{5968E09A-22CE-6FE2-E67D-44F535522E66}"/>
              </a:ext>
            </a:extLst>
          </p:cNvPr>
          <p:cNvSpPr/>
          <p:nvPr/>
        </p:nvSpPr>
        <p:spPr>
          <a:xfrm>
            <a:off x="29136020" y="26518154"/>
            <a:ext cx="13275042" cy="3816429"/>
          </a:xfrm>
          <a:prstGeom prst="rect">
            <a:avLst/>
          </a:prstGeom>
        </p:spPr>
        <p:txBody>
          <a:bodyPr wrap="square" lIns="0" tIns="0" rIns="0" bIns="0" numCol="2">
            <a:spAutoFit/>
          </a:bodyPr>
          <a:lstStyle/>
          <a:p>
            <a:pPr marL="342900" indent="-342900">
              <a:spcAft>
                <a:spcPts val="1200"/>
              </a:spcAft>
              <a:buFont typeface="+mj-lt"/>
              <a:buAutoNum type="arabicPeriod"/>
              <a:tabLst>
                <a:tab pos="241300" algn="l"/>
              </a:tabLst>
            </a:pPr>
            <a:r>
              <a:rPr lang="en-US" sz="1800" dirty="0" err="1">
                <a:effectLst/>
                <a:latin typeface="Calibri" panose="020F0502020204030204" pitchFamily="34" charset="0"/>
                <a:ea typeface="Calibri" panose="020F0502020204030204" pitchFamily="34" charset="0"/>
                <a:cs typeface="Calibri" panose="020F0502020204030204" pitchFamily="34" charset="0"/>
              </a:rPr>
              <a:t>Junttila</a:t>
            </a:r>
            <a:r>
              <a:rPr lang="en-US" sz="1800" dirty="0">
                <a:effectLst/>
                <a:latin typeface="Calibri" panose="020F0502020204030204" pitchFamily="34" charset="0"/>
                <a:ea typeface="Calibri" panose="020F0502020204030204" pitchFamily="34" charset="0"/>
                <a:cs typeface="Calibri" panose="020F0502020204030204" pitchFamily="34" charset="0"/>
              </a:rPr>
              <a:t> MR and Evan GI. Nat Rev Cancer. 2009 Nov;9(11):821–9. </a:t>
            </a:r>
            <a:endParaRPr lang="nb-NO" sz="1800" dirty="0">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1200"/>
              </a:spcAft>
              <a:buFont typeface="+mj-lt"/>
              <a:buAutoNum type="arabicPeriod"/>
              <a:tabLst>
                <a:tab pos="2413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Bond GL, et al. Cell. 2004 Nov 24;119(5):591–602. </a:t>
            </a:r>
            <a:endParaRPr lang="nb-NO"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1200"/>
              </a:spcAft>
              <a:buFont typeface="+mj-lt"/>
              <a:buAutoNum type="arabicPeriod"/>
              <a:tabLst>
                <a:tab pos="2413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Economopoulos KP and </a:t>
            </a:r>
            <a:r>
              <a:rPr lang="en-US" sz="1800" dirty="0" err="1">
                <a:effectLst/>
                <a:latin typeface="Calibri" panose="020F0502020204030204" pitchFamily="34" charset="0"/>
                <a:ea typeface="Calibri" panose="020F0502020204030204" pitchFamily="34" charset="0"/>
                <a:cs typeface="Calibri" panose="020F0502020204030204" pitchFamily="34" charset="0"/>
              </a:rPr>
              <a:t>Sergentanis</a:t>
            </a:r>
            <a:r>
              <a:rPr lang="en-US" sz="1800" dirty="0">
                <a:effectLst/>
                <a:latin typeface="Calibri" panose="020F0502020204030204" pitchFamily="34" charset="0"/>
                <a:ea typeface="Calibri" panose="020F0502020204030204" pitchFamily="34" charset="0"/>
                <a:cs typeface="Calibri" panose="020F0502020204030204" pitchFamily="34" charset="0"/>
              </a:rPr>
              <a:t> TN. Breast Cancer Res Treat. 2010 Feb;120(1):211–6. </a:t>
            </a:r>
            <a:endParaRPr lang="nb-NO"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1200"/>
              </a:spcAft>
              <a:buFont typeface="+mj-lt"/>
              <a:buAutoNum type="arabicPeriod"/>
              <a:tabLst>
                <a:tab pos="2413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Hu Z, et al. Cancer Epidemiol </a:t>
            </a:r>
            <a:r>
              <a:rPr lang="en-US" sz="1800" dirty="0" err="1">
                <a:effectLst/>
                <a:latin typeface="Calibri" panose="020F0502020204030204" pitchFamily="34" charset="0"/>
                <a:ea typeface="Calibri" panose="020F0502020204030204" pitchFamily="34" charset="0"/>
                <a:cs typeface="Calibri" panose="020F0502020204030204" pitchFamily="34" charset="0"/>
              </a:rPr>
              <a:t>Biomark</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Prev</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Publ</a:t>
            </a:r>
            <a:r>
              <a:rPr lang="en-US" sz="1800" dirty="0">
                <a:effectLst/>
                <a:latin typeface="Calibri" panose="020F0502020204030204" pitchFamily="34" charset="0"/>
                <a:ea typeface="Calibri" panose="020F0502020204030204" pitchFamily="34" charset="0"/>
                <a:cs typeface="Calibri" panose="020F0502020204030204" pitchFamily="34" charset="0"/>
              </a:rPr>
              <a:t> Am Assoc Cancer Res Cosponsored Am Soc </a:t>
            </a:r>
            <a:r>
              <a:rPr lang="en-US" sz="1800" dirty="0" err="1">
                <a:effectLst/>
                <a:latin typeface="Calibri" panose="020F0502020204030204" pitchFamily="34" charset="0"/>
                <a:ea typeface="Calibri" panose="020F0502020204030204" pitchFamily="34" charset="0"/>
                <a:cs typeface="Calibri" panose="020F0502020204030204" pitchFamily="34" charset="0"/>
              </a:rPr>
              <a:t>Prev</a:t>
            </a:r>
            <a:r>
              <a:rPr lang="en-US" sz="1800" dirty="0">
                <a:effectLst/>
                <a:latin typeface="Calibri" panose="020F0502020204030204" pitchFamily="34" charset="0"/>
                <a:ea typeface="Calibri" panose="020F0502020204030204" pitchFamily="34" charset="0"/>
                <a:cs typeface="Calibri" panose="020F0502020204030204" pitchFamily="34" charset="0"/>
              </a:rPr>
              <a:t> Oncol. 2007 Dec;16(12):2717–23. </a:t>
            </a:r>
          </a:p>
          <a:p>
            <a:pPr marL="342900" indent="-342900">
              <a:spcAft>
                <a:spcPts val="1200"/>
              </a:spcAft>
              <a:buFont typeface="+mj-lt"/>
              <a:buAutoNum type="arabicPeriod"/>
              <a:tabLst>
                <a:tab pos="241300" algn="l"/>
              </a:tabLst>
            </a:pPr>
            <a:r>
              <a:rPr lang="nb-NO" sz="1800" dirty="0">
                <a:effectLst/>
                <a:latin typeface="Calibri" panose="020F0502020204030204" pitchFamily="34" charset="0"/>
                <a:ea typeface="Times New Roman" panose="02020603050405020304" pitchFamily="18" charset="0"/>
                <a:cs typeface="Calibri" panose="020F0502020204030204" pitchFamily="34" charset="0"/>
              </a:rPr>
              <a:t>Knappskog S, et al. Cancer Cell. 2011 </a:t>
            </a:r>
            <a:r>
              <a:rPr lang="nb-NO" sz="1800" dirty="0" err="1">
                <a:effectLst/>
                <a:latin typeface="Calibri" panose="020F0502020204030204" pitchFamily="34" charset="0"/>
                <a:ea typeface="Times New Roman" panose="02020603050405020304" pitchFamily="18" charset="0"/>
                <a:cs typeface="Calibri" panose="020F0502020204030204" pitchFamily="34" charset="0"/>
              </a:rPr>
              <a:t>Feb</a:t>
            </a:r>
            <a:r>
              <a:rPr lang="nb-NO" sz="1800" dirty="0">
                <a:effectLst/>
                <a:latin typeface="Calibri" panose="020F0502020204030204" pitchFamily="34" charset="0"/>
                <a:ea typeface="Times New Roman" panose="02020603050405020304" pitchFamily="18" charset="0"/>
                <a:cs typeface="Calibri" panose="020F0502020204030204" pitchFamily="34" charset="0"/>
              </a:rPr>
              <a:t> 15;19(2):273–82.</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342900" indent="-342900">
              <a:spcAft>
                <a:spcPts val="1200"/>
              </a:spcAft>
              <a:buFont typeface="+mj-lt"/>
              <a:buAutoNum type="arabicPeriod"/>
              <a:tabLst>
                <a:tab pos="241300" algn="l"/>
              </a:tabLst>
            </a:pPr>
            <a:r>
              <a:rPr lang="en-US" sz="1800" dirty="0" err="1">
                <a:effectLst/>
                <a:latin typeface="Calibri" panose="020F0502020204030204" pitchFamily="34" charset="0"/>
                <a:ea typeface="Calibri" panose="020F0502020204030204" pitchFamily="34" charset="0"/>
                <a:cs typeface="Calibri" panose="020F0502020204030204" pitchFamily="34" charset="0"/>
              </a:rPr>
              <a:t>Knappskog</a:t>
            </a:r>
            <a:r>
              <a:rPr lang="en-US" sz="1800" dirty="0">
                <a:effectLst/>
                <a:latin typeface="Calibri" panose="020F0502020204030204" pitchFamily="34" charset="0"/>
                <a:ea typeface="Calibri" panose="020F0502020204030204" pitchFamily="34" charset="0"/>
                <a:cs typeface="Calibri" panose="020F0502020204030204" pitchFamily="34" charset="0"/>
              </a:rPr>
              <a:t> S, et al. </a:t>
            </a:r>
            <a:r>
              <a:rPr lang="nb-NO" sz="1800" dirty="0" err="1">
                <a:effectLst/>
                <a:latin typeface="Calibri" panose="020F0502020204030204" pitchFamily="34" charset="0"/>
                <a:ea typeface="Calibri" panose="020F0502020204030204" pitchFamily="34" charset="0"/>
                <a:cs typeface="Calibri" panose="020F0502020204030204" pitchFamily="34" charset="0"/>
              </a:rPr>
              <a:t>Eur</a:t>
            </a:r>
            <a:r>
              <a:rPr lang="nb-NO" sz="1800" dirty="0">
                <a:effectLst/>
                <a:latin typeface="Calibri" panose="020F0502020204030204" pitchFamily="34" charset="0"/>
                <a:ea typeface="Calibri" panose="020F0502020204030204" pitchFamily="34" charset="0"/>
                <a:cs typeface="Calibri" panose="020F0502020204030204" pitchFamily="34" charset="0"/>
              </a:rPr>
              <a:t> J Cancer </a:t>
            </a:r>
            <a:r>
              <a:rPr lang="nb-NO" sz="1800" dirty="0" err="1">
                <a:effectLst/>
                <a:latin typeface="Calibri" panose="020F0502020204030204" pitchFamily="34" charset="0"/>
                <a:ea typeface="Calibri" panose="020F0502020204030204" pitchFamily="34" charset="0"/>
                <a:cs typeface="Calibri" panose="020F0502020204030204" pitchFamily="34" charset="0"/>
              </a:rPr>
              <a:t>Oxf</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Engl</a:t>
            </a:r>
            <a:r>
              <a:rPr lang="nb-NO" sz="1800" dirty="0">
                <a:effectLst/>
                <a:latin typeface="Calibri" panose="020F0502020204030204" pitchFamily="34" charset="0"/>
                <a:ea typeface="Calibri" panose="020F0502020204030204" pitchFamily="34" charset="0"/>
                <a:cs typeface="Calibri" panose="020F0502020204030204" pitchFamily="34" charset="0"/>
              </a:rPr>
              <a:t> 1990. 2012 Sep;48(13):1988–96.</a:t>
            </a:r>
          </a:p>
          <a:p>
            <a:pPr marL="342900" indent="-342900">
              <a:spcAft>
                <a:spcPts val="1200"/>
              </a:spcAft>
              <a:buFont typeface="+mj-lt"/>
              <a:buAutoNum type="arabicPeriod"/>
              <a:tabLst>
                <a:tab pos="241300" algn="l"/>
              </a:tabLst>
            </a:pPr>
            <a:endParaRPr lang="nb-NO"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1200"/>
              </a:spcAft>
              <a:buFont typeface="+mj-lt"/>
              <a:buAutoNum type="arabicPeriod"/>
              <a:tabLst>
                <a:tab pos="241300" algn="l"/>
              </a:tabLst>
            </a:pPr>
            <a:r>
              <a:rPr lang="nb-NO" sz="1800" dirty="0" err="1">
                <a:effectLst/>
                <a:latin typeface="Calibri" panose="020F0502020204030204" pitchFamily="34" charset="0"/>
                <a:ea typeface="Calibri" panose="020F0502020204030204" pitchFamily="34" charset="0"/>
                <a:cs typeface="Calibri" panose="020F0502020204030204" pitchFamily="34" charset="0"/>
              </a:rPr>
              <a:t>Gansmo</a:t>
            </a:r>
            <a:r>
              <a:rPr lang="nb-NO" sz="1800" dirty="0">
                <a:effectLst/>
                <a:latin typeface="Calibri" panose="020F0502020204030204" pitchFamily="34" charset="0"/>
                <a:ea typeface="Calibri" panose="020F0502020204030204" pitchFamily="34" charset="0"/>
                <a:cs typeface="Calibri" panose="020F0502020204030204" pitchFamily="34" charset="0"/>
              </a:rPr>
              <a:t> LB, et al. </a:t>
            </a:r>
            <a:r>
              <a:rPr lang="en-US" sz="1800" dirty="0">
                <a:effectLst/>
                <a:latin typeface="Calibri" panose="020F0502020204030204" pitchFamily="34" charset="0"/>
                <a:ea typeface="Calibri" panose="020F0502020204030204" pitchFamily="34" charset="0"/>
                <a:cs typeface="Calibri" panose="020F0502020204030204" pitchFamily="34" charset="0"/>
              </a:rPr>
              <a:t>BMC Cancer. 2017 Feb 3;17(1):97. </a:t>
            </a:r>
            <a:endParaRPr lang="nb-NO"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1200"/>
              </a:spcAft>
              <a:buFont typeface="+mj-lt"/>
              <a:buAutoNum type="arabicPeriod"/>
              <a:tabLst>
                <a:tab pos="2413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Dong D, et al. </a:t>
            </a:r>
            <a:r>
              <a:rPr lang="nb-NO" sz="1800" dirty="0">
                <a:effectLst/>
                <a:latin typeface="Calibri" panose="020F0502020204030204" pitchFamily="34" charset="0"/>
                <a:ea typeface="Calibri" panose="020F0502020204030204" pitchFamily="34" charset="0"/>
                <a:cs typeface="Calibri" panose="020F0502020204030204" pitchFamily="34" charset="0"/>
              </a:rPr>
              <a:t>Gene. 2012 </a:t>
            </a:r>
            <a:r>
              <a:rPr lang="nb-NO" sz="1800" dirty="0" err="1">
                <a:effectLst/>
                <a:latin typeface="Calibri" panose="020F0502020204030204" pitchFamily="34" charset="0"/>
                <a:ea typeface="Calibri" panose="020F0502020204030204" pitchFamily="34" charset="0"/>
                <a:cs typeface="Calibri" panose="020F0502020204030204" pitchFamily="34" charset="0"/>
              </a:rPr>
              <a:t>Apr</a:t>
            </a:r>
            <a:r>
              <a:rPr lang="nb-NO" sz="1800" dirty="0">
                <a:effectLst/>
                <a:latin typeface="Calibri" panose="020F0502020204030204" pitchFamily="34" charset="0"/>
                <a:ea typeface="Calibri" panose="020F0502020204030204" pitchFamily="34" charset="0"/>
                <a:cs typeface="Calibri" panose="020F0502020204030204" pitchFamily="34" charset="0"/>
              </a:rPr>
              <a:t> 10;497(1):66–70. </a:t>
            </a:r>
          </a:p>
          <a:p>
            <a:pPr marL="342900" indent="-342900">
              <a:spcAft>
                <a:spcPts val="1200"/>
              </a:spcAft>
              <a:buFont typeface="+mj-lt"/>
              <a:buAutoNum type="arabicPeriod"/>
              <a:tabLst>
                <a:tab pos="241300" algn="l"/>
              </a:tabLst>
            </a:pPr>
            <a:r>
              <a:rPr lang="nb-NO" sz="1800" dirty="0" err="1">
                <a:effectLst/>
                <a:latin typeface="Calibri" panose="020F0502020204030204" pitchFamily="34" charset="0"/>
                <a:ea typeface="Calibri" panose="020F0502020204030204" pitchFamily="34" charset="0"/>
                <a:cs typeface="Calibri" panose="020F0502020204030204" pitchFamily="34" charset="0"/>
              </a:rPr>
              <a:t>Gansmo</a:t>
            </a:r>
            <a:r>
              <a:rPr lang="nb-NO" sz="1800" dirty="0">
                <a:effectLst/>
                <a:latin typeface="Calibri" panose="020F0502020204030204" pitchFamily="34" charset="0"/>
                <a:ea typeface="Calibri" panose="020F0502020204030204" pitchFamily="34" charset="0"/>
                <a:cs typeface="Calibri" panose="020F0502020204030204" pitchFamily="34" charset="0"/>
              </a:rPr>
              <a:t> LB, et al. </a:t>
            </a:r>
            <a:r>
              <a:rPr lang="en-US" sz="1800" dirty="0" err="1">
                <a:effectLst/>
                <a:latin typeface="Calibri" panose="020F0502020204030204" pitchFamily="34" charset="0"/>
                <a:ea typeface="Calibri" panose="020F0502020204030204" pitchFamily="34" charset="0"/>
                <a:cs typeface="Calibri" panose="020F0502020204030204" pitchFamily="34" charset="0"/>
              </a:rPr>
              <a:t>Oncotarget</a:t>
            </a:r>
            <a:r>
              <a:rPr lang="en-US" sz="1800" dirty="0">
                <a:effectLst/>
                <a:latin typeface="Calibri" panose="020F0502020204030204" pitchFamily="34" charset="0"/>
                <a:ea typeface="Calibri" panose="020F0502020204030204" pitchFamily="34" charset="0"/>
                <a:cs typeface="Calibri" panose="020F0502020204030204" pitchFamily="34" charset="0"/>
              </a:rPr>
              <a:t>. 2016 May 10;7(19):28637–46. </a:t>
            </a:r>
            <a:endParaRPr lang="nb-NO"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1200"/>
              </a:spcAft>
              <a:buFont typeface="+mj-lt"/>
              <a:buAutoNum type="arabicPeriod"/>
              <a:tabLst>
                <a:tab pos="241300" algn="l"/>
              </a:tabLst>
            </a:pPr>
            <a:r>
              <a:rPr lang="en-US" sz="1800" dirty="0" err="1">
                <a:effectLst/>
                <a:latin typeface="Calibri" panose="020F0502020204030204" pitchFamily="34" charset="0"/>
                <a:ea typeface="Calibri" panose="020F0502020204030204" pitchFamily="34" charset="0"/>
                <a:cs typeface="Calibri" panose="020F0502020204030204" pitchFamily="34" charset="0"/>
              </a:rPr>
              <a:t>Boquett</a:t>
            </a:r>
            <a:r>
              <a:rPr lang="en-US" sz="1800" dirty="0">
                <a:effectLst/>
                <a:latin typeface="Calibri" panose="020F0502020204030204" pitchFamily="34" charset="0"/>
                <a:ea typeface="Calibri" panose="020F0502020204030204" pitchFamily="34" charset="0"/>
                <a:cs typeface="Calibri" panose="020F0502020204030204" pitchFamily="34" charset="0"/>
              </a:rPr>
              <a:t> JA, et al. Dis Markers. 2013;34(1):41–9. </a:t>
            </a:r>
            <a:endParaRPr lang="nb-NO"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1200"/>
              </a:spcAft>
              <a:buFont typeface="+mj-lt"/>
              <a:buAutoNum type="arabicPeriod"/>
              <a:tabLst>
                <a:tab pos="2413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Chan Y, et al. </a:t>
            </a:r>
            <a:r>
              <a:rPr lang="en-US" sz="1800" dirty="0" err="1">
                <a:effectLst/>
                <a:latin typeface="Calibri" panose="020F0502020204030204" pitchFamily="34" charset="0"/>
                <a:ea typeface="Calibri" panose="020F0502020204030204" pitchFamily="34" charset="0"/>
                <a:cs typeface="Calibri" panose="020F0502020204030204" pitchFamily="34" charset="0"/>
              </a:rPr>
              <a:t>PLoS</a:t>
            </a:r>
            <a:r>
              <a:rPr lang="en-US" sz="1800" dirty="0">
                <a:effectLst/>
                <a:latin typeface="Calibri" panose="020F0502020204030204" pitchFamily="34" charset="0"/>
                <a:ea typeface="Calibri" panose="020F0502020204030204" pitchFamily="34" charset="0"/>
                <a:cs typeface="Calibri" panose="020F0502020204030204" pitchFamily="34" charset="0"/>
              </a:rPr>
              <a:t> ONE. 2016 Nov 29;11(11):e0167147. </a:t>
            </a:r>
            <a:endParaRPr lang="nb-NO" sz="18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1200"/>
              </a:spcAft>
              <a:buFont typeface="+mj-lt"/>
              <a:buAutoNum type="arabicPeriod"/>
              <a:tabLst>
                <a:tab pos="2413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Fang Y, et al. </a:t>
            </a:r>
            <a:r>
              <a:rPr lang="nb-NO" sz="1800" dirty="0" err="1">
                <a:effectLst/>
                <a:latin typeface="Calibri" panose="020F0502020204030204" pitchFamily="34" charset="0"/>
                <a:ea typeface="Calibri" panose="020F0502020204030204" pitchFamily="34" charset="0"/>
                <a:cs typeface="Calibri" panose="020F0502020204030204" pitchFamily="34" charset="0"/>
              </a:rPr>
              <a:t>Hum</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Reprod</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Oxf</a:t>
            </a:r>
            <a:r>
              <a:rPr lang="nb-NO" sz="1800" dirty="0">
                <a:effectLst/>
                <a:latin typeface="Calibri" panose="020F0502020204030204" pitchFamily="34" charset="0"/>
                <a:ea typeface="Calibri" panose="020F0502020204030204" pitchFamily="34" charset="0"/>
                <a:cs typeface="Calibri" panose="020F0502020204030204" pitchFamily="34" charset="0"/>
              </a:rPr>
              <a:t> </a:t>
            </a:r>
            <a:r>
              <a:rPr lang="nb-NO" sz="1800" dirty="0" err="1">
                <a:effectLst/>
                <a:latin typeface="Calibri" panose="020F0502020204030204" pitchFamily="34" charset="0"/>
                <a:ea typeface="Calibri" panose="020F0502020204030204" pitchFamily="34" charset="0"/>
                <a:cs typeface="Calibri" panose="020F0502020204030204" pitchFamily="34" charset="0"/>
              </a:rPr>
              <a:t>Engl</a:t>
            </a:r>
            <a:r>
              <a:rPr lang="nb-NO" sz="1800" dirty="0">
                <a:effectLst/>
                <a:latin typeface="Calibri" panose="020F0502020204030204" pitchFamily="34" charset="0"/>
                <a:ea typeface="Calibri" panose="020F0502020204030204" pitchFamily="34" charset="0"/>
                <a:cs typeface="Calibri" panose="020F0502020204030204" pitchFamily="34" charset="0"/>
              </a:rPr>
              <a:t>. 2011 May;26(5):1252–8. </a:t>
            </a:r>
          </a:p>
          <a:p>
            <a:pPr marL="342900" indent="-342900">
              <a:spcAft>
                <a:spcPts val="1200"/>
              </a:spcAft>
              <a:buFont typeface="+mj-lt"/>
              <a:buAutoNum type="arabicPeriod"/>
              <a:tabLst>
                <a:tab pos="241300" algn="l"/>
              </a:tabLst>
            </a:pPr>
            <a:r>
              <a:rPr lang="nb-NO" sz="1800" dirty="0" err="1">
                <a:effectLst/>
                <a:latin typeface="Calibri" panose="020F0502020204030204" pitchFamily="34" charset="0"/>
                <a:ea typeface="Calibri" panose="020F0502020204030204" pitchFamily="34" charset="0"/>
                <a:cs typeface="Calibri" panose="020F0502020204030204" pitchFamily="34" charset="0"/>
              </a:rPr>
              <a:t>Gansmo</a:t>
            </a:r>
            <a:r>
              <a:rPr lang="nb-NO" sz="1800" dirty="0">
                <a:effectLst/>
                <a:latin typeface="Calibri" panose="020F0502020204030204" pitchFamily="34" charset="0"/>
                <a:ea typeface="Calibri" panose="020F0502020204030204" pitchFamily="34" charset="0"/>
                <a:cs typeface="Calibri" panose="020F0502020204030204" pitchFamily="34" charset="0"/>
              </a:rPr>
              <a:t> LB, et al. Gene. 2021 </a:t>
            </a:r>
            <a:r>
              <a:rPr lang="nb-NO" sz="1800" dirty="0" err="1">
                <a:effectLst/>
                <a:latin typeface="Calibri" panose="020F0502020204030204" pitchFamily="34" charset="0"/>
                <a:ea typeface="Calibri" panose="020F0502020204030204" pitchFamily="34" charset="0"/>
                <a:cs typeface="Calibri" panose="020F0502020204030204" pitchFamily="34" charset="0"/>
              </a:rPr>
              <a:t>Aug</a:t>
            </a:r>
            <a:r>
              <a:rPr lang="nb-NO" sz="1800" dirty="0">
                <a:effectLst/>
                <a:latin typeface="Calibri" panose="020F0502020204030204" pitchFamily="34" charset="0"/>
                <a:ea typeface="Calibri" panose="020F0502020204030204" pitchFamily="34" charset="0"/>
                <a:cs typeface="Calibri" panose="020F0502020204030204" pitchFamily="34" charset="0"/>
              </a:rPr>
              <a:t> 15;793:145747.</a:t>
            </a:r>
          </a:p>
          <a:p>
            <a:pPr marL="342900" indent="-342900">
              <a:spcAft>
                <a:spcPts val="1200"/>
              </a:spcAft>
              <a:buFont typeface="+mj-lt"/>
              <a:buAutoNum type="arabicPeriod"/>
              <a:tabLst>
                <a:tab pos="241300" algn="l"/>
              </a:tabLst>
            </a:pPr>
            <a:r>
              <a:rPr lang="nb-NO" sz="1800" dirty="0" err="1">
                <a:latin typeface="Calibri" panose="020F0502020204030204" pitchFamily="34" charset="0"/>
                <a:ea typeface="Calibri" panose="020F0502020204030204" pitchFamily="34" charset="0"/>
                <a:cs typeface="Calibri" panose="020F0502020204030204" pitchFamily="34" charset="0"/>
              </a:rPr>
              <a:t>Assmann</a:t>
            </a:r>
            <a:r>
              <a:rPr lang="nb-NO" sz="1800" dirty="0">
                <a:latin typeface="Calibri" panose="020F0502020204030204" pitchFamily="34" charset="0"/>
                <a:ea typeface="Calibri" panose="020F0502020204030204" pitchFamily="34" charset="0"/>
                <a:cs typeface="Calibri" panose="020F0502020204030204" pitchFamily="34" charset="0"/>
              </a:rPr>
              <a:t> G, et al. </a:t>
            </a:r>
            <a:r>
              <a:rPr lang="nb-NO" sz="1800" dirty="0" err="1">
                <a:latin typeface="Calibri" panose="020F0502020204030204" pitchFamily="34" charset="0"/>
                <a:ea typeface="Calibri" panose="020F0502020204030204" pitchFamily="34" charset="0"/>
                <a:cs typeface="Calibri" panose="020F0502020204030204" pitchFamily="34" charset="0"/>
              </a:rPr>
              <a:t>Clin</a:t>
            </a:r>
            <a:r>
              <a:rPr lang="nb-NO" sz="1800" dirty="0">
                <a:latin typeface="Calibri" panose="020F0502020204030204" pitchFamily="34" charset="0"/>
                <a:ea typeface="Calibri" panose="020F0502020204030204" pitchFamily="34" charset="0"/>
                <a:cs typeface="Calibri" panose="020F0502020204030204" pitchFamily="34" charset="0"/>
              </a:rPr>
              <a:t> </a:t>
            </a:r>
            <a:r>
              <a:rPr lang="nb-NO" sz="1800" dirty="0" err="1">
                <a:latin typeface="Calibri" panose="020F0502020204030204" pitchFamily="34" charset="0"/>
                <a:ea typeface="Calibri" panose="020F0502020204030204" pitchFamily="34" charset="0"/>
                <a:cs typeface="Calibri" panose="020F0502020204030204" pitchFamily="34" charset="0"/>
              </a:rPr>
              <a:t>Exp</a:t>
            </a:r>
            <a:r>
              <a:rPr lang="nb-NO" sz="1800" dirty="0">
                <a:latin typeface="Calibri" panose="020F0502020204030204" pitchFamily="34" charset="0"/>
                <a:ea typeface="Calibri" panose="020F0502020204030204" pitchFamily="34" charset="0"/>
                <a:cs typeface="Calibri" panose="020F0502020204030204" pitchFamily="34" charset="0"/>
              </a:rPr>
              <a:t> </a:t>
            </a:r>
            <a:r>
              <a:rPr lang="nb-NO" sz="1800" dirty="0" err="1">
                <a:latin typeface="Calibri" panose="020F0502020204030204" pitchFamily="34" charset="0"/>
                <a:ea typeface="Calibri" panose="020F0502020204030204" pitchFamily="34" charset="0"/>
                <a:cs typeface="Calibri" panose="020F0502020204030204" pitchFamily="34" charset="0"/>
              </a:rPr>
              <a:t>Rheumatol</a:t>
            </a:r>
            <a:r>
              <a:rPr lang="nb-NO" sz="1800" dirty="0">
                <a:latin typeface="Calibri" panose="020F0502020204030204" pitchFamily="34" charset="0"/>
                <a:ea typeface="Calibri" panose="020F0502020204030204" pitchFamily="34" charset="0"/>
                <a:cs typeface="Calibri" panose="020F0502020204030204" pitchFamily="34" charset="0"/>
              </a:rPr>
              <a:t>. 2009;27(4):615-9</a:t>
            </a:r>
            <a:endParaRPr lang="nb-NO"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7" name="TekstSylinder 36">
            <a:extLst>
              <a:ext uri="{FF2B5EF4-FFF2-40B4-BE49-F238E27FC236}">
                <a16:creationId xmlns:a16="http://schemas.microsoft.com/office/drawing/2014/main" id="{85DE58B7-C43A-5717-8753-F95FC8A24BD1}"/>
              </a:ext>
            </a:extLst>
          </p:cNvPr>
          <p:cNvSpPr txBox="1"/>
          <p:nvPr/>
        </p:nvSpPr>
        <p:spPr>
          <a:xfrm>
            <a:off x="489158" y="20447125"/>
            <a:ext cx="13968246" cy="9448740"/>
          </a:xfrm>
          <a:prstGeom prst="rect">
            <a:avLst/>
          </a:prstGeom>
          <a:noFill/>
        </p:spPr>
        <p:txBody>
          <a:bodyPr wrap="square">
            <a:spAutoFit/>
          </a:bodyPr>
          <a:lstStyle/>
          <a:p>
            <a:pPr algn="just"/>
            <a:r>
              <a:rPr lang="en-GB" sz="3200" dirty="0">
                <a:solidFill>
                  <a:prstClr val="black"/>
                </a:solidFill>
                <a:latin typeface="Calibri" panose="020F0502020204030204" pitchFamily="34" charset="0"/>
                <a:cs typeface="Calibri" panose="020F0502020204030204" pitchFamily="34" charset="0"/>
              </a:rPr>
              <a:t>All patient samples were drawn from the Dose Dense Protocol (DDP) at </a:t>
            </a:r>
            <a:r>
              <a:rPr lang="en-GB" sz="3200" dirty="0" err="1">
                <a:solidFill>
                  <a:prstClr val="black"/>
                </a:solidFill>
                <a:latin typeface="Calibri" panose="020F0502020204030204" pitchFamily="34" charset="0"/>
                <a:cs typeface="Calibri" panose="020F0502020204030204" pitchFamily="34" charset="0"/>
              </a:rPr>
              <a:t>Haukeland</a:t>
            </a:r>
            <a:r>
              <a:rPr lang="en-GB" sz="3200" dirty="0">
                <a:solidFill>
                  <a:prstClr val="black"/>
                </a:solidFill>
                <a:latin typeface="Calibri" panose="020F0502020204030204" pitchFamily="34" charset="0"/>
                <a:cs typeface="Calibri" panose="020F0502020204030204" pitchFamily="34" charset="0"/>
              </a:rPr>
              <a:t> University Hospital, Bergen, Norway </a:t>
            </a:r>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sz="3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NCT00496795</a:t>
            </a:r>
            <a:r>
              <a:rPr lang="en-US" sz="3200" dirty="0">
                <a:latin typeface="Calibri" panose="020F0502020204030204" pitchFamily="34" charset="0"/>
                <a:ea typeface="Times New Roman" panose="02020603050405020304" pitchFamily="18" charset="0"/>
                <a:cs typeface="Calibri" panose="020F0502020204030204" pitchFamily="34" charset="0"/>
              </a:rPr>
              <a:t>). The trial included 109 patients with non-inflammatory, primary breast cancers with a tumor size &gt;4 cm and/or N2-3 regional lymph node metastases. </a:t>
            </a:r>
          </a:p>
          <a:p>
            <a:pPr algn="just"/>
            <a:endParaRPr lang="en-US" sz="3200" dirty="0">
              <a:solidFill>
                <a:prstClr val="black"/>
              </a:solidFill>
              <a:latin typeface="Calibri" panose="020F0502020204030204" pitchFamily="34" charset="0"/>
              <a:cs typeface="Calibri" panose="020F0502020204030204" pitchFamily="34" charset="0"/>
            </a:endParaRPr>
          </a:p>
          <a:p>
            <a:pPr algn="just"/>
            <a:r>
              <a:rPr lang="en-GB"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Blood samples for standard clinical biochemical analyses and differential leukocyte count were drawn prior to each chemotherapy cycle.</a:t>
            </a:r>
            <a:r>
              <a:rPr lang="nb-NO" sz="3200" dirty="0">
                <a:effectLst/>
                <a:latin typeface="Calibri" panose="020F0502020204030204" pitchFamily="34" charset="0"/>
                <a:cs typeface="Calibri" panose="020F0502020204030204" pitchFamily="34" charset="0"/>
              </a:rPr>
              <a:t> </a:t>
            </a:r>
          </a:p>
          <a:p>
            <a:pPr algn="just"/>
            <a:endParaRPr lang="nb-NO" sz="3200" dirty="0">
              <a:solidFill>
                <a:prstClr val="black"/>
              </a:solidFill>
              <a:latin typeface="Calibri" panose="020F0502020204030204" pitchFamily="34" charset="0"/>
              <a:cs typeface="Calibri" panose="020F0502020204030204" pitchFamily="34" charset="0"/>
            </a:endParaRPr>
          </a:p>
          <a:p>
            <a:pPr algn="just"/>
            <a:r>
              <a:rPr lang="en-US" sz="3200" dirty="0">
                <a:effectLst/>
                <a:latin typeface="Calibri" panose="020F0502020204030204" pitchFamily="34" charset="0"/>
                <a:ea typeface="Times New Roman" panose="02020603050405020304" pitchFamily="18" charset="0"/>
                <a:cs typeface="Calibri" panose="020F0502020204030204" pitchFamily="34" charset="0"/>
              </a:rPr>
              <a:t>All patients were genotyped for </a:t>
            </a:r>
            <a:r>
              <a:rPr lang="en-US" sz="3200" i="1" dirty="0">
                <a:effectLst/>
                <a:latin typeface="Calibri" panose="020F0502020204030204" pitchFamily="34" charset="0"/>
                <a:ea typeface="Times New Roman" panose="02020603050405020304" pitchFamily="18" charset="0"/>
                <a:cs typeface="Calibri" panose="020F0502020204030204" pitchFamily="34" charset="0"/>
              </a:rPr>
              <a:t>MDM2</a:t>
            </a:r>
            <a:r>
              <a:rPr lang="en-US" sz="3200" dirty="0">
                <a:effectLst/>
                <a:latin typeface="Calibri" panose="020F0502020204030204" pitchFamily="34" charset="0"/>
                <a:ea typeface="Times New Roman" panose="02020603050405020304" pitchFamily="18" charset="0"/>
                <a:cs typeface="Calibri" panose="020F0502020204030204" pitchFamily="34" charset="0"/>
              </a:rPr>
              <a:t> SNPs 285 and 309 by </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LightSNiP</a:t>
            </a:r>
            <a:r>
              <a:rPr lang="en-US" sz="3200" dirty="0">
                <a:effectLst/>
                <a:latin typeface="Calibri" panose="020F0502020204030204" pitchFamily="34" charset="0"/>
                <a:ea typeface="Times New Roman" panose="02020603050405020304" pitchFamily="18" charset="0"/>
                <a:cs typeface="Calibri" panose="020F0502020204030204" pitchFamily="34" charset="0"/>
              </a:rPr>
              <a:t> technology (TIB-</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Molbiol</a:t>
            </a: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r>
              <a:rPr lang="en-US" sz="3200" dirty="0">
                <a:latin typeface="Calibri" panose="020F0502020204030204" pitchFamily="34" charset="0"/>
                <a:ea typeface="Times New Roman" panose="02020603050405020304" pitchFamily="18" charset="0"/>
                <a:cs typeface="Calibri" panose="020F0502020204030204" pitchFamily="34" charset="0"/>
              </a:rPr>
              <a:t>D</a:t>
            </a:r>
            <a:r>
              <a:rPr lang="en-US" sz="3200" dirty="0">
                <a:effectLst/>
                <a:latin typeface="Calibri" panose="020F0502020204030204" pitchFamily="34" charset="0"/>
                <a:ea typeface="Times New Roman" panose="02020603050405020304" pitchFamily="18" charset="0"/>
                <a:cs typeface="Calibri" panose="020F0502020204030204" pitchFamily="34" charset="0"/>
              </a:rPr>
              <a:t>el1518 status was determined by PCR </a:t>
            </a:r>
            <a:r>
              <a:rPr lang="en-US" sz="3200" dirty="0">
                <a:latin typeface="Calibri" panose="020F0502020204030204" pitchFamily="34" charset="0"/>
                <a:ea typeface="Times New Roman" panose="02020603050405020304" pitchFamily="18" charset="0"/>
                <a:cs typeface="Calibri" panose="020F0502020204030204" pitchFamily="34" charset="0"/>
              </a:rPr>
              <a:t>of the </a:t>
            </a:r>
            <a:r>
              <a:rPr lang="en-US" sz="3200" i="1" dirty="0">
                <a:latin typeface="Calibri" panose="020F0502020204030204" pitchFamily="34" charset="0"/>
                <a:ea typeface="Times New Roman" panose="02020603050405020304" pitchFamily="18" charset="0"/>
                <a:cs typeface="Calibri" panose="020F0502020204030204" pitchFamily="34" charset="0"/>
              </a:rPr>
              <a:t>MDM2</a:t>
            </a:r>
            <a:r>
              <a:rPr lang="en-US" sz="3200" dirty="0">
                <a:latin typeface="Calibri" panose="020F0502020204030204" pitchFamily="34" charset="0"/>
                <a:ea typeface="Times New Roman" panose="02020603050405020304" pitchFamily="18" charset="0"/>
                <a:cs typeface="Calibri" panose="020F0502020204030204" pitchFamily="34" charset="0"/>
              </a:rPr>
              <a:t> promoter P1 using the VWR Taq Polymerase system (VWR). </a:t>
            </a:r>
          </a:p>
          <a:p>
            <a:pPr algn="just"/>
            <a:endParaRPr lang="en-US" sz="3200" dirty="0">
              <a:latin typeface="Calibri" panose="020F0502020204030204" pitchFamily="34" charset="0"/>
              <a:ea typeface="Times New Roman" panose="02020603050405020304" pitchFamily="18" charset="0"/>
              <a:cs typeface="Calibri" panose="020F0502020204030204" pitchFamily="34" charset="0"/>
            </a:endParaRPr>
          </a:p>
          <a:p>
            <a:pPr algn="just"/>
            <a:r>
              <a:rPr lang="en-US" sz="3200" dirty="0">
                <a:effectLst/>
                <a:latin typeface="Calibri" panose="020F0502020204030204" pitchFamily="34" charset="0"/>
                <a:ea typeface="Calibri" panose="020F0502020204030204" pitchFamily="34" charset="0"/>
                <a:cs typeface="Calibri" panose="020F0502020204030204" pitchFamily="34" charset="0"/>
              </a:rPr>
              <a:t>Bone marrow function was assessed based on either neutrophile cell count or total leukocyte cell count, as ratios comparing levels measured post- and pre-treatment. </a:t>
            </a:r>
          </a:p>
          <a:p>
            <a:pPr algn="just"/>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3200" dirty="0">
                <a:effectLst/>
                <a:latin typeface="Calibri" panose="020F0502020204030204" pitchFamily="34" charset="0"/>
                <a:ea typeface="Times New Roman" panose="02020603050405020304" pitchFamily="18" charset="0"/>
                <a:cs typeface="Calibri" panose="020F0502020204030204" pitchFamily="34" charset="0"/>
              </a:rPr>
              <a:t>Calculated ratios of neutrophils and total leukocyte count (</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3200" baseline="-25000" dirty="0" err="1">
                <a:effectLst/>
                <a:latin typeface="Calibri" panose="020F0502020204030204" pitchFamily="34" charset="0"/>
                <a:ea typeface="Times New Roman" panose="02020603050405020304" pitchFamily="18" charset="0"/>
                <a:cs typeface="Calibri" panose="020F0502020204030204" pitchFamily="34" charset="0"/>
              </a:rPr>
              <a:t>tot</a:t>
            </a:r>
            <a:r>
              <a:rPr lang="en-US" sz="3200" dirty="0">
                <a:effectLst/>
                <a:latin typeface="Calibri" panose="020F0502020204030204" pitchFamily="34" charset="0"/>
                <a:ea typeface="Times New Roman" panose="02020603050405020304" pitchFamily="18" charset="0"/>
                <a:cs typeface="Calibri" panose="020F0502020204030204" pitchFamily="34" charset="0"/>
              </a:rPr>
              <a:t>,</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 </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3200" baseline="-25000" dirty="0" err="1">
                <a:effectLst/>
                <a:latin typeface="Calibri" panose="020F0502020204030204" pitchFamily="34" charset="0"/>
                <a:ea typeface="Times New Roman" panose="02020603050405020304" pitchFamily="18" charset="0"/>
                <a:cs typeface="Calibri" panose="020F0502020204030204" pitchFamily="34" charset="0"/>
              </a:rPr>
              <a:t>epi</a:t>
            </a: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3200" baseline="-25000" dirty="0" err="1">
                <a:effectLst/>
                <a:latin typeface="Calibri" panose="020F0502020204030204" pitchFamily="34" charset="0"/>
                <a:ea typeface="Times New Roman" panose="02020603050405020304" pitchFamily="18" charset="0"/>
                <a:cs typeface="Calibri" panose="020F0502020204030204" pitchFamily="34" charset="0"/>
              </a:rPr>
              <a:t>doc</a:t>
            </a:r>
            <a:r>
              <a:rPr lang="en-US" sz="3200" dirty="0">
                <a:effectLst/>
                <a:latin typeface="Calibri" panose="020F0502020204030204" pitchFamily="34" charset="0"/>
                <a:ea typeface="Times New Roman" panose="02020603050405020304" pitchFamily="18" charset="0"/>
                <a:cs typeface="Calibri" panose="020F0502020204030204" pitchFamily="34" charset="0"/>
              </a:rPr>
              <a:t>) with respect to genotypes (3 groups) were tested by the </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Jonckheere</a:t>
            </a:r>
            <a:r>
              <a:rPr lang="en-US" sz="3200" dirty="0">
                <a:effectLst/>
                <a:latin typeface="Calibri" panose="020F0502020204030204" pitchFamily="34" charset="0"/>
                <a:ea typeface="Times New Roman" panose="02020603050405020304" pitchFamily="18" charset="0"/>
                <a:cs typeface="Calibri" panose="020F0502020204030204" pitchFamily="34" charset="0"/>
              </a:rPr>
              <a:t>-Terpstra test for ranked alternatives, while dominant and recessive models (2 groups) were tested by Mann-Whitney U test. </a:t>
            </a:r>
            <a:endParaRPr lang="en-US" sz="3200" dirty="0">
              <a:latin typeface="Calibri" panose="020F0502020204030204" pitchFamily="34" charset="0"/>
              <a:ea typeface="Times New Roman" panose="02020603050405020304" pitchFamily="18" charset="0"/>
              <a:cs typeface="Calibri" panose="020F0502020204030204" pitchFamily="34" charset="0"/>
            </a:endParaRPr>
          </a:p>
        </p:txBody>
      </p:sp>
      <p:sp>
        <p:nvSpPr>
          <p:cNvPr id="38" name="Rectangle 3">
            <a:extLst>
              <a:ext uri="{FF2B5EF4-FFF2-40B4-BE49-F238E27FC236}">
                <a16:creationId xmlns:a16="http://schemas.microsoft.com/office/drawing/2014/main" id="{ECD9F999-8FD9-6398-0B4F-97492C027DDA}"/>
              </a:ext>
            </a:extLst>
          </p:cNvPr>
          <p:cNvSpPr/>
          <p:nvPr/>
        </p:nvSpPr>
        <p:spPr>
          <a:xfrm>
            <a:off x="34240255" y="3941339"/>
            <a:ext cx="8073071" cy="4739439"/>
          </a:xfrm>
          <a:prstGeom prst="rect">
            <a:avLst/>
          </a:prstGeom>
        </p:spPr>
        <p:txBody>
          <a:bodyPr wrap="square">
            <a:spAutoFit/>
          </a:bodyPr>
          <a:lstStyle/>
          <a:p>
            <a:pPr algn="just">
              <a:lnSpc>
                <a:spcPct val="115000"/>
              </a:lnSpc>
              <a:spcAft>
                <a:spcPts val="1000"/>
              </a:spcAft>
            </a:pPr>
            <a:r>
              <a:rPr lang="en-GB" sz="2400" b="1" dirty="0">
                <a:latin typeface="Calibri" panose="020F0502020204030204" pitchFamily="34" charset="0"/>
                <a:ea typeface="Calibri"/>
                <a:cs typeface="Calibri" panose="020F0502020204030204" pitchFamily="34" charset="0"/>
              </a:rPr>
              <a:t>Figure 2: </a:t>
            </a:r>
            <a:r>
              <a:rPr lang="en-US" sz="2400" dirty="0">
                <a:effectLst/>
                <a:latin typeface="Calibri" panose="020F0502020204030204" pitchFamily="34" charset="0"/>
                <a:ea typeface="Calibri" panose="020F0502020204030204" pitchFamily="34" charset="0"/>
                <a:cs typeface="Calibri" panose="020F0502020204030204" pitchFamily="34" charset="0"/>
              </a:rPr>
              <a:t>Chemotherapy schedule and blood sampling. Patients received neoadjuvant chemotherapy with four cycles of </a:t>
            </a:r>
            <a:r>
              <a:rPr lang="en-US" sz="2400" dirty="0" err="1">
                <a:effectLst/>
                <a:latin typeface="Calibri" panose="020F0502020204030204" pitchFamily="34" charset="0"/>
                <a:ea typeface="Calibri" panose="020F0502020204030204" pitchFamily="34" charset="0"/>
                <a:cs typeface="Calibri" panose="020F0502020204030204" pitchFamily="34" charset="0"/>
              </a:rPr>
              <a:t>epirubicin</a:t>
            </a:r>
            <a:r>
              <a:rPr lang="en-US" sz="2400" dirty="0">
                <a:effectLst/>
                <a:latin typeface="Calibri" panose="020F0502020204030204" pitchFamily="34" charset="0"/>
                <a:ea typeface="Calibri" panose="020F0502020204030204" pitchFamily="34" charset="0"/>
                <a:cs typeface="Calibri" panose="020F0502020204030204" pitchFamily="34" charset="0"/>
              </a:rPr>
              <a:t> (orange boxes) followed by four cycles of docetaxel (blue boxes). Blood samples (red drops) were drawn prior to each chemotherapy cycle. The ratio of neutrophile cell count and total leukocyte cell count during </a:t>
            </a:r>
            <a:r>
              <a:rPr lang="en-US" sz="2400" dirty="0" err="1">
                <a:effectLst/>
                <a:latin typeface="Calibri" panose="020F0502020204030204" pitchFamily="34" charset="0"/>
                <a:ea typeface="Calibri" panose="020F0502020204030204" pitchFamily="34" charset="0"/>
                <a:cs typeface="Calibri" panose="020F0502020204030204" pitchFamily="34" charset="0"/>
              </a:rPr>
              <a:t>epirubicin</a:t>
            </a:r>
            <a:r>
              <a:rPr lang="en-US" sz="2400" dirty="0">
                <a:effectLst/>
                <a:latin typeface="Calibri" panose="020F0502020204030204" pitchFamily="34" charset="0"/>
                <a:ea typeface="Calibri" panose="020F0502020204030204" pitchFamily="34" charset="0"/>
                <a:cs typeface="Calibri" panose="020F0502020204030204" pitchFamily="34" charset="0"/>
              </a:rPr>
              <a:t> treatment was calculated as the ratio of values from blood sample 5 divided by values from blood sample 1 (</a:t>
            </a:r>
            <a:r>
              <a:rPr lang="en-US" sz="2400" dirty="0" err="1">
                <a:effectLst/>
                <a:latin typeface="Calibri" panose="020F0502020204030204" pitchFamily="34" charset="0"/>
                <a:ea typeface="Calibri" panose="020F0502020204030204" pitchFamily="34" charset="0"/>
                <a:cs typeface="Calibri" panose="020F0502020204030204" pitchFamily="34" charset="0"/>
              </a:rPr>
              <a:t>R</a:t>
            </a:r>
            <a:r>
              <a:rPr lang="en-US" sz="2400" baseline="-25000" dirty="0" err="1">
                <a:effectLst/>
                <a:latin typeface="Calibri" panose="020F0502020204030204" pitchFamily="34" charset="0"/>
                <a:ea typeface="Calibri" panose="020F0502020204030204" pitchFamily="34" charset="0"/>
                <a:cs typeface="Calibri" panose="020F0502020204030204" pitchFamily="34" charset="0"/>
              </a:rPr>
              <a:t>epi</a:t>
            </a:r>
            <a:r>
              <a:rPr lang="en-US" sz="2400" dirty="0">
                <a:effectLst/>
                <a:latin typeface="Calibri" panose="020F0502020204030204" pitchFamily="34" charset="0"/>
                <a:ea typeface="Calibri" panose="020F0502020204030204" pitchFamily="34" charset="0"/>
                <a:cs typeface="Calibri" panose="020F0502020204030204" pitchFamily="34" charset="0"/>
              </a:rPr>
              <a:t>). The ratio for treatment with docetaxel (</a:t>
            </a:r>
            <a:r>
              <a:rPr lang="en-US" sz="2400" dirty="0" err="1">
                <a:effectLst/>
                <a:latin typeface="Calibri" panose="020F0502020204030204" pitchFamily="34" charset="0"/>
                <a:ea typeface="Calibri" panose="020F0502020204030204" pitchFamily="34" charset="0"/>
                <a:cs typeface="Calibri" panose="020F0502020204030204" pitchFamily="34" charset="0"/>
              </a:rPr>
              <a:t>R</a:t>
            </a:r>
            <a:r>
              <a:rPr lang="en-US" sz="2400" baseline="-25000" dirty="0" err="1">
                <a:effectLst/>
                <a:latin typeface="Calibri" panose="020F0502020204030204" pitchFamily="34" charset="0"/>
                <a:ea typeface="Calibri" panose="020F0502020204030204" pitchFamily="34" charset="0"/>
                <a:cs typeface="Calibri" panose="020F0502020204030204" pitchFamily="34" charset="0"/>
              </a:rPr>
              <a:t>doc</a:t>
            </a:r>
            <a:r>
              <a:rPr lang="en-US" sz="2400" dirty="0">
                <a:effectLst/>
                <a:latin typeface="Calibri" panose="020F0502020204030204" pitchFamily="34" charset="0"/>
                <a:ea typeface="Calibri" panose="020F0502020204030204" pitchFamily="34" charset="0"/>
                <a:cs typeface="Calibri" panose="020F0502020204030204" pitchFamily="34" charset="0"/>
              </a:rPr>
              <a:t>) was defined as sample 8/sample 5, while the ratio for the complete treatment (</a:t>
            </a:r>
            <a:r>
              <a:rPr lang="en-US" sz="2400" dirty="0" err="1">
                <a:effectLst/>
                <a:latin typeface="Calibri" panose="020F0502020204030204" pitchFamily="34" charset="0"/>
                <a:ea typeface="Calibri" panose="020F0502020204030204" pitchFamily="34" charset="0"/>
                <a:cs typeface="Calibri" panose="020F0502020204030204" pitchFamily="34" charset="0"/>
              </a:rPr>
              <a:t>R</a:t>
            </a:r>
            <a:r>
              <a:rPr lang="en-US" sz="2400" baseline="-25000" dirty="0" err="1">
                <a:effectLst/>
                <a:latin typeface="Calibri" panose="020F0502020204030204" pitchFamily="34" charset="0"/>
                <a:ea typeface="Calibri" panose="020F0502020204030204" pitchFamily="34" charset="0"/>
                <a:cs typeface="Calibri" panose="020F0502020204030204" pitchFamily="34" charset="0"/>
              </a:rPr>
              <a:t>tot</a:t>
            </a:r>
            <a:r>
              <a:rPr lang="en-US" sz="2400" dirty="0">
                <a:effectLst/>
                <a:latin typeface="Calibri" panose="020F0502020204030204" pitchFamily="34" charset="0"/>
                <a:ea typeface="Calibri" panose="020F0502020204030204" pitchFamily="34" charset="0"/>
                <a:cs typeface="Calibri" panose="020F0502020204030204" pitchFamily="34" charset="0"/>
              </a:rPr>
              <a:t>) was defined as sample 8/sample 1.</a:t>
            </a:r>
            <a:endParaRPr lang="en-GB" sz="2400" b="1" dirty="0">
              <a:latin typeface="Calibri" panose="020F0502020204030204" pitchFamily="34" charset="0"/>
              <a:ea typeface="Calibri"/>
              <a:cs typeface="Calibri" panose="020F0502020204030204" pitchFamily="34" charset="0"/>
            </a:endParaRPr>
          </a:p>
        </p:txBody>
      </p:sp>
      <p:sp>
        <p:nvSpPr>
          <p:cNvPr id="39" name="Rectangle 42">
            <a:extLst>
              <a:ext uri="{FF2B5EF4-FFF2-40B4-BE49-F238E27FC236}">
                <a16:creationId xmlns:a16="http://schemas.microsoft.com/office/drawing/2014/main" id="{D10B6543-DAFB-F0DB-3933-6AEADB0A5464}"/>
              </a:ext>
            </a:extLst>
          </p:cNvPr>
          <p:cNvSpPr/>
          <p:nvPr/>
        </p:nvSpPr>
        <p:spPr>
          <a:xfrm>
            <a:off x="15031853" y="26518154"/>
            <a:ext cx="13314507" cy="3231654"/>
          </a:xfrm>
          <a:prstGeom prst="rect">
            <a:avLst/>
          </a:prstGeom>
        </p:spPr>
        <p:txBody>
          <a:bodyPr wrap="square" lIns="0" tIns="0" rIns="0" bIns="0">
            <a:spAutoFit/>
          </a:bodyPr>
          <a:lstStyle/>
          <a:p>
            <a:pPr lvl="0" algn="just"/>
            <a:r>
              <a:rPr lang="en-GB" sz="3000" b="1" dirty="0">
                <a:solidFill>
                  <a:prstClr val="black"/>
                </a:solidFill>
                <a:latin typeface="Calibri" panose="020F0502020204030204" pitchFamily="34" charset="0"/>
                <a:cs typeface="Calibri" panose="020F0502020204030204" pitchFamily="34" charset="0"/>
              </a:rPr>
              <a:t>The </a:t>
            </a:r>
            <a:r>
              <a:rPr lang="en-GB" sz="3000" b="1" i="1" dirty="0">
                <a:solidFill>
                  <a:prstClr val="black"/>
                </a:solidFill>
                <a:latin typeface="Calibri" panose="020F0502020204030204" pitchFamily="34" charset="0"/>
                <a:cs typeface="Calibri" panose="020F0502020204030204" pitchFamily="34" charset="0"/>
              </a:rPr>
              <a:t>MDM2</a:t>
            </a:r>
            <a:r>
              <a:rPr lang="en-GB" sz="3000" b="1" dirty="0">
                <a:solidFill>
                  <a:prstClr val="black"/>
                </a:solidFill>
                <a:latin typeface="Calibri" panose="020F0502020204030204" pitchFamily="34" charset="0"/>
                <a:cs typeface="Calibri" panose="020F0502020204030204" pitchFamily="34" charset="0"/>
              </a:rPr>
              <a:t> SNP309 T-allele and the del1518 del-allele was associated with a better sustained bone marrow function during dose-dense neoadjuvant chemotherapy in primary breast cancer patients. </a:t>
            </a:r>
          </a:p>
          <a:p>
            <a:pPr lvl="0" algn="just"/>
            <a:endParaRPr lang="en-GB" sz="3000" b="1" dirty="0">
              <a:solidFill>
                <a:prstClr val="black"/>
              </a:solidFill>
              <a:latin typeface="Calibri" panose="020F0502020204030204" pitchFamily="34" charset="0"/>
              <a:cs typeface="Calibri" panose="020F0502020204030204" pitchFamily="34" charset="0"/>
            </a:endParaRPr>
          </a:p>
          <a:p>
            <a:pPr algn="just"/>
            <a:r>
              <a:rPr lang="en-GB" sz="3000" b="1" dirty="0">
                <a:solidFill>
                  <a:prstClr val="black"/>
                </a:solidFill>
                <a:latin typeface="Calibri" panose="020F0502020204030204" pitchFamily="34" charset="0"/>
                <a:cs typeface="Calibri" panose="020F0502020204030204" pitchFamily="34" charset="0"/>
              </a:rPr>
              <a:t>Assessing combinatorial </a:t>
            </a:r>
            <a:r>
              <a:rPr lang="en-GB" sz="3000" b="1" i="1" dirty="0">
                <a:solidFill>
                  <a:prstClr val="black"/>
                </a:solidFill>
                <a:latin typeface="Calibri" panose="020F0502020204030204" pitchFamily="34" charset="0"/>
                <a:cs typeface="Calibri" panose="020F0502020204030204" pitchFamily="34" charset="0"/>
              </a:rPr>
              <a:t>MDM2 </a:t>
            </a:r>
            <a:r>
              <a:rPr lang="en-GB" sz="3000" b="1" dirty="0">
                <a:solidFill>
                  <a:prstClr val="black"/>
                </a:solidFill>
                <a:latin typeface="Calibri" panose="020F0502020204030204" pitchFamily="34" charset="0"/>
                <a:cs typeface="Calibri" panose="020F0502020204030204" pitchFamily="34" charset="0"/>
              </a:rPr>
              <a:t>polymorphism genotypes, the subgroup of patients harbouring the </a:t>
            </a:r>
            <a:r>
              <a:rPr lang="en-US" sz="3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SNP309TT in combination with at least one del1518 del-allele </a:t>
            </a:r>
            <a:r>
              <a:rPr lang="en-US" sz="3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had the best sustained bone marrow function.</a:t>
            </a:r>
            <a:endParaRPr lang="en-GB" sz="3000" b="1" dirty="0">
              <a:solidFill>
                <a:prstClr val="black"/>
              </a:solidFill>
              <a:latin typeface="Calibri" panose="020F0502020204030204" pitchFamily="34" charset="0"/>
              <a:cs typeface="Calibri" panose="020F0502020204030204" pitchFamily="34" charset="0"/>
            </a:endParaRPr>
          </a:p>
        </p:txBody>
      </p:sp>
      <p:grpSp>
        <p:nvGrpSpPr>
          <p:cNvPr id="42" name="Gruppe 5">
            <a:extLst>
              <a:ext uri="{FF2B5EF4-FFF2-40B4-BE49-F238E27FC236}">
                <a16:creationId xmlns:a16="http://schemas.microsoft.com/office/drawing/2014/main" id="{77F8BAA3-657A-8105-2697-4071DE566ED6}"/>
              </a:ext>
            </a:extLst>
          </p:cNvPr>
          <p:cNvGrpSpPr>
            <a:grpSpLocks/>
          </p:cNvGrpSpPr>
          <p:nvPr/>
        </p:nvGrpSpPr>
        <p:grpSpPr bwMode="auto">
          <a:xfrm>
            <a:off x="15277776" y="8999508"/>
            <a:ext cx="27036830" cy="1079805"/>
            <a:chOff x="38722364" y="24110156"/>
            <a:chExt cx="11900055" cy="1285875"/>
          </a:xfrm>
          <a:solidFill>
            <a:schemeClr val="accent1"/>
          </a:solidFill>
        </p:grpSpPr>
        <p:sp>
          <p:nvSpPr>
            <p:cNvPr id="43" name="AutoShape 66">
              <a:extLst>
                <a:ext uri="{FF2B5EF4-FFF2-40B4-BE49-F238E27FC236}">
                  <a16:creationId xmlns:a16="http://schemas.microsoft.com/office/drawing/2014/main" id="{3CE671FC-04FA-BE54-C6A1-1220CD543721}"/>
                </a:ext>
              </a:extLst>
            </p:cNvPr>
            <p:cNvSpPr>
              <a:spLocks noChangeArrowheads="1"/>
            </p:cNvSpPr>
            <p:nvPr/>
          </p:nvSpPr>
          <p:spPr bwMode="auto">
            <a:xfrm>
              <a:off x="38722364" y="24110156"/>
              <a:ext cx="11900055" cy="1285875"/>
            </a:xfrm>
            <a:prstGeom prst="roundRect">
              <a:avLst>
                <a:gd name="adj" fmla="val 16667"/>
              </a:avLst>
            </a:prstGeom>
            <a:grpFill/>
            <a:ln w="25400">
              <a:solidFill>
                <a:schemeClr val="accent1"/>
              </a:solidFill>
              <a:round/>
              <a:headEnd/>
              <a:tailEnd/>
            </a:ln>
          </p:spPr>
          <p:txBody>
            <a:bodyPr wrap="none" lIns="138422" tIns="69211" rIns="138422" bIns="69211" anchor="ctr"/>
            <a:lstStyle>
              <a:lvl1pPr defTabSz="1384300" eaLnBrk="0" hangingPunct="0">
                <a:defRPr sz="3000">
                  <a:solidFill>
                    <a:schemeClr val="tx2"/>
                  </a:solidFill>
                  <a:latin typeface="Arial" charset="0"/>
                  <a:ea typeface="MS PGothic" pitchFamily="34" charset="-128"/>
                </a:defRPr>
              </a:lvl1pPr>
              <a:lvl2pPr marL="742950" indent="-285750" defTabSz="1384300" eaLnBrk="0" hangingPunct="0">
                <a:defRPr sz="3000">
                  <a:solidFill>
                    <a:schemeClr val="tx2"/>
                  </a:solidFill>
                  <a:latin typeface="Arial" charset="0"/>
                  <a:ea typeface="MS PGothic" pitchFamily="34" charset="-128"/>
                </a:defRPr>
              </a:lvl2pPr>
              <a:lvl3pPr marL="1143000" indent="-228600" defTabSz="1384300" eaLnBrk="0" hangingPunct="0">
                <a:defRPr sz="3000">
                  <a:solidFill>
                    <a:schemeClr val="tx2"/>
                  </a:solidFill>
                  <a:latin typeface="Arial" charset="0"/>
                  <a:ea typeface="MS PGothic" pitchFamily="34" charset="-128"/>
                </a:defRPr>
              </a:lvl3pPr>
              <a:lvl4pPr marL="1600200" indent="-228600" defTabSz="1384300" eaLnBrk="0" hangingPunct="0">
                <a:defRPr sz="3000">
                  <a:solidFill>
                    <a:schemeClr val="tx2"/>
                  </a:solidFill>
                  <a:latin typeface="Arial" charset="0"/>
                  <a:ea typeface="MS PGothic" pitchFamily="34" charset="-128"/>
                </a:defRPr>
              </a:lvl4pPr>
              <a:lvl5pPr marL="2057400" indent="-228600" defTabSz="1384300" eaLnBrk="0" hangingPunct="0">
                <a:defRPr sz="3000">
                  <a:solidFill>
                    <a:schemeClr val="tx2"/>
                  </a:solidFill>
                  <a:latin typeface="Arial" charset="0"/>
                  <a:ea typeface="MS PGothic" pitchFamily="34" charset="-128"/>
                </a:defRPr>
              </a:lvl5pPr>
              <a:lvl6pPr marL="2514600" indent="-228600" algn="ctr" defTabSz="138430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138430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138430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138430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1384300" eaLnBrk="1" fontAlgn="base" latinLnBrk="0" hangingPunct="1">
                <a:lnSpc>
                  <a:spcPct val="100000"/>
                </a:lnSpc>
                <a:spcBef>
                  <a:spcPct val="0"/>
                </a:spcBef>
                <a:spcAft>
                  <a:spcPct val="0"/>
                </a:spcAft>
                <a:buClrTx/>
                <a:buSzTx/>
                <a:buFontTx/>
                <a:buNone/>
                <a:tabLst/>
                <a:defRPr/>
              </a:pPr>
              <a:endParaRPr kumimoji="0" lang="en-US" altLang="nb-NO" sz="16000" b="0" i="0" u="none" strike="noStrike" kern="0" cap="none" spc="0" normalizeH="0" baseline="0" noProof="0">
                <a:ln>
                  <a:noFill/>
                </a:ln>
                <a:solidFill>
                  <a:srgbClr val="000000"/>
                </a:solidFill>
                <a:effectLst/>
                <a:uLnTx/>
                <a:uFillTx/>
                <a:latin typeface="Arial" charset="0"/>
                <a:ea typeface="MS PGothic" pitchFamily="34" charset="-128"/>
              </a:endParaRPr>
            </a:p>
          </p:txBody>
        </p:sp>
        <p:sp>
          <p:nvSpPr>
            <p:cNvPr id="44" name="Text Box 9">
              <a:extLst>
                <a:ext uri="{FF2B5EF4-FFF2-40B4-BE49-F238E27FC236}">
                  <a16:creationId xmlns:a16="http://schemas.microsoft.com/office/drawing/2014/main" id="{B946E3A8-4D30-8252-C366-1A7F1E38C43A}"/>
                </a:ext>
              </a:extLst>
            </p:cNvPr>
            <p:cNvSpPr txBox="1">
              <a:spLocks noChangeArrowheads="1"/>
            </p:cNvSpPr>
            <p:nvPr/>
          </p:nvSpPr>
          <p:spPr bwMode="auto">
            <a:xfrm>
              <a:off x="38722364" y="24267719"/>
              <a:ext cx="11900052" cy="878415"/>
            </a:xfrm>
            <a:prstGeom prst="rect">
              <a:avLst/>
            </a:prstGeom>
            <a:grpFill/>
            <a:ln w="9525">
              <a:noFill/>
              <a:miter lim="800000"/>
              <a:headEnd/>
              <a:tailEnd/>
            </a:ln>
          </p:spPr>
          <p:txBody>
            <a:bodyPr wrap="square" lIns="138401" tIns="69200" rIns="138401" bIns="69200">
              <a:spAutoFit/>
            </a:bodyPr>
            <a:lstStyle>
              <a:lvl1pPr defTabSz="3321050" eaLnBrk="0" hangingPunct="0">
                <a:defRPr sz="3000">
                  <a:solidFill>
                    <a:schemeClr val="tx2"/>
                  </a:solidFill>
                  <a:latin typeface="Arial" charset="0"/>
                  <a:ea typeface="MS PGothic" pitchFamily="34" charset="-128"/>
                </a:defRPr>
              </a:lvl1pPr>
              <a:lvl2pPr marL="742950" indent="-285750" defTabSz="3321050" eaLnBrk="0" hangingPunct="0">
                <a:defRPr sz="3000">
                  <a:solidFill>
                    <a:schemeClr val="tx2"/>
                  </a:solidFill>
                  <a:latin typeface="Arial" charset="0"/>
                  <a:ea typeface="MS PGothic" pitchFamily="34" charset="-128"/>
                </a:defRPr>
              </a:lvl2pPr>
              <a:lvl3pPr marL="1143000" indent="-228600" defTabSz="3321050" eaLnBrk="0" hangingPunct="0">
                <a:defRPr sz="3000">
                  <a:solidFill>
                    <a:schemeClr val="tx2"/>
                  </a:solidFill>
                  <a:latin typeface="Arial" charset="0"/>
                  <a:ea typeface="MS PGothic" pitchFamily="34" charset="-128"/>
                </a:defRPr>
              </a:lvl3pPr>
              <a:lvl4pPr marL="1600200" indent="-228600" defTabSz="3321050" eaLnBrk="0" hangingPunct="0">
                <a:defRPr sz="3000">
                  <a:solidFill>
                    <a:schemeClr val="tx2"/>
                  </a:solidFill>
                  <a:latin typeface="Arial" charset="0"/>
                  <a:ea typeface="MS PGothic" pitchFamily="34" charset="-128"/>
                </a:defRPr>
              </a:lvl4pPr>
              <a:lvl5pPr marL="2057400" indent="-228600" defTabSz="3321050" eaLnBrk="0" hangingPunct="0">
                <a:defRPr sz="3000">
                  <a:solidFill>
                    <a:schemeClr val="tx2"/>
                  </a:solidFill>
                  <a:latin typeface="Arial" charset="0"/>
                  <a:ea typeface="MS PGothic" pitchFamily="34" charset="-128"/>
                </a:defRPr>
              </a:lvl5pPr>
              <a:lvl6pPr marL="2514600" indent="-228600" algn="ctr" defTabSz="3321050" eaLnBrk="0" fontAlgn="base" hangingPunct="0">
                <a:spcBef>
                  <a:spcPct val="0"/>
                </a:spcBef>
                <a:spcAft>
                  <a:spcPct val="0"/>
                </a:spcAft>
                <a:defRPr sz="3000">
                  <a:solidFill>
                    <a:schemeClr val="tx2"/>
                  </a:solidFill>
                  <a:latin typeface="Arial" charset="0"/>
                  <a:ea typeface="MS PGothic" pitchFamily="34" charset="-128"/>
                </a:defRPr>
              </a:lvl6pPr>
              <a:lvl7pPr marL="2971800" indent="-228600" algn="ctr" defTabSz="3321050" eaLnBrk="0" fontAlgn="base" hangingPunct="0">
                <a:spcBef>
                  <a:spcPct val="0"/>
                </a:spcBef>
                <a:spcAft>
                  <a:spcPct val="0"/>
                </a:spcAft>
                <a:defRPr sz="3000">
                  <a:solidFill>
                    <a:schemeClr val="tx2"/>
                  </a:solidFill>
                  <a:latin typeface="Arial" charset="0"/>
                  <a:ea typeface="MS PGothic" pitchFamily="34" charset="-128"/>
                </a:defRPr>
              </a:lvl7pPr>
              <a:lvl8pPr marL="3429000" indent="-228600" algn="ctr" defTabSz="3321050" eaLnBrk="0" fontAlgn="base" hangingPunct="0">
                <a:spcBef>
                  <a:spcPct val="0"/>
                </a:spcBef>
                <a:spcAft>
                  <a:spcPct val="0"/>
                </a:spcAft>
                <a:defRPr sz="3000">
                  <a:solidFill>
                    <a:schemeClr val="tx2"/>
                  </a:solidFill>
                  <a:latin typeface="Arial" charset="0"/>
                  <a:ea typeface="MS PGothic" pitchFamily="34" charset="-128"/>
                </a:defRPr>
              </a:lvl8pPr>
              <a:lvl9pPr marL="3886200" indent="-228600" algn="ctr" defTabSz="3321050" eaLnBrk="0" fontAlgn="base" hangingPunct="0">
                <a:spcBef>
                  <a:spcPct val="0"/>
                </a:spcBef>
                <a:spcAft>
                  <a:spcPct val="0"/>
                </a:spcAft>
                <a:defRPr sz="3000">
                  <a:solidFill>
                    <a:schemeClr val="tx2"/>
                  </a:solidFill>
                  <a:latin typeface="Arial" charset="0"/>
                  <a:ea typeface="MS PGothic" pitchFamily="34" charset="-128"/>
                </a:defRPr>
              </a:lvl9pPr>
            </a:lstStyle>
            <a:p>
              <a:pPr marL="0" marR="0" lvl="0" indent="0" algn="ctr" defTabSz="3321050" eaLnBrk="1" fontAlgn="base" latinLnBrk="0" hangingPunct="1">
                <a:lnSpc>
                  <a:spcPct val="100000"/>
                </a:lnSpc>
                <a:spcBef>
                  <a:spcPct val="50000"/>
                </a:spcBef>
                <a:spcAft>
                  <a:spcPct val="0"/>
                </a:spcAft>
                <a:buClrTx/>
                <a:buSzTx/>
                <a:buFontTx/>
                <a:buNone/>
                <a:tabLst/>
                <a:defRPr/>
              </a:pPr>
              <a:r>
                <a:rPr kumimoji="0" lang="en-US" altLang="nb-NO" sz="4800" b="1" i="0" u="none" strike="noStrike" kern="0" cap="none" spc="0" normalizeH="0" baseline="0" noProof="0" dirty="0">
                  <a:ln>
                    <a:noFill/>
                  </a:ln>
                  <a:solidFill>
                    <a:srgbClr val="FFFFFF"/>
                  </a:solidFill>
                  <a:effectLst/>
                  <a:uLnTx/>
                  <a:uFillTx/>
                  <a:latin typeface="Arial" charset="0"/>
                  <a:ea typeface="MS PGothic" pitchFamily="34" charset="-128"/>
                </a:rPr>
                <a:t>Results</a:t>
              </a:r>
              <a:endParaRPr kumimoji="0" lang="en-US" altLang="nb-NO" sz="5400" b="1" i="0" u="none" strike="noStrike" kern="0" cap="none" spc="0" normalizeH="0" baseline="0" noProof="0" dirty="0">
                <a:ln>
                  <a:noFill/>
                </a:ln>
                <a:solidFill>
                  <a:srgbClr val="FFFFFF"/>
                </a:solidFill>
                <a:effectLst/>
                <a:uLnTx/>
                <a:uFillTx/>
                <a:latin typeface="Arial" charset="0"/>
                <a:ea typeface="MS PGothic" pitchFamily="34" charset="-128"/>
              </a:endParaRPr>
            </a:p>
          </p:txBody>
        </p:sp>
      </p:grpSp>
      <p:sp>
        <p:nvSpPr>
          <p:cNvPr id="45" name="TextBox 15">
            <a:extLst>
              <a:ext uri="{FF2B5EF4-FFF2-40B4-BE49-F238E27FC236}">
                <a16:creationId xmlns:a16="http://schemas.microsoft.com/office/drawing/2014/main" id="{EC5B4B2A-B4B3-A968-7E4F-D0F07855C281}"/>
              </a:ext>
            </a:extLst>
          </p:cNvPr>
          <p:cNvSpPr txBox="1"/>
          <p:nvPr/>
        </p:nvSpPr>
        <p:spPr>
          <a:xfrm>
            <a:off x="489159" y="5220596"/>
            <a:ext cx="13968246" cy="9294852"/>
          </a:xfrm>
          <a:prstGeom prst="rect">
            <a:avLst/>
          </a:prstGeom>
          <a:noFill/>
        </p:spPr>
        <p:txBody>
          <a:bodyPr wrap="square" lIns="0" tIns="0" rIns="0" bIns="0" rtlCol="0">
            <a:spAutoFit/>
          </a:bodyPr>
          <a:lstStyle/>
          <a:p>
            <a:pPr lvl="0" algn="just">
              <a:tabLst>
                <a:tab pos="457200" algn="l"/>
              </a:tabLst>
            </a:pPr>
            <a:r>
              <a:rPr lang="en-GB" sz="3200" dirty="0">
                <a:solidFill>
                  <a:srgbClr val="000000"/>
                </a:solidFill>
                <a:latin typeface="Calibri" panose="020F0502020204030204" pitchFamily="34" charset="0"/>
                <a:ea typeface="Calibri"/>
                <a:cs typeface="Calibri" panose="020F0502020204030204" pitchFamily="34" charset="0"/>
              </a:rPr>
              <a:t>Murine Double Minute 2 (MDM2) is an ubiquitin ligase, regulating cellular levels of the p53 protein encoded by </a:t>
            </a:r>
            <a:r>
              <a:rPr lang="en-GB" sz="3200" i="1" dirty="0">
                <a:solidFill>
                  <a:srgbClr val="000000"/>
                </a:solidFill>
                <a:latin typeface="Calibri" panose="020F0502020204030204" pitchFamily="34" charset="0"/>
                <a:ea typeface="Calibri"/>
                <a:cs typeface="Calibri" panose="020F0502020204030204" pitchFamily="34" charset="0"/>
              </a:rPr>
              <a:t>TP53</a:t>
            </a:r>
            <a:r>
              <a:rPr lang="en-GB" sz="3200" dirty="0">
                <a:solidFill>
                  <a:srgbClr val="000000"/>
                </a:solidFill>
                <a:latin typeface="Calibri" panose="020F0502020204030204" pitchFamily="34" charset="0"/>
                <a:ea typeface="Calibri"/>
                <a:cs typeface="Calibri" panose="020F0502020204030204" pitchFamily="34" charset="0"/>
              </a:rPr>
              <a:t>, a major tumour suppressor gene (1).</a:t>
            </a:r>
          </a:p>
          <a:p>
            <a:pPr lvl="0" algn="just">
              <a:tabLst>
                <a:tab pos="457200" algn="l"/>
              </a:tabLst>
            </a:pPr>
            <a:endParaRPr lang="en-GB" sz="3200" dirty="0">
              <a:solidFill>
                <a:srgbClr val="000000"/>
              </a:solidFill>
              <a:latin typeface="Calibri" panose="020F0502020204030204" pitchFamily="34" charset="0"/>
              <a:ea typeface="Calibri"/>
              <a:cs typeface="Calibri" panose="020F0502020204030204" pitchFamily="34" charset="0"/>
            </a:endParaRPr>
          </a:p>
          <a:p>
            <a:pPr lvl="0" algn="just">
              <a:tabLst>
                <a:tab pos="457200" algn="l"/>
              </a:tabLst>
            </a:pPr>
            <a:r>
              <a:rPr lang="en-GB" sz="3200" dirty="0">
                <a:latin typeface="Calibri" panose="020F0502020204030204" pitchFamily="34" charset="0"/>
                <a:ea typeface="Times New Roman" panose="02020603050405020304" pitchFamily="18" charset="0"/>
                <a:cs typeface="Calibri" panose="020F0502020204030204" pitchFamily="34" charset="0"/>
              </a:rPr>
              <a:t>Several functional polymorphisms have been identified in the </a:t>
            </a:r>
            <a:r>
              <a:rPr lang="en-GB" sz="3200" i="1" dirty="0">
                <a:latin typeface="Calibri" panose="020F0502020204030204" pitchFamily="34" charset="0"/>
                <a:ea typeface="Times New Roman" panose="02020603050405020304" pitchFamily="18" charset="0"/>
                <a:cs typeface="Calibri" panose="020F0502020204030204" pitchFamily="34" charset="0"/>
              </a:rPr>
              <a:t>MDM2</a:t>
            </a:r>
            <a:r>
              <a:rPr lang="en-GB" sz="3200" dirty="0">
                <a:latin typeface="Calibri" panose="020F0502020204030204" pitchFamily="34" charset="0"/>
                <a:ea typeface="Times New Roman" panose="02020603050405020304" pitchFamily="18" charset="0"/>
                <a:cs typeface="Calibri" panose="020F0502020204030204" pitchFamily="34" charset="0"/>
              </a:rPr>
              <a:t> promoters. Three of the most studied polymorphisms in relation to disease are </a:t>
            </a:r>
            <a:r>
              <a:rPr lang="en-GB" sz="3200" i="1" dirty="0">
                <a:latin typeface="Calibri" panose="020F0502020204030204" pitchFamily="34" charset="0"/>
                <a:ea typeface="Times New Roman" panose="02020603050405020304" pitchFamily="18" charset="0"/>
                <a:cs typeface="Calibri" panose="020F0502020204030204" pitchFamily="34" charset="0"/>
              </a:rPr>
              <a:t>MDM2 </a:t>
            </a:r>
            <a:r>
              <a:rPr lang="en-GB" sz="3200" dirty="0">
                <a:latin typeface="Calibri" panose="020F0502020204030204" pitchFamily="34" charset="0"/>
                <a:ea typeface="Times New Roman" panose="02020603050405020304" pitchFamily="18" charset="0"/>
                <a:cs typeface="Calibri" panose="020F0502020204030204" pitchFamily="34" charset="0"/>
              </a:rPr>
              <a:t>SNP309 T&gt;G (rs2279744),</a:t>
            </a:r>
            <a:r>
              <a:rPr lang="en-GB" sz="3200" i="1" dirty="0">
                <a:latin typeface="Calibri" panose="020F0502020204030204" pitchFamily="34" charset="0"/>
                <a:ea typeface="Times New Roman" panose="02020603050405020304" pitchFamily="18" charset="0"/>
                <a:cs typeface="Calibri" panose="020F0502020204030204" pitchFamily="34" charset="0"/>
              </a:rPr>
              <a:t> </a:t>
            </a:r>
            <a:r>
              <a:rPr lang="en-GB" sz="3200" dirty="0">
                <a:latin typeface="Calibri" panose="020F0502020204030204" pitchFamily="34" charset="0"/>
                <a:ea typeface="Times New Roman" panose="02020603050405020304" pitchFamily="18" charset="0"/>
                <a:cs typeface="Calibri" panose="020F0502020204030204" pitchFamily="34" charset="0"/>
              </a:rPr>
              <a:t>SNP285 G&gt;C (rs117039649) and del1518 ins/del40 (rs3730485). </a:t>
            </a:r>
          </a:p>
          <a:p>
            <a:pPr lvl="0" algn="just">
              <a:tabLst>
                <a:tab pos="457200" algn="l"/>
              </a:tabLst>
            </a:pPr>
            <a:endParaRPr lang="en-GB" sz="3200" dirty="0">
              <a:latin typeface="Calibri" panose="020F0502020204030204" pitchFamily="34" charset="0"/>
              <a:cs typeface="Calibri" panose="020F0502020204030204" pitchFamily="34" charset="0"/>
            </a:endParaRPr>
          </a:p>
          <a:p>
            <a:pPr algn="just">
              <a:tabLst>
                <a:tab pos="457200" algn="l"/>
              </a:tabLst>
            </a:pPr>
            <a:r>
              <a:rPr lang="en-GB" sz="3200" dirty="0">
                <a:solidFill>
                  <a:srgbClr val="000000"/>
                </a:solidFill>
                <a:latin typeface="Calibri" panose="020F0502020204030204" pitchFamily="34" charset="0"/>
                <a:ea typeface="Calibri"/>
                <a:cs typeface="Calibri" panose="020F0502020204030204" pitchFamily="34" charset="0"/>
              </a:rPr>
              <a:t>T</a:t>
            </a:r>
            <a:r>
              <a:rPr lang="en-GB" sz="3200" dirty="0">
                <a:effectLst/>
                <a:latin typeface="Calibri" panose="020F0502020204030204" pitchFamily="34" charset="0"/>
                <a:ea typeface="Times New Roman" panose="02020603050405020304" pitchFamily="18" charset="0"/>
                <a:cs typeface="Calibri" panose="020F0502020204030204" pitchFamily="34" charset="0"/>
              </a:rPr>
              <a:t>he SNP309 G-allele has been linked to increased </a:t>
            </a:r>
            <a:r>
              <a:rPr lang="en-GB" sz="3200" dirty="0">
                <a:latin typeface="Calibri" panose="020F0502020204030204" pitchFamily="34" charset="0"/>
                <a:ea typeface="Times New Roman" panose="02020603050405020304" pitchFamily="18" charset="0"/>
                <a:cs typeface="Calibri" panose="020F0502020204030204" pitchFamily="34" charset="0"/>
              </a:rPr>
              <a:t>risk of various cancer forms.</a:t>
            </a:r>
            <a:r>
              <a:rPr lang="en-GB" sz="3200" dirty="0">
                <a:effectLst/>
                <a:latin typeface="Calibri" panose="020F0502020204030204" pitchFamily="34" charset="0"/>
                <a:ea typeface="Times New Roman" panose="02020603050405020304" pitchFamily="18" charset="0"/>
                <a:cs typeface="Calibri" panose="020F0502020204030204" pitchFamily="34" charset="0"/>
              </a:rPr>
              <a:t> The SNP285 C-allele has been linked to reduced cancer risk. The results for del1518 have been less conclusive</a:t>
            </a:r>
            <a:r>
              <a:rPr lang="en-GB" sz="3200" dirty="0">
                <a:latin typeface="Calibri" panose="020F0502020204030204" pitchFamily="34" charset="0"/>
                <a:ea typeface="Times New Roman" panose="02020603050405020304" pitchFamily="18" charset="0"/>
                <a:cs typeface="Calibri" panose="020F0502020204030204" pitchFamily="34" charset="0"/>
              </a:rPr>
              <a:t> (2-9).</a:t>
            </a:r>
            <a:endParaRPr lang="en-GB" sz="3200" dirty="0">
              <a:effectLst/>
              <a:latin typeface="Calibri" panose="020F0502020204030204" pitchFamily="34" charset="0"/>
              <a:cs typeface="Calibri" panose="020F0502020204030204" pitchFamily="34" charset="0"/>
            </a:endParaRPr>
          </a:p>
          <a:p>
            <a:pPr algn="just">
              <a:tabLst>
                <a:tab pos="457200" algn="l"/>
              </a:tabLst>
            </a:pPr>
            <a:endParaRPr lang="en-GB" sz="3200" dirty="0">
              <a:latin typeface="Calibri" panose="020F0502020204030204" pitchFamily="34" charset="0"/>
              <a:ea typeface="Times New Roman" panose="02020603050405020304" pitchFamily="18" charset="0"/>
              <a:cs typeface="Calibri" panose="020F0502020204030204" pitchFamily="34" charset="0"/>
            </a:endParaRPr>
          </a:p>
          <a:p>
            <a:pPr algn="just">
              <a:tabLst>
                <a:tab pos="457200" algn="l"/>
              </a:tabLst>
            </a:pPr>
            <a:r>
              <a:rPr lang="en-GB" sz="3200" i="1" dirty="0">
                <a:latin typeface="Calibri" panose="020F0502020204030204" pitchFamily="34" charset="0"/>
                <a:ea typeface="Times New Roman" panose="02020603050405020304" pitchFamily="18" charset="0"/>
                <a:cs typeface="Calibri" panose="020F0502020204030204" pitchFamily="34" charset="0"/>
              </a:rPr>
              <a:t>MDM2</a:t>
            </a:r>
            <a:r>
              <a:rPr lang="en-GB" sz="3200" dirty="0">
                <a:latin typeface="Calibri" panose="020F0502020204030204" pitchFamily="34" charset="0"/>
                <a:ea typeface="Times New Roman" panose="02020603050405020304" pitchFamily="18" charset="0"/>
                <a:cs typeface="Calibri" panose="020F0502020204030204" pitchFamily="34" charset="0"/>
              </a:rPr>
              <a:t> polymorphisms have been shown to impact on non-malignant phenotypes such as trisomy 21 (12), fertility (13), missed abortion (14), and rheumatoid arthritis (15,16).</a:t>
            </a:r>
          </a:p>
          <a:p>
            <a:pPr algn="just">
              <a:tabLst>
                <a:tab pos="457200" algn="l"/>
              </a:tabLst>
            </a:pPr>
            <a:endParaRPr lang="en-GB" sz="3200" dirty="0">
              <a:solidFill>
                <a:srgbClr val="000000"/>
              </a:solidFill>
              <a:latin typeface="Calibri" panose="020F0502020204030204" pitchFamily="34" charset="0"/>
              <a:ea typeface="Calibri"/>
              <a:cs typeface="Calibri" panose="020F0502020204030204" pitchFamily="34" charset="0"/>
            </a:endParaRPr>
          </a:p>
          <a:p>
            <a:pPr algn="just">
              <a:tabLst>
                <a:tab pos="457200" algn="l"/>
              </a:tabLst>
            </a:pPr>
            <a:r>
              <a:rPr lang="en-GB" sz="3200" dirty="0">
                <a:solidFill>
                  <a:srgbClr val="000000"/>
                </a:solidFill>
                <a:latin typeface="Calibri" panose="020F0502020204030204" pitchFamily="34" charset="0"/>
                <a:cs typeface="Calibri" panose="020F0502020204030204" pitchFamily="34" charset="0"/>
              </a:rPr>
              <a:t>We aimed to determine the effect of </a:t>
            </a:r>
            <a:r>
              <a:rPr lang="en-GB" sz="3200" i="1" dirty="0">
                <a:solidFill>
                  <a:srgbClr val="000000"/>
                </a:solidFill>
                <a:latin typeface="Calibri" panose="020F0502020204030204" pitchFamily="34" charset="0"/>
                <a:cs typeface="Calibri" panose="020F0502020204030204" pitchFamily="34" charset="0"/>
              </a:rPr>
              <a:t>MDM2</a:t>
            </a:r>
            <a:r>
              <a:rPr lang="en-GB" sz="3200" dirty="0">
                <a:solidFill>
                  <a:srgbClr val="000000"/>
                </a:solidFill>
                <a:latin typeface="Calibri" panose="020F0502020204030204" pitchFamily="34" charset="0"/>
                <a:cs typeface="Calibri" panose="020F0502020204030204" pitchFamily="34" charset="0"/>
              </a:rPr>
              <a:t> polymorphisms on bone marrow recovery during neoadjuvant chemotherapy treatment in patients with primary breast cancer. </a:t>
            </a:r>
          </a:p>
          <a:p>
            <a:pPr marL="342900" lvl="0" indent="-342900" algn="just">
              <a:buFont typeface="Arial"/>
              <a:buChar char="•"/>
              <a:tabLst>
                <a:tab pos="457200" algn="l"/>
              </a:tabLst>
            </a:pPr>
            <a:endParaRPr lang="en-GB" sz="2800" dirty="0">
              <a:ea typeface="Times New Roman"/>
              <a:cs typeface="Times New Roman"/>
            </a:endParaRPr>
          </a:p>
        </p:txBody>
      </p:sp>
      <p:sp>
        <p:nvSpPr>
          <p:cNvPr id="35" name="Rectangle 3">
            <a:extLst>
              <a:ext uri="{FF2B5EF4-FFF2-40B4-BE49-F238E27FC236}">
                <a16:creationId xmlns:a16="http://schemas.microsoft.com/office/drawing/2014/main" id="{3A406705-E13A-6383-32EE-97A775154012}"/>
              </a:ext>
            </a:extLst>
          </p:cNvPr>
          <p:cNvSpPr/>
          <p:nvPr/>
        </p:nvSpPr>
        <p:spPr>
          <a:xfrm>
            <a:off x="469257" y="17418733"/>
            <a:ext cx="13988147" cy="1341586"/>
          </a:xfrm>
          <a:prstGeom prst="rect">
            <a:avLst/>
          </a:prstGeom>
        </p:spPr>
        <p:txBody>
          <a:bodyPr wrap="square">
            <a:spAutoFit/>
          </a:bodyPr>
          <a:lstStyle/>
          <a:p>
            <a:pPr algn="just">
              <a:lnSpc>
                <a:spcPct val="115000"/>
              </a:lnSpc>
              <a:spcAft>
                <a:spcPts val="1000"/>
              </a:spcAft>
            </a:pPr>
            <a:r>
              <a:rPr lang="en-GB" sz="2400" b="1" dirty="0">
                <a:latin typeface="Calibri" panose="020F0502020204030204" pitchFamily="34" charset="0"/>
                <a:ea typeface="Calibri"/>
                <a:cs typeface="Calibri" panose="020F0502020204030204" pitchFamily="34" charset="0"/>
              </a:rPr>
              <a:t>Figure 1:</a:t>
            </a:r>
            <a:r>
              <a:rPr lang="en-GB" sz="2400" b="1" dirty="0">
                <a:solidFill>
                  <a:prstClr val="black"/>
                </a:solidFill>
                <a:latin typeface="Calibri" panose="020F0502020204030204" pitchFamily="34" charset="0"/>
                <a:ea typeface="Calibri"/>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Schematic overview of the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MDM2 </a:t>
            </a:r>
            <a:r>
              <a:rPr lang="en-US" sz="2400" dirty="0">
                <a:effectLst/>
                <a:latin typeface="Calibri" panose="020F0502020204030204" pitchFamily="34" charset="0"/>
                <a:ea typeface="Calibri" panose="020F0502020204030204" pitchFamily="34" charset="0"/>
                <a:cs typeface="Times New Roman" panose="02020603050405020304" pitchFamily="18" charset="0"/>
              </a:rPr>
              <a:t>promoter regions, with the functional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MDM2</a:t>
            </a:r>
            <a:r>
              <a:rPr lang="en-US" sz="2400" dirty="0">
                <a:effectLst/>
                <a:latin typeface="Calibri" panose="020F0502020204030204" pitchFamily="34" charset="0"/>
                <a:ea typeface="Calibri" panose="020F0502020204030204" pitchFamily="34" charset="0"/>
                <a:cs typeface="Times New Roman" panose="02020603050405020304" pitchFamily="18" charset="0"/>
              </a:rPr>
              <a:t> polymorphisms indicated in red.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MDM2</a:t>
            </a:r>
            <a:r>
              <a:rPr lang="en-US" sz="2400" dirty="0">
                <a:effectLst/>
                <a:latin typeface="Calibri" panose="020F0502020204030204" pitchFamily="34" charset="0"/>
                <a:ea typeface="Calibri" panose="020F0502020204030204" pitchFamily="34" charset="0"/>
                <a:cs typeface="Times New Roman" panose="02020603050405020304" pitchFamily="18" charset="0"/>
              </a:rPr>
              <a:t> del1518 is a 40 bp deletion located in promoter P1, and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MDM2</a:t>
            </a:r>
            <a:r>
              <a:rPr lang="en-US" sz="2400" dirty="0">
                <a:effectLst/>
                <a:latin typeface="Calibri" panose="020F0502020204030204" pitchFamily="34" charset="0"/>
                <a:ea typeface="Calibri" panose="020F0502020204030204" pitchFamily="34" charset="0"/>
                <a:cs typeface="Times New Roman" panose="02020603050405020304" pitchFamily="18" charset="0"/>
              </a:rPr>
              <a:t> SNP285 and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MDM2</a:t>
            </a:r>
            <a:r>
              <a:rPr lang="en-US" sz="2400" dirty="0">
                <a:effectLst/>
                <a:latin typeface="Calibri" panose="020F0502020204030204" pitchFamily="34" charset="0"/>
                <a:ea typeface="Calibri" panose="020F0502020204030204" pitchFamily="34" charset="0"/>
                <a:cs typeface="Times New Roman" panose="02020603050405020304" pitchFamily="18" charset="0"/>
              </a:rPr>
              <a:t> SNP309 are located in promoter P2. </a:t>
            </a:r>
            <a:endParaRPr lang="en-GB" sz="2400" dirty="0">
              <a:solidFill>
                <a:prstClr val="black"/>
              </a:solidFill>
              <a:latin typeface="Calibri" panose="020F0502020204030204" pitchFamily="34" charset="0"/>
              <a:ea typeface="Calibri"/>
              <a:cs typeface="Calibri" panose="020F0502020204030204" pitchFamily="34" charset="0"/>
            </a:endParaRPr>
          </a:p>
        </p:txBody>
      </p:sp>
      <p:pic>
        <p:nvPicPr>
          <p:cNvPr id="173" name="Bilde 172">
            <a:extLst>
              <a:ext uri="{FF2B5EF4-FFF2-40B4-BE49-F238E27FC236}">
                <a16:creationId xmlns:a16="http://schemas.microsoft.com/office/drawing/2014/main" id="{1A9EFFF8-FD40-3CA6-150A-2B074F9E972E}"/>
              </a:ext>
            </a:extLst>
          </p:cNvPr>
          <p:cNvPicPr>
            <a:picLocks noChangeAspect="1"/>
          </p:cNvPicPr>
          <p:nvPr/>
        </p:nvPicPr>
        <p:blipFill>
          <a:blip r:embed="rId6"/>
          <a:stretch>
            <a:fillRect/>
          </a:stretch>
        </p:blipFill>
        <p:spPr>
          <a:xfrm>
            <a:off x="15277776" y="4350890"/>
            <a:ext cx="19048021" cy="4366604"/>
          </a:xfrm>
          <a:prstGeom prst="rect">
            <a:avLst/>
          </a:prstGeom>
        </p:spPr>
      </p:pic>
      <p:sp>
        <p:nvSpPr>
          <p:cNvPr id="174" name="TextBox 40">
            <a:extLst>
              <a:ext uri="{FF2B5EF4-FFF2-40B4-BE49-F238E27FC236}">
                <a16:creationId xmlns:a16="http://schemas.microsoft.com/office/drawing/2014/main" id="{EE9C5F4C-2098-FA27-9574-0F595B40ADE9}"/>
              </a:ext>
            </a:extLst>
          </p:cNvPr>
          <p:cNvSpPr txBox="1"/>
          <p:nvPr/>
        </p:nvSpPr>
        <p:spPr>
          <a:xfrm>
            <a:off x="15277776" y="10516918"/>
            <a:ext cx="13068583" cy="5601533"/>
          </a:xfrm>
          <a:prstGeom prst="rect">
            <a:avLst/>
          </a:prstGeom>
          <a:noFill/>
        </p:spPr>
        <p:txBody>
          <a:bodyPr wrap="square" lIns="0" tIns="0" rIns="0" bIns="0" rtlCol="0">
            <a:spAutoFit/>
          </a:bodyPr>
          <a:lstStyle/>
          <a:p>
            <a:pPr lvl="0" algn="just"/>
            <a:r>
              <a:rPr lang="nb-NO" sz="2800" b="1" dirty="0" err="1">
                <a:solidFill>
                  <a:prstClr val="black"/>
                </a:solidFill>
                <a:latin typeface="Calibri" panose="020F0502020204030204" pitchFamily="34" charset="0"/>
                <a:cs typeface="Calibri" panose="020F0502020204030204" pitchFamily="34" charset="0"/>
              </a:rPr>
              <a:t>Mutation</a:t>
            </a:r>
            <a:r>
              <a:rPr lang="nb-NO" sz="2800" b="1" dirty="0">
                <a:solidFill>
                  <a:prstClr val="black"/>
                </a:solidFill>
                <a:latin typeface="Calibri" panose="020F0502020204030204" pitchFamily="34" charset="0"/>
                <a:cs typeface="Calibri" panose="020F0502020204030204" pitchFamily="34" charset="0"/>
              </a:rPr>
              <a:t> </a:t>
            </a:r>
            <a:r>
              <a:rPr lang="nb-NO" sz="2800" b="1" dirty="0" err="1">
                <a:solidFill>
                  <a:prstClr val="black"/>
                </a:solidFill>
                <a:latin typeface="Calibri" panose="020F0502020204030204" pitchFamily="34" charset="0"/>
                <a:cs typeface="Calibri" panose="020F0502020204030204" pitchFamily="34" charset="0"/>
              </a:rPr>
              <a:t>frequencies</a:t>
            </a:r>
            <a:r>
              <a:rPr lang="nb-NO" sz="2800" b="1" dirty="0">
                <a:solidFill>
                  <a:prstClr val="black"/>
                </a:solidFill>
                <a:latin typeface="Calibri" panose="020F0502020204030204" pitchFamily="34" charset="0"/>
                <a:cs typeface="Calibri" panose="020F0502020204030204" pitchFamily="34" charset="0"/>
              </a:rPr>
              <a:t>:</a:t>
            </a:r>
            <a:endParaRPr lang="en-GB" sz="2800" b="1" dirty="0">
              <a:solidFill>
                <a:prstClr val="black"/>
              </a:solidFill>
              <a:latin typeface="Calibri" panose="020F0502020204030204" pitchFamily="34" charset="0"/>
              <a:cs typeface="Calibri" panose="020F0502020204030204" pitchFamily="34" charset="0"/>
            </a:endParaRPr>
          </a:p>
          <a:p>
            <a:pPr marL="342900" lvl="0" indent="-342900" algn="just">
              <a:buFont typeface="Arial" panose="020B0604020202020204" pitchFamily="34" charset="0"/>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The observed minor allele frequencies were: </a:t>
            </a:r>
            <a:r>
              <a:rPr lang="en-US" sz="2800" i="1" dirty="0">
                <a:effectLst/>
                <a:latin typeface="Calibri" panose="020F0502020204030204" pitchFamily="34" charset="0"/>
                <a:ea typeface="Times New Roman" panose="02020603050405020304" pitchFamily="18" charset="0"/>
                <a:cs typeface="Calibri" panose="020F0502020204030204" pitchFamily="34" charset="0"/>
              </a:rPr>
              <a:t>MDM2 </a:t>
            </a:r>
            <a:r>
              <a:rPr lang="en-US" sz="2800" dirty="0">
                <a:effectLst/>
                <a:latin typeface="Calibri" panose="020F0502020204030204" pitchFamily="34" charset="0"/>
                <a:ea typeface="Times New Roman" panose="02020603050405020304" pitchFamily="18" charset="0"/>
                <a:cs typeface="Calibri" panose="020F0502020204030204" pitchFamily="34" charset="0"/>
              </a:rPr>
              <a:t>SNP309 (0.36), SNP285 (0.05) and del1518 (0.37). The genotype distributions were as expected based on previous findings and were in Hardy-Weinberg equilibrium for all three polymorphisms.</a:t>
            </a:r>
          </a:p>
          <a:p>
            <a:pPr marL="342900" lvl="0" indent="-342900" algn="just">
              <a:buFont typeface="Arial" panose="020B0604020202020204" pitchFamily="34" charset="0"/>
              <a:buChar char="•"/>
            </a:pPr>
            <a:endParaRPr lang="en-GB" sz="2800" i="1" dirty="0">
              <a:solidFill>
                <a:prstClr val="black"/>
              </a:solidFill>
              <a:latin typeface="Calibri" panose="020F0502020204030204" pitchFamily="34" charset="0"/>
              <a:cs typeface="Calibri" panose="020F0502020204030204" pitchFamily="34" charset="0"/>
            </a:endParaRPr>
          </a:p>
          <a:p>
            <a:pPr algn="just"/>
            <a:r>
              <a:rPr lang="nb-NO" sz="2800" b="1" i="1" dirty="0">
                <a:solidFill>
                  <a:prstClr val="black"/>
                </a:solidFill>
                <a:latin typeface="Calibri" panose="020F0502020204030204" pitchFamily="34" charset="0"/>
                <a:cs typeface="Calibri" panose="020F0502020204030204" pitchFamily="34" charset="0"/>
              </a:rPr>
              <a:t>MDM2</a:t>
            </a:r>
            <a:r>
              <a:rPr lang="nb-NO" sz="2800" b="1" dirty="0">
                <a:solidFill>
                  <a:prstClr val="black"/>
                </a:solidFill>
                <a:latin typeface="Calibri" panose="020F0502020204030204" pitchFamily="34" charset="0"/>
                <a:cs typeface="Calibri" panose="020F0502020204030204" pitchFamily="34" charset="0"/>
              </a:rPr>
              <a:t> SNP309:</a:t>
            </a:r>
            <a:endParaRPr lang="en-GB" sz="2800" i="1" dirty="0">
              <a:solidFill>
                <a:prstClr val="black"/>
              </a:solidFill>
              <a:latin typeface="Calibri" panose="020F0502020204030204" pitchFamily="34" charset="0"/>
              <a:cs typeface="Calibri" panose="020F0502020204030204" pitchFamily="34" charset="0"/>
            </a:endParaRPr>
          </a:p>
          <a:p>
            <a:pPr algn="just"/>
            <a:r>
              <a:rPr lang="en-US" sz="2800" dirty="0">
                <a:latin typeface="Calibri" panose="020F0502020204030204" pitchFamily="34" charset="0"/>
                <a:ea typeface="Times New Roman" panose="02020603050405020304" pitchFamily="18" charset="0"/>
                <a:cs typeface="Calibri" panose="020F0502020204030204" pitchFamily="34" charset="0"/>
              </a:rPr>
              <a:t>W</a:t>
            </a:r>
            <a:r>
              <a:rPr lang="en-US" sz="2800" dirty="0">
                <a:effectLst/>
                <a:latin typeface="Calibri" panose="020F0502020204030204" pitchFamily="34" charset="0"/>
                <a:ea typeface="Times New Roman" panose="02020603050405020304" pitchFamily="18" charset="0"/>
                <a:cs typeface="Calibri" panose="020F0502020204030204" pitchFamily="34" charset="0"/>
              </a:rPr>
              <a:t>e found a significant association linking carriers of the SNP309 G-allele to lower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tot</a:t>
            </a:r>
            <a:r>
              <a:rPr lang="en-US" sz="2800" dirty="0">
                <a:effectLst/>
                <a:latin typeface="Calibri" panose="020F0502020204030204" pitchFamily="34" charset="0"/>
                <a:ea typeface="Times New Roman" panose="02020603050405020304" pitchFamily="18" charset="0"/>
                <a:cs typeface="Calibri" panose="020F0502020204030204" pitchFamily="34" charset="0"/>
              </a:rPr>
              <a:t> of neutrophils through the course of neoadjuvant treatment, as compared to those carrying the T-allele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tot</a:t>
            </a:r>
            <a:r>
              <a:rPr lang="en-US" sz="2800" dirty="0">
                <a:effectLst/>
                <a:latin typeface="Calibri" panose="020F0502020204030204" pitchFamily="34" charset="0"/>
                <a:ea typeface="Times New Roman" panose="02020603050405020304" pitchFamily="18" charset="0"/>
                <a:cs typeface="Calibri" panose="020F0502020204030204" pitchFamily="34" charset="0"/>
              </a:rPr>
              <a:t> p = 0.035</a:t>
            </a:r>
            <a:r>
              <a:rPr lang="nb-NO" sz="2800" dirty="0">
                <a:latin typeface="Calibri" panose="020F0502020204030204" pitchFamily="34" charset="0"/>
                <a:ea typeface="Times New Roman" panose="02020603050405020304" pitchFamily="18" charset="0"/>
                <a:cs typeface="Calibri" panose="020F0502020204030204" pitchFamily="34" charset="0"/>
              </a:rPr>
              <a:t>) (</a:t>
            </a:r>
            <a:r>
              <a:rPr lang="nb-NO" sz="2800" dirty="0" err="1">
                <a:latin typeface="Calibri" panose="020F0502020204030204" pitchFamily="34" charset="0"/>
                <a:ea typeface="Times New Roman" panose="02020603050405020304" pitchFamily="18" charset="0"/>
                <a:cs typeface="Calibri" panose="020F0502020204030204" pitchFamily="34" charset="0"/>
              </a:rPr>
              <a:t>figure</a:t>
            </a:r>
            <a:r>
              <a:rPr lang="nb-NO" sz="2800" dirty="0">
                <a:latin typeface="Calibri" panose="020F0502020204030204" pitchFamily="34" charset="0"/>
                <a:ea typeface="Times New Roman" panose="02020603050405020304" pitchFamily="18" charset="0"/>
                <a:cs typeface="Calibri" panose="020F0502020204030204" pitchFamily="34" charset="0"/>
              </a:rPr>
              <a:t> 3).</a:t>
            </a:r>
            <a:r>
              <a:rPr lang="nb-NO" sz="2800" b="1" i="1" dirty="0">
                <a:solidFill>
                  <a:prstClr val="black"/>
                </a:solidFill>
                <a:latin typeface="Calibri" panose="020F0502020204030204" pitchFamily="34" charset="0"/>
                <a:cs typeface="Calibri" panose="020F0502020204030204" pitchFamily="34" charset="0"/>
              </a:rPr>
              <a:t> </a:t>
            </a:r>
          </a:p>
          <a:p>
            <a:pPr algn="just"/>
            <a:endParaRPr lang="nb-NO" sz="2800" b="1" i="1" dirty="0">
              <a:solidFill>
                <a:prstClr val="black"/>
              </a:solidFill>
              <a:latin typeface="Calibri" panose="020F0502020204030204" pitchFamily="34" charset="0"/>
              <a:cs typeface="Calibri" panose="020F0502020204030204" pitchFamily="34" charset="0"/>
            </a:endParaRPr>
          </a:p>
          <a:p>
            <a:pPr algn="just"/>
            <a:r>
              <a:rPr lang="nb-NO" sz="2800" b="1" i="1" dirty="0">
                <a:solidFill>
                  <a:prstClr val="black"/>
                </a:solidFill>
                <a:latin typeface="Calibri" panose="020F0502020204030204" pitchFamily="34" charset="0"/>
                <a:cs typeface="Calibri" panose="020F0502020204030204" pitchFamily="34" charset="0"/>
              </a:rPr>
              <a:t>MDM2</a:t>
            </a:r>
            <a:r>
              <a:rPr lang="nb-NO" sz="2800" b="1" dirty="0">
                <a:solidFill>
                  <a:prstClr val="black"/>
                </a:solidFill>
                <a:latin typeface="Calibri" panose="020F0502020204030204" pitchFamily="34" charset="0"/>
                <a:cs typeface="Calibri" panose="020F0502020204030204" pitchFamily="34" charset="0"/>
              </a:rPr>
              <a:t> del1518:</a:t>
            </a:r>
            <a:endParaRPr lang="en-GB" sz="2800" i="1" dirty="0">
              <a:solidFill>
                <a:prstClr val="black"/>
              </a:solidFill>
              <a:latin typeface="Calibri" panose="020F0502020204030204" pitchFamily="34" charset="0"/>
              <a:cs typeface="Calibri" panose="020F0502020204030204" pitchFamily="34" charset="0"/>
            </a:endParaRPr>
          </a:p>
          <a:p>
            <a:pPr algn="just"/>
            <a:r>
              <a:rPr lang="en-US" sz="2800" dirty="0">
                <a:latin typeface="Calibri" panose="020F0502020204030204" pitchFamily="34" charset="0"/>
                <a:ea typeface="Times New Roman" panose="02020603050405020304" pitchFamily="18" charset="0"/>
                <a:cs typeface="Calibri" panose="020F0502020204030204" pitchFamily="34" charset="0"/>
              </a:rPr>
              <a:t>We found patients </a:t>
            </a:r>
            <a:r>
              <a:rPr lang="en-US" sz="2800" dirty="0">
                <a:effectLst/>
                <a:latin typeface="Calibri" panose="020F0502020204030204" pitchFamily="34" charset="0"/>
                <a:ea typeface="Times New Roman" panose="02020603050405020304" pitchFamily="18" charset="0"/>
                <a:cs typeface="Calibri" panose="020F0502020204030204" pitchFamily="34" charset="0"/>
              </a:rPr>
              <a:t>harboring the del-allele to have a higher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tot</a:t>
            </a:r>
            <a:r>
              <a:rPr lang="en-US" sz="2800" dirty="0">
                <a:effectLst/>
                <a:latin typeface="Calibri" panose="020F0502020204030204" pitchFamily="34" charset="0"/>
                <a:ea typeface="Times New Roman" panose="02020603050405020304" pitchFamily="18" charset="0"/>
                <a:cs typeface="Calibri" panose="020F0502020204030204" pitchFamily="34" charset="0"/>
              </a:rPr>
              <a:t>, indicating better bone marrow function as compared to those with the ins-allele (p = 0.049) </a:t>
            </a:r>
            <a:r>
              <a:rPr lang="nb-NO" sz="2800" dirty="0">
                <a:latin typeface="Calibri" panose="020F0502020204030204" pitchFamily="34" charset="0"/>
                <a:ea typeface="Times New Roman" panose="02020603050405020304" pitchFamily="18" charset="0"/>
                <a:cs typeface="Calibri" panose="020F0502020204030204" pitchFamily="34" charset="0"/>
              </a:rPr>
              <a:t>(</a:t>
            </a:r>
            <a:r>
              <a:rPr lang="nb-NO" sz="2800" dirty="0" err="1">
                <a:latin typeface="Calibri" panose="020F0502020204030204" pitchFamily="34" charset="0"/>
                <a:ea typeface="Times New Roman" panose="02020603050405020304" pitchFamily="18" charset="0"/>
                <a:cs typeface="Calibri" panose="020F0502020204030204" pitchFamily="34" charset="0"/>
              </a:rPr>
              <a:t>figure</a:t>
            </a:r>
            <a:r>
              <a:rPr lang="nb-NO" sz="2800" dirty="0">
                <a:latin typeface="Calibri" panose="020F0502020204030204" pitchFamily="34" charset="0"/>
                <a:ea typeface="Times New Roman" panose="02020603050405020304" pitchFamily="18" charset="0"/>
                <a:cs typeface="Calibri" panose="020F0502020204030204" pitchFamily="34" charset="0"/>
              </a:rPr>
              <a:t> 3).</a:t>
            </a:r>
          </a:p>
        </p:txBody>
      </p:sp>
      <p:sp>
        <p:nvSpPr>
          <p:cNvPr id="175" name="Rectangle 4">
            <a:extLst>
              <a:ext uri="{FF2B5EF4-FFF2-40B4-BE49-F238E27FC236}">
                <a16:creationId xmlns:a16="http://schemas.microsoft.com/office/drawing/2014/main" id="{032B3F16-7BA2-8111-616E-5E48B14BEDEC}"/>
              </a:ext>
            </a:extLst>
          </p:cNvPr>
          <p:cNvSpPr>
            <a:spLocks/>
          </p:cNvSpPr>
          <p:nvPr/>
        </p:nvSpPr>
        <p:spPr>
          <a:xfrm>
            <a:off x="29051489" y="10516918"/>
            <a:ext cx="13178577" cy="6555641"/>
          </a:xfrm>
          <a:prstGeom prst="rect">
            <a:avLst/>
          </a:prstGeom>
        </p:spPr>
        <p:txBody>
          <a:bodyPr wrap="square">
            <a:spAutoFit/>
          </a:bodyPr>
          <a:lstStyle/>
          <a:p>
            <a:pPr algn="just"/>
            <a:r>
              <a:rPr lang="nb-NO" sz="2800" b="1" i="1" dirty="0">
                <a:solidFill>
                  <a:prstClr val="black"/>
                </a:solidFill>
                <a:latin typeface="Calibri" panose="020F0502020204030204" pitchFamily="34" charset="0"/>
                <a:cs typeface="Calibri" panose="020F0502020204030204" pitchFamily="34" charset="0"/>
              </a:rPr>
              <a:t>MDM2</a:t>
            </a:r>
            <a:r>
              <a:rPr lang="nb-NO" sz="2800" b="1" dirty="0">
                <a:solidFill>
                  <a:prstClr val="black"/>
                </a:solidFill>
                <a:latin typeface="Calibri" panose="020F0502020204030204" pitchFamily="34" charset="0"/>
                <a:cs typeface="Calibri" panose="020F0502020204030204" pitchFamily="34" charset="0"/>
              </a:rPr>
              <a:t> SNP285:</a:t>
            </a:r>
            <a:endParaRPr lang="en-GB" sz="2800" i="1" dirty="0">
              <a:solidFill>
                <a:prstClr val="black"/>
              </a:solidFill>
              <a:latin typeface="Calibri" panose="020F0502020204030204" pitchFamily="34" charset="0"/>
              <a:cs typeface="Calibri" panose="020F0502020204030204" pitchFamily="34" charset="0"/>
            </a:endParaRPr>
          </a:p>
          <a:p>
            <a:pPr lvl="0" algn="just"/>
            <a:r>
              <a:rPr lang="en-US" sz="2800" dirty="0">
                <a:effectLst/>
                <a:latin typeface="Calibri" panose="020F0502020204030204" pitchFamily="34" charset="0"/>
                <a:ea typeface="Times New Roman" panose="02020603050405020304" pitchFamily="18" charset="0"/>
                <a:cs typeface="Calibri" panose="020F0502020204030204" pitchFamily="34" charset="0"/>
              </a:rPr>
              <a:t>For SNP285 only genotypes GG (n=98) and GC (n=10) were represented in our dataset. No significant differences were observed when comparing either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tot</a:t>
            </a:r>
            <a:r>
              <a:rPr lang="en-US" sz="2800" dirty="0">
                <a:effectLst/>
                <a:latin typeface="Calibri" panose="020F0502020204030204" pitchFamily="34" charset="0"/>
                <a:ea typeface="Times New Roman" panose="02020603050405020304" pitchFamily="18" charset="0"/>
                <a:cs typeface="Calibri" panose="020F0502020204030204" pitchFamily="34" charset="0"/>
              </a:rPr>
              <a:t>,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epi</a:t>
            </a:r>
            <a:r>
              <a:rPr lang="en-US" sz="2800" dirty="0">
                <a:effectLst/>
                <a:latin typeface="Calibri" panose="020F0502020204030204" pitchFamily="34" charset="0"/>
                <a:ea typeface="Times New Roman" panose="02020603050405020304" pitchFamily="18" charset="0"/>
                <a:cs typeface="Calibri" panose="020F0502020204030204" pitchFamily="34" charset="0"/>
              </a:rPr>
              <a:t> or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doc</a:t>
            </a:r>
            <a:r>
              <a:rPr lang="en-US" sz="2800" dirty="0">
                <a:effectLst/>
                <a:latin typeface="Calibri" panose="020F0502020204030204" pitchFamily="34" charset="0"/>
                <a:ea typeface="Times New Roman" panose="02020603050405020304" pitchFamily="18" charset="0"/>
                <a:cs typeface="Calibri" panose="020F0502020204030204" pitchFamily="34" charset="0"/>
              </a:rPr>
              <a:t> for neutrophils between patients with these two genotypes. </a:t>
            </a:r>
          </a:p>
          <a:p>
            <a:pPr lvl="0" algn="just"/>
            <a:endParaRPr lang="en-US" sz="2800" dirty="0">
              <a:latin typeface="Calibri" panose="020F0502020204030204" pitchFamily="34" charset="0"/>
              <a:ea typeface="Times New Roman" panose="02020603050405020304" pitchFamily="18" charset="0"/>
              <a:cs typeface="Calibri" panose="020F0502020204030204" pitchFamily="34" charset="0"/>
            </a:endParaRPr>
          </a:p>
          <a:p>
            <a:pPr algn="just"/>
            <a:r>
              <a:rPr lang="nb-NO" sz="2800" b="1" i="1" dirty="0">
                <a:solidFill>
                  <a:prstClr val="black"/>
                </a:solidFill>
                <a:latin typeface="Calibri" panose="020F0502020204030204" pitchFamily="34" charset="0"/>
                <a:cs typeface="Calibri" panose="020F0502020204030204" pitchFamily="34" charset="0"/>
              </a:rPr>
              <a:t>MDM2</a:t>
            </a:r>
            <a:r>
              <a:rPr lang="nb-NO" sz="2800" b="1" dirty="0">
                <a:solidFill>
                  <a:prstClr val="black"/>
                </a:solidFill>
                <a:latin typeface="Calibri" panose="020F0502020204030204" pitchFamily="34" charset="0"/>
                <a:cs typeface="Calibri" panose="020F0502020204030204" pitchFamily="34" charset="0"/>
              </a:rPr>
              <a:t> del1518:</a:t>
            </a:r>
            <a:endParaRPr lang="en-GB" sz="2800" i="1" dirty="0">
              <a:solidFill>
                <a:prstClr val="black"/>
              </a:solidFill>
              <a:latin typeface="Calibri" panose="020F0502020204030204" pitchFamily="34" charset="0"/>
              <a:cs typeface="Calibri" panose="020F0502020204030204" pitchFamily="34" charset="0"/>
            </a:endParaRPr>
          </a:p>
          <a:p>
            <a:pPr algn="just"/>
            <a:r>
              <a:rPr lang="en-US" sz="2800" dirty="0">
                <a:latin typeface="Calibri" panose="020F0502020204030204" pitchFamily="34" charset="0"/>
                <a:ea typeface="Times New Roman" panose="02020603050405020304" pitchFamily="18" charset="0"/>
                <a:cs typeface="Calibri" panose="020F0502020204030204" pitchFamily="34" charset="0"/>
              </a:rPr>
              <a:t>We found patients </a:t>
            </a:r>
            <a:r>
              <a:rPr lang="en-US" sz="2800" dirty="0">
                <a:effectLst/>
                <a:latin typeface="Calibri" panose="020F0502020204030204" pitchFamily="34" charset="0"/>
                <a:ea typeface="Times New Roman" panose="02020603050405020304" pitchFamily="18" charset="0"/>
                <a:cs typeface="Calibri" panose="020F0502020204030204" pitchFamily="34" charset="0"/>
              </a:rPr>
              <a:t>harboring the del-allele to have a higher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tot</a:t>
            </a:r>
            <a:r>
              <a:rPr lang="en-US" sz="2800" dirty="0">
                <a:effectLst/>
                <a:latin typeface="Calibri" panose="020F0502020204030204" pitchFamily="34" charset="0"/>
                <a:ea typeface="Times New Roman" panose="02020603050405020304" pitchFamily="18" charset="0"/>
                <a:cs typeface="Calibri" panose="020F0502020204030204" pitchFamily="34" charset="0"/>
              </a:rPr>
              <a:t>, indicating better bone marrow function as compared to those with the ins-allele (p = 0.049) </a:t>
            </a:r>
            <a:r>
              <a:rPr lang="nb-NO" sz="2800" dirty="0">
                <a:latin typeface="Calibri" panose="020F0502020204030204" pitchFamily="34" charset="0"/>
                <a:ea typeface="Times New Roman" panose="02020603050405020304" pitchFamily="18" charset="0"/>
                <a:cs typeface="Calibri" panose="020F0502020204030204" pitchFamily="34" charset="0"/>
              </a:rPr>
              <a:t>(</a:t>
            </a:r>
            <a:r>
              <a:rPr lang="nb-NO" sz="2800" dirty="0" err="1">
                <a:latin typeface="Calibri" panose="020F0502020204030204" pitchFamily="34" charset="0"/>
                <a:ea typeface="Times New Roman" panose="02020603050405020304" pitchFamily="18" charset="0"/>
                <a:cs typeface="Calibri" panose="020F0502020204030204" pitchFamily="34" charset="0"/>
              </a:rPr>
              <a:t>figure</a:t>
            </a:r>
            <a:r>
              <a:rPr lang="nb-NO" sz="2800" dirty="0">
                <a:latin typeface="Calibri" panose="020F0502020204030204" pitchFamily="34" charset="0"/>
                <a:ea typeface="Times New Roman" panose="02020603050405020304" pitchFamily="18" charset="0"/>
                <a:cs typeface="Calibri" panose="020F0502020204030204" pitchFamily="34" charset="0"/>
              </a:rPr>
              <a:t> 3).</a:t>
            </a:r>
          </a:p>
          <a:p>
            <a:pPr lvl="0" algn="just"/>
            <a:endParaRPr lang="en-GB" sz="2800" dirty="0">
              <a:solidFill>
                <a:prstClr val="black"/>
              </a:solidFill>
              <a:latin typeface="Calibri" panose="020F0502020204030204" pitchFamily="34" charset="0"/>
              <a:cs typeface="Calibri" panose="020F0502020204030204" pitchFamily="34" charset="0"/>
            </a:endParaRPr>
          </a:p>
          <a:p>
            <a:pPr algn="just"/>
            <a:r>
              <a:rPr lang="en-GB" sz="2800" b="1" dirty="0">
                <a:latin typeface="Calibri" panose="020F0502020204030204" pitchFamily="34" charset="0"/>
                <a:ea typeface="Calibri"/>
                <a:cs typeface="Calibri" panose="020F0502020204030204" pitchFamily="34" charset="0"/>
              </a:rPr>
              <a:t>Combinatorial </a:t>
            </a:r>
            <a:r>
              <a:rPr lang="en-GB" sz="2800" b="1" i="1" dirty="0">
                <a:latin typeface="Calibri" panose="020F0502020204030204" pitchFamily="34" charset="0"/>
                <a:ea typeface="Calibri"/>
                <a:cs typeface="Calibri" panose="020F0502020204030204" pitchFamily="34" charset="0"/>
              </a:rPr>
              <a:t>MDM2</a:t>
            </a:r>
            <a:r>
              <a:rPr lang="en-GB" sz="2800" b="1" dirty="0">
                <a:latin typeface="Calibri" panose="020F0502020204030204" pitchFamily="34" charset="0"/>
                <a:ea typeface="Calibri"/>
                <a:cs typeface="Calibri" panose="020F0502020204030204" pitchFamily="34" charset="0"/>
              </a:rPr>
              <a:t> polymorphism genotypes</a:t>
            </a:r>
            <a:endParaRPr lang="en-GB" sz="2800" b="1" dirty="0">
              <a:solidFill>
                <a:prstClr val="black"/>
              </a:solidFill>
              <a:latin typeface="Calibri" panose="020F0502020204030204" pitchFamily="34" charset="0"/>
              <a:cs typeface="Calibri" panose="020F0502020204030204" pitchFamily="34" charset="0"/>
            </a:endParaRPr>
          </a:p>
          <a:p>
            <a:pPr algn="just"/>
            <a:r>
              <a:rPr lang="en-US" sz="2800" dirty="0">
                <a:effectLst/>
                <a:latin typeface="Calibri" panose="020F0502020204030204" pitchFamily="34" charset="0"/>
                <a:ea typeface="Times New Roman" panose="02020603050405020304" pitchFamily="18" charset="0"/>
                <a:cs typeface="Calibri" panose="020F0502020204030204" pitchFamily="34" charset="0"/>
              </a:rPr>
              <a:t>We found patients carrying genotype SNP309TT / del1518 del-del to have a significantly higher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tot</a:t>
            </a:r>
            <a:r>
              <a:rPr lang="en-US" sz="2800" baseline="-25000" dirty="0">
                <a:effectLst/>
                <a:latin typeface="Calibri" panose="020F0502020204030204" pitchFamily="34" charset="0"/>
                <a:ea typeface="Times New Roman" panose="02020603050405020304" pitchFamily="18" charset="0"/>
                <a:cs typeface="Calibri" panose="020F0502020204030204" pitchFamily="34" charset="0"/>
              </a:rPr>
              <a:t> </a:t>
            </a:r>
            <a:r>
              <a:rPr lang="en-US" sz="2800" dirty="0">
                <a:effectLst/>
                <a:latin typeface="Calibri" panose="020F0502020204030204" pitchFamily="34" charset="0"/>
                <a:ea typeface="Times New Roman" panose="02020603050405020304" pitchFamily="18" charset="0"/>
                <a:cs typeface="Calibri" panose="020F0502020204030204" pitchFamily="34" charset="0"/>
              </a:rPr>
              <a:t>than patients harboring the remaining genotypes (p = 0.036). Further, adding the patients with SNP309TT and del1518 ins-del, to the test group, we found that this subgroup had a particularly good sustained neutrophil count throughout the treatment as compared to the rest (</a:t>
            </a:r>
            <a:r>
              <a:rPr lang="en-US" sz="2800" dirty="0" err="1">
                <a:effectLst/>
                <a:latin typeface="Calibri" panose="020F0502020204030204" pitchFamily="34" charset="0"/>
                <a:ea typeface="Times New Roman" panose="02020603050405020304" pitchFamily="18" charset="0"/>
                <a:cs typeface="Calibri" panose="020F0502020204030204" pitchFamily="34" charset="0"/>
              </a:rPr>
              <a:t>R</a:t>
            </a:r>
            <a:r>
              <a:rPr lang="en-US" sz="2800" baseline="-25000" dirty="0" err="1">
                <a:effectLst/>
                <a:latin typeface="Calibri" panose="020F0502020204030204" pitchFamily="34" charset="0"/>
                <a:ea typeface="Times New Roman" panose="02020603050405020304" pitchFamily="18" charset="0"/>
                <a:cs typeface="Calibri" panose="020F0502020204030204" pitchFamily="34" charset="0"/>
              </a:rPr>
              <a:t>tot</a:t>
            </a:r>
            <a:r>
              <a:rPr lang="en-US" sz="2800" baseline="-25000" dirty="0">
                <a:effectLst/>
                <a:latin typeface="Calibri" panose="020F0502020204030204" pitchFamily="34" charset="0"/>
                <a:ea typeface="Times New Roman" panose="02020603050405020304" pitchFamily="18" charset="0"/>
                <a:cs typeface="Calibri" panose="020F0502020204030204" pitchFamily="34" charset="0"/>
              </a:rPr>
              <a:t> </a:t>
            </a:r>
            <a:r>
              <a:rPr lang="en-US" sz="2800" dirty="0">
                <a:effectLst/>
                <a:latin typeface="Calibri" panose="020F0502020204030204" pitchFamily="34" charset="0"/>
                <a:ea typeface="Times New Roman" panose="02020603050405020304" pitchFamily="18" charset="0"/>
                <a:cs typeface="Calibri" panose="020F0502020204030204" pitchFamily="34" charset="0"/>
              </a:rPr>
              <a:t>p = 0.005</a:t>
            </a:r>
            <a:r>
              <a:rPr lang="nb-NO" sz="2800" dirty="0">
                <a:latin typeface="Calibri" panose="020F0502020204030204" pitchFamily="34" charset="0"/>
                <a:ea typeface="Times New Roman" panose="02020603050405020304" pitchFamily="18" charset="0"/>
                <a:cs typeface="Calibri" panose="020F0502020204030204" pitchFamily="34" charset="0"/>
              </a:rPr>
              <a:t>).</a:t>
            </a:r>
            <a:endParaRPr lang="en-GB" sz="2800" dirty="0">
              <a:solidFill>
                <a:prstClr val="black"/>
              </a:solidFill>
              <a:latin typeface="Calibri" panose="020F0502020204030204" pitchFamily="34" charset="0"/>
              <a:cs typeface="Calibri" panose="020F0502020204030204" pitchFamily="34" charset="0"/>
            </a:endParaRPr>
          </a:p>
        </p:txBody>
      </p:sp>
      <p:sp>
        <p:nvSpPr>
          <p:cNvPr id="2" name="Rectangle 3">
            <a:extLst>
              <a:ext uri="{FF2B5EF4-FFF2-40B4-BE49-F238E27FC236}">
                <a16:creationId xmlns:a16="http://schemas.microsoft.com/office/drawing/2014/main" id="{110D797D-47A5-AD5E-A777-CD67FE1A74C1}"/>
              </a:ext>
            </a:extLst>
          </p:cNvPr>
          <p:cNvSpPr/>
          <p:nvPr/>
        </p:nvSpPr>
        <p:spPr>
          <a:xfrm>
            <a:off x="29136020" y="18301136"/>
            <a:ext cx="5145097" cy="6438366"/>
          </a:xfrm>
          <a:prstGeom prst="rect">
            <a:avLst/>
          </a:prstGeom>
        </p:spPr>
        <p:txBody>
          <a:bodyPr wrap="square">
            <a:spAutoFit/>
          </a:bodyPr>
          <a:lstStyle/>
          <a:p>
            <a:pPr algn="just">
              <a:lnSpc>
                <a:spcPct val="115000"/>
              </a:lnSpc>
              <a:spcAft>
                <a:spcPts val="1000"/>
              </a:spcAft>
            </a:pPr>
            <a:r>
              <a:rPr lang="en-GB" sz="2400" b="1" dirty="0">
                <a:latin typeface="Calibri" panose="020F0502020204030204" pitchFamily="34" charset="0"/>
                <a:ea typeface="Calibri"/>
                <a:cs typeface="Calibri" panose="020F0502020204030204" pitchFamily="34" charset="0"/>
              </a:rPr>
              <a:t>Figure 4</a:t>
            </a:r>
            <a:r>
              <a:rPr lang="en-GB" sz="2400" dirty="0">
                <a:latin typeface="Calibri" panose="020F0502020204030204" pitchFamily="34" charset="0"/>
                <a:ea typeface="Calibri"/>
                <a:cs typeface="Calibri" panose="020F0502020204030204" pitchFamily="34" charset="0"/>
              </a:rPr>
              <a:t>: Dot plot illustrating ratios of neutrophil counts post-treatment / pre-treatment (</a:t>
            </a:r>
            <a:r>
              <a:rPr lang="en-GB" sz="2400" dirty="0" err="1">
                <a:latin typeface="Calibri" panose="020F0502020204030204" pitchFamily="34" charset="0"/>
                <a:ea typeface="Calibri"/>
                <a:cs typeface="Calibri" panose="020F0502020204030204" pitchFamily="34" charset="0"/>
              </a:rPr>
              <a:t>R</a:t>
            </a:r>
            <a:r>
              <a:rPr lang="en-GB" sz="2400" baseline="-25000" dirty="0" err="1">
                <a:latin typeface="Calibri" panose="020F0502020204030204" pitchFamily="34" charset="0"/>
                <a:ea typeface="Calibri"/>
                <a:cs typeface="Calibri" panose="020F0502020204030204" pitchFamily="34" charset="0"/>
              </a:rPr>
              <a:t>tot</a:t>
            </a:r>
            <a:r>
              <a:rPr lang="en-GB" sz="2400" dirty="0">
                <a:latin typeface="Calibri" panose="020F0502020204030204" pitchFamily="34" charset="0"/>
                <a:ea typeface="Calibri"/>
                <a:cs typeface="Calibri" panose="020F0502020204030204" pitchFamily="34" charset="0"/>
              </a:rPr>
              <a:t>) for breast cancer patients undergoing neoadjuvant chemotherapy, stratified by combinatorial </a:t>
            </a:r>
            <a:r>
              <a:rPr lang="en-GB" sz="2400" i="1" dirty="0">
                <a:latin typeface="Calibri" panose="020F0502020204030204" pitchFamily="34" charset="0"/>
                <a:ea typeface="Calibri"/>
                <a:cs typeface="Calibri" panose="020F0502020204030204" pitchFamily="34" charset="0"/>
              </a:rPr>
              <a:t>MDM2</a:t>
            </a:r>
            <a:r>
              <a:rPr lang="en-GB" sz="2400" dirty="0">
                <a:latin typeface="Calibri" panose="020F0502020204030204" pitchFamily="34" charset="0"/>
                <a:ea typeface="Calibri"/>
                <a:cs typeface="Calibri" panose="020F0502020204030204" pitchFamily="34" charset="0"/>
              </a:rPr>
              <a:t> polymorphism genotypes. d/d-GG-TT = patients with del1518 deletion/deletion, SNP285GG and SNP309TT genotypes. </a:t>
            </a:r>
            <a:r>
              <a:rPr lang="en-GB" sz="2400" dirty="0" err="1">
                <a:latin typeface="Calibri" panose="020F0502020204030204" pitchFamily="34" charset="0"/>
                <a:ea typeface="Calibri"/>
                <a:cs typeface="Calibri" panose="020F0502020204030204" pitchFamily="34" charset="0"/>
              </a:rPr>
              <a:t>i</a:t>
            </a:r>
            <a:r>
              <a:rPr lang="en-GB" sz="2400" dirty="0">
                <a:latin typeface="Calibri" panose="020F0502020204030204" pitchFamily="34" charset="0"/>
                <a:ea typeface="Calibri"/>
                <a:cs typeface="Calibri" panose="020F0502020204030204" pitchFamily="34" charset="0"/>
              </a:rPr>
              <a:t>/d-GG-TT = patients with del1518 insertion/deletion, SNP285GG and SNP309TT genotypes.  Grey bars indicate mean value in each group. P-value calculated by Mann-Whitney tests for two groups. </a:t>
            </a:r>
          </a:p>
        </p:txBody>
      </p:sp>
      <p:sp>
        <p:nvSpPr>
          <p:cNvPr id="3" name="Rectangle 3">
            <a:extLst>
              <a:ext uri="{FF2B5EF4-FFF2-40B4-BE49-F238E27FC236}">
                <a16:creationId xmlns:a16="http://schemas.microsoft.com/office/drawing/2014/main" id="{198F503A-2177-781D-1BBC-65B73749C00B}"/>
              </a:ext>
            </a:extLst>
          </p:cNvPr>
          <p:cNvSpPr/>
          <p:nvPr/>
        </p:nvSpPr>
        <p:spPr>
          <a:xfrm>
            <a:off x="15031853" y="22721050"/>
            <a:ext cx="13512255" cy="1938992"/>
          </a:xfrm>
          <a:prstGeom prst="rect">
            <a:avLst/>
          </a:prstGeom>
        </p:spPr>
        <p:txBody>
          <a:bodyPr wrap="square">
            <a:spAutoFit/>
          </a:bodyPr>
          <a:lstStyle/>
          <a:p>
            <a:pPr algn="just">
              <a:spcAft>
                <a:spcPts val="1000"/>
              </a:spcAft>
            </a:pPr>
            <a:r>
              <a:rPr lang="en-GB" sz="2400" b="1" dirty="0">
                <a:latin typeface="Calibri" panose="020F0502020204030204" pitchFamily="34" charset="0"/>
                <a:ea typeface="Calibri"/>
                <a:cs typeface="Calibri" panose="020F0502020204030204" pitchFamily="34" charset="0"/>
              </a:rPr>
              <a:t>Figure 3</a:t>
            </a:r>
            <a:r>
              <a:rPr lang="en-GB" sz="2400" dirty="0">
                <a:latin typeface="Calibri" panose="020F0502020204030204" pitchFamily="34" charset="0"/>
                <a:ea typeface="Calibri"/>
                <a:cs typeface="Calibri" panose="020F0502020204030204" pitchFamily="34" charset="0"/>
              </a:rPr>
              <a:t>: Dot plot illustrating ratios of neutrophil counts post-treatment / pre-treatment (</a:t>
            </a:r>
            <a:r>
              <a:rPr lang="en-GB" sz="2400" dirty="0" err="1">
                <a:latin typeface="Calibri" panose="020F0502020204030204" pitchFamily="34" charset="0"/>
                <a:ea typeface="Calibri"/>
                <a:cs typeface="Calibri" panose="020F0502020204030204" pitchFamily="34" charset="0"/>
              </a:rPr>
              <a:t>R</a:t>
            </a:r>
            <a:r>
              <a:rPr lang="en-GB" sz="2400" baseline="-25000" dirty="0" err="1">
                <a:latin typeface="Calibri" panose="020F0502020204030204" pitchFamily="34" charset="0"/>
                <a:ea typeface="Calibri"/>
                <a:cs typeface="Calibri" panose="020F0502020204030204" pitchFamily="34" charset="0"/>
              </a:rPr>
              <a:t>tot</a:t>
            </a:r>
            <a:r>
              <a:rPr lang="en-GB" sz="2400" dirty="0">
                <a:latin typeface="Calibri" panose="020F0502020204030204" pitchFamily="34" charset="0"/>
                <a:ea typeface="Calibri"/>
                <a:cs typeface="Calibri" panose="020F0502020204030204" pitchFamily="34" charset="0"/>
              </a:rPr>
              <a:t>) for breast cancer patients undergoing neoadjuvant chemotherapy. Grey bars indicate mean value in each group. P-value calculated by </a:t>
            </a:r>
            <a:r>
              <a:rPr lang="en-GB" sz="2400" dirty="0" err="1">
                <a:latin typeface="Calibri" panose="020F0502020204030204" pitchFamily="34" charset="0"/>
                <a:ea typeface="Calibri"/>
                <a:cs typeface="Calibri" panose="020F0502020204030204" pitchFamily="34" charset="0"/>
              </a:rPr>
              <a:t>Jonckheere</a:t>
            </a:r>
            <a:r>
              <a:rPr lang="en-GB" sz="2400" dirty="0">
                <a:latin typeface="Calibri" panose="020F0502020204030204" pitchFamily="34" charset="0"/>
                <a:ea typeface="Calibri"/>
                <a:cs typeface="Calibri" panose="020F0502020204030204" pitchFamily="34" charset="0"/>
              </a:rPr>
              <a:t>-Terpstra test for ranked groups. </a:t>
            </a:r>
            <a:r>
              <a:rPr lang="en-GB" sz="2400" b="1" dirty="0">
                <a:latin typeface="Calibri" panose="020F0502020204030204" pitchFamily="34" charset="0"/>
                <a:ea typeface="Calibri"/>
                <a:cs typeface="Calibri" panose="020F0502020204030204" pitchFamily="34" charset="0"/>
              </a:rPr>
              <a:t>A</a:t>
            </a:r>
            <a:r>
              <a:rPr lang="en-GB" sz="2400" dirty="0">
                <a:latin typeface="Calibri" panose="020F0502020204030204" pitchFamily="34" charset="0"/>
                <a:ea typeface="Calibri"/>
                <a:cs typeface="Calibri" panose="020F0502020204030204" pitchFamily="34" charset="0"/>
              </a:rPr>
              <a:t>: </a:t>
            </a:r>
            <a:r>
              <a:rPr lang="en-GB" sz="2400" dirty="0" err="1">
                <a:latin typeface="Calibri" panose="020F0502020204030204" pitchFamily="34" charset="0"/>
                <a:ea typeface="Calibri"/>
                <a:cs typeface="Calibri" panose="020F0502020204030204" pitchFamily="34" charset="0"/>
              </a:rPr>
              <a:t>R</a:t>
            </a:r>
            <a:r>
              <a:rPr lang="en-GB" sz="2400" baseline="-25000" dirty="0" err="1">
                <a:latin typeface="Calibri" panose="020F0502020204030204" pitchFamily="34" charset="0"/>
                <a:ea typeface="Calibri"/>
                <a:cs typeface="Calibri" panose="020F0502020204030204" pitchFamily="34" charset="0"/>
              </a:rPr>
              <a:t>tot</a:t>
            </a:r>
            <a:r>
              <a:rPr lang="en-GB" sz="2400" baseline="-25000" dirty="0">
                <a:latin typeface="Calibri" panose="020F0502020204030204" pitchFamily="34" charset="0"/>
                <a:ea typeface="Calibri"/>
                <a:cs typeface="Calibri" panose="020F0502020204030204" pitchFamily="34" charset="0"/>
              </a:rPr>
              <a:t>  </a:t>
            </a:r>
            <a:r>
              <a:rPr lang="en-GB" sz="2400" dirty="0">
                <a:latin typeface="Calibri" panose="020F0502020204030204" pitchFamily="34" charset="0"/>
                <a:ea typeface="Calibri"/>
                <a:cs typeface="Calibri" panose="020F0502020204030204" pitchFamily="34" charset="0"/>
              </a:rPr>
              <a:t>stratified by </a:t>
            </a:r>
            <a:r>
              <a:rPr lang="en-GB" sz="2400" i="1" dirty="0">
                <a:latin typeface="Calibri" panose="020F0502020204030204" pitchFamily="34" charset="0"/>
                <a:ea typeface="Calibri"/>
                <a:cs typeface="Calibri" panose="020F0502020204030204" pitchFamily="34" charset="0"/>
              </a:rPr>
              <a:t>MDM2</a:t>
            </a:r>
            <a:r>
              <a:rPr lang="en-GB" sz="2400" dirty="0">
                <a:latin typeface="Calibri" panose="020F0502020204030204" pitchFamily="34" charset="0"/>
                <a:ea typeface="Calibri"/>
                <a:cs typeface="Calibri" panose="020F0502020204030204" pitchFamily="34" charset="0"/>
              </a:rPr>
              <a:t> SNP309 genotypes  (TT vs. TG vs. GG). </a:t>
            </a:r>
            <a:r>
              <a:rPr lang="en-GB" sz="2400" b="1" dirty="0">
                <a:latin typeface="Calibri" panose="020F0502020204030204" pitchFamily="34" charset="0"/>
                <a:ea typeface="Calibri"/>
                <a:cs typeface="Calibri" panose="020F0502020204030204" pitchFamily="34" charset="0"/>
              </a:rPr>
              <a:t>B</a:t>
            </a:r>
            <a:r>
              <a:rPr lang="en-GB" sz="2400" dirty="0">
                <a:latin typeface="Calibri" panose="020F0502020204030204" pitchFamily="34" charset="0"/>
                <a:ea typeface="Calibri"/>
                <a:cs typeface="Calibri" panose="020F0502020204030204" pitchFamily="34" charset="0"/>
              </a:rPr>
              <a:t>:</a:t>
            </a:r>
            <a:r>
              <a:rPr lang="en-GB" sz="2400" b="1" dirty="0">
                <a:latin typeface="Calibri" panose="020F0502020204030204" pitchFamily="34" charset="0"/>
                <a:ea typeface="Calibri"/>
                <a:cs typeface="Calibri" panose="020F0502020204030204" pitchFamily="34" charset="0"/>
              </a:rPr>
              <a:t> </a:t>
            </a:r>
            <a:r>
              <a:rPr lang="en-GB" sz="2400" dirty="0" err="1">
                <a:latin typeface="Calibri" panose="020F0502020204030204" pitchFamily="34" charset="0"/>
                <a:ea typeface="Calibri"/>
                <a:cs typeface="Calibri" panose="020F0502020204030204" pitchFamily="34" charset="0"/>
              </a:rPr>
              <a:t>R</a:t>
            </a:r>
            <a:r>
              <a:rPr lang="en-GB" sz="2400" baseline="-25000" dirty="0" err="1">
                <a:latin typeface="Calibri" panose="020F0502020204030204" pitchFamily="34" charset="0"/>
                <a:ea typeface="Calibri"/>
                <a:cs typeface="Calibri" panose="020F0502020204030204" pitchFamily="34" charset="0"/>
              </a:rPr>
              <a:t>tot</a:t>
            </a:r>
            <a:r>
              <a:rPr lang="en-GB" sz="2400" baseline="-25000" dirty="0">
                <a:latin typeface="Calibri" panose="020F0502020204030204" pitchFamily="34" charset="0"/>
                <a:ea typeface="Calibri"/>
                <a:cs typeface="Calibri" panose="020F0502020204030204" pitchFamily="34" charset="0"/>
              </a:rPr>
              <a:t>  </a:t>
            </a:r>
            <a:r>
              <a:rPr lang="en-GB" sz="2400" dirty="0">
                <a:latin typeface="Calibri" panose="020F0502020204030204" pitchFamily="34" charset="0"/>
                <a:ea typeface="Calibri"/>
                <a:cs typeface="Calibri" panose="020F0502020204030204" pitchFamily="34" charset="0"/>
              </a:rPr>
              <a:t>stratified by </a:t>
            </a:r>
            <a:r>
              <a:rPr lang="en-GB" sz="2400" i="1" dirty="0">
                <a:latin typeface="Calibri" panose="020F0502020204030204" pitchFamily="34" charset="0"/>
                <a:ea typeface="Calibri"/>
                <a:cs typeface="Calibri" panose="020F0502020204030204" pitchFamily="34" charset="0"/>
              </a:rPr>
              <a:t>MDM2</a:t>
            </a:r>
            <a:r>
              <a:rPr lang="en-GB" sz="2400" dirty="0">
                <a:latin typeface="Calibri" panose="020F0502020204030204" pitchFamily="34" charset="0"/>
                <a:ea typeface="Calibri"/>
                <a:cs typeface="Calibri" panose="020F0502020204030204" pitchFamily="34" charset="0"/>
              </a:rPr>
              <a:t> del1518 genotypes (d/d vs. </a:t>
            </a:r>
            <a:r>
              <a:rPr lang="en-GB" sz="2400" dirty="0" err="1">
                <a:latin typeface="Calibri" panose="020F0502020204030204" pitchFamily="34" charset="0"/>
                <a:ea typeface="Calibri"/>
                <a:cs typeface="Calibri" panose="020F0502020204030204" pitchFamily="34" charset="0"/>
              </a:rPr>
              <a:t>i</a:t>
            </a:r>
            <a:r>
              <a:rPr lang="en-GB" sz="2400" dirty="0">
                <a:latin typeface="Calibri" panose="020F0502020204030204" pitchFamily="34" charset="0"/>
                <a:ea typeface="Calibri"/>
                <a:cs typeface="Calibri" panose="020F0502020204030204" pitchFamily="34" charset="0"/>
              </a:rPr>
              <a:t>/d vs. </a:t>
            </a:r>
            <a:r>
              <a:rPr lang="en-GB" sz="2400" dirty="0" err="1">
                <a:latin typeface="Calibri" panose="020F0502020204030204" pitchFamily="34" charset="0"/>
                <a:ea typeface="Calibri"/>
                <a:cs typeface="Calibri" panose="020F0502020204030204" pitchFamily="34" charset="0"/>
              </a:rPr>
              <a:t>i</a:t>
            </a:r>
            <a:r>
              <a:rPr lang="en-GB" sz="2400" dirty="0">
                <a:latin typeface="Calibri" panose="020F0502020204030204" pitchFamily="34" charset="0"/>
                <a:ea typeface="Calibri"/>
                <a:cs typeface="Calibri" panose="020F0502020204030204" pitchFamily="34" charset="0"/>
              </a:rPr>
              <a:t>/</a:t>
            </a:r>
            <a:r>
              <a:rPr lang="en-GB" sz="2400" dirty="0" err="1">
                <a:latin typeface="Calibri" panose="020F0502020204030204" pitchFamily="34" charset="0"/>
                <a:ea typeface="Calibri"/>
                <a:cs typeface="Calibri" panose="020F0502020204030204" pitchFamily="34" charset="0"/>
              </a:rPr>
              <a:t>i</a:t>
            </a:r>
            <a:r>
              <a:rPr lang="en-GB" sz="2400" dirty="0">
                <a:latin typeface="Calibri" panose="020F0502020204030204" pitchFamily="34" charset="0"/>
                <a:ea typeface="Calibri"/>
                <a:cs typeface="Calibri" panose="020F0502020204030204" pitchFamily="34" charset="0"/>
              </a:rPr>
              <a:t>). d/d = homozygous deletion genotype, </a:t>
            </a:r>
            <a:r>
              <a:rPr lang="en-GB" sz="2400" dirty="0" err="1">
                <a:latin typeface="Calibri" panose="020F0502020204030204" pitchFamily="34" charset="0"/>
                <a:ea typeface="Calibri"/>
                <a:cs typeface="Calibri" panose="020F0502020204030204" pitchFamily="34" charset="0"/>
              </a:rPr>
              <a:t>i</a:t>
            </a:r>
            <a:r>
              <a:rPr lang="en-GB" sz="2400" dirty="0">
                <a:latin typeface="Calibri" panose="020F0502020204030204" pitchFamily="34" charset="0"/>
                <a:ea typeface="Calibri"/>
                <a:cs typeface="Calibri" panose="020F0502020204030204" pitchFamily="34" charset="0"/>
              </a:rPr>
              <a:t>/d = heterozygous genotype, </a:t>
            </a:r>
            <a:r>
              <a:rPr lang="en-GB" sz="2400" dirty="0" err="1">
                <a:latin typeface="Calibri" panose="020F0502020204030204" pitchFamily="34" charset="0"/>
                <a:ea typeface="Calibri"/>
                <a:cs typeface="Calibri" panose="020F0502020204030204" pitchFamily="34" charset="0"/>
              </a:rPr>
              <a:t>i</a:t>
            </a:r>
            <a:r>
              <a:rPr lang="en-GB" sz="2400" dirty="0">
                <a:latin typeface="Calibri" panose="020F0502020204030204" pitchFamily="34" charset="0"/>
                <a:ea typeface="Calibri"/>
                <a:cs typeface="Calibri" panose="020F0502020204030204" pitchFamily="34" charset="0"/>
              </a:rPr>
              <a:t>/</a:t>
            </a:r>
            <a:r>
              <a:rPr lang="en-GB" sz="2400" dirty="0" err="1">
                <a:latin typeface="Calibri" panose="020F0502020204030204" pitchFamily="34" charset="0"/>
                <a:ea typeface="Calibri"/>
                <a:cs typeface="Calibri" panose="020F0502020204030204" pitchFamily="34" charset="0"/>
              </a:rPr>
              <a:t>i</a:t>
            </a:r>
            <a:r>
              <a:rPr lang="en-GB" sz="2400" dirty="0">
                <a:latin typeface="Calibri" panose="020F0502020204030204" pitchFamily="34" charset="0"/>
                <a:ea typeface="Calibri"/>
                <a:cs typeface="Calibri" panose="020F0502020204030204" pitchFamily="34" charset="0"/>
              </a:rPr>
              <a:t> = homozygous insertion genotype. 	</a:t>
            </a:r>
            <a:endParaRPr lang="en-GB" sz="360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939925"/>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446</TotalTime>
  <Words>1362</Words>
  <Application>Microsoft Macintosh PowerPoint</Application>
  <PresentationFormat>Egendefinert</PresentationFormat>
  <Paragraphs>71</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Office-tema</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Nora Hatletvedt</dc:creator>
  <cp:lastModifiedBy>Nora Hatletvedt</cp:lastModifiedBy>
  <cp:revision>8</cp:revision>
  <dcterms:created xsi:type="dcterms:W3CDTF">2023-05-26T08:42:54Z</dcterms:created>
  <dcterms:modified xsi:type="dcterms:W3CDTF">2023-05-26T16:10:30Z</dcterms:modified>
</cp:coreProperties>
</file>