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2" autoAdjust="0"/>
    <p:restoredTop sz="95853" autoAdjust="0"/>
  </p:normalViewPr>
  <p:slideViewPr>
    <p:cSldViewPr snapToGrid="0">
      <p:cViewPr>
        <p:scale>
          <a:sx n="33" d="100"/>
          <a:sy n="33" d="100"/>
        </p:scale>
        <p:origin x="304" y="144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B71FBB0-7283-9C47-8A07-A78431AE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4799" y="27905117"/>
            <a:ext cx="9907650" cy="1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897701"/>
            <a:ext cx="42312272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9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Internaliserende vansker hos barn og unge under covid-19 pandemien</a:t>
            </a:r>
          </a:p>
          <a:p>
            <a:pPr eaLnBrk="1" hangingPunct="1"/>
            <a:endParaRPr lang="nb-NO" altLang="nb-NO" sz="1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82688" y="2627830"/>
            <a:ext cx="3923239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5400" dirty="0">
                <a:solidFill>
                  <a:schemeClr val="bg1"/>
                </a:solidFill>
                <a:latin typeface="+mj-lt"/>
              </a:rPr>
              <a:t>Konsekvensene av COVID-19 pandemien for barn og unges internaliserende vansker </a:t>
            </a:r>
          </a:p>
          <a:p>
            <a:pPr eaLnBrk="1" hangingPunct="1"/>
            <a:r>
              <a:rPr lang="nb-NO" altLang="nb-NO" sz="5400" dirty="0">
                <a:solidFill>
                  <a:schemeClr val="bg1"/>
                </a:solidFill>
                <a:latin typeface="+mj-lt"/>
              </a:rPr>
              <a:t>som angst og depresjon.</a:t>
            </a: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0234601" y="1882586"/>
            <a:ext cx="12581438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nb-NO" altLang="nb-NO" sz="4400" b="1" dirty="0">
              <a:solidFill>
                <a:schemeClr val="bg1"/>
              </a:solidFill>
              <a:latin typeface="+mn-lt"/>
            </a:endParaRPr>
          </a:p>
          <a:p>
            <a:pPr algn="r" eaLnBrk="1" hangingPunct="1"/>
            <a:endParaRPr lang="nb-NO" altLang="nb-NO" sz="4400" b="1" dirty="0">
              <a:solidFill>
                <a:schemeClr val="bg1"/>
              </a:solidFill>
              <a:latin typeface="+mn-lt"/>
            </a:endParaRPr>
          </a:p>
          <a:p>
            <a:pPr algn="r" eaLnBrk="1" hangingPunct="1"/>
            <a:endParaRPr lang="nb-NO" altLang="nb-NO" sz="4400" b="1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nb-NO" altLang="nb-NO" sz="4400" b="1" dirty="0">
                <a:solidFill>
                  <a:schemeClr val="bg1"/>
                </a:solidFill>
                <a:latin typeface="+mn-lt"/>
              </a:rPr>
              <a:t>Ahmad Harmoush og Siw Karina Wolfe Holm</a:t>
            </a:r>
            <a:r>
              <a:rPr lang="nb-NO" altLang="nb-NO" sz="4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1" hangingPunct="1"/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max012@uib.no               sth006@uib.no </a:t>
            </a:r>
          </a:p>
          <a:p>
            <a:pPr eaLnBrk="1" hangingPunct="1"/>
            <a:br>
              <a:rPr lang="nb-NO" altLang="nb-NO" sz="4000" dirty="0">
                <a:solidFill>
                  <a:schemeClr val="bg1"/>
                </a:solidFill>
                <a:latin typeface="+mn-lt"/>
              </a:rPr>
            </a:br>
            <a:endParaRPr lang="nb-NO" altLang="nb-NO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815321" y="6443513"/>
            <a:ext cx="9619763" cy="112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GB" altLang="nb-NO" sz="5100" b="1" dirty="0">
                <a:latin typeface="+mj-lt"/>
              </a:rPr>
              <a:t>ABSTRACT</a:t>
            </a:r>
          </a:p>
          <a:p>
            <a:pPr eaLnBrk="1" hangingPunct="1">
              <a:spcAft>
                <a:spcPct val="20000"/>
              </a:spcAft>
            </a:pPr>
            <a:r>
              <a:rPr lang="en-GB" altLang="nb-NO" sz="5100" dirty="0">
                <a:latin typeface="+mj-lt"/>
                <a:cs typeface="Arial" panose="020B0604020202020204" pitchFamily="34" charset="0"/>
              </a:rPr>
              <a:t>Fra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januar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2020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utgjorde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COVID-19-pandemien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en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trussel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mot global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helse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.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Både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voksne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og barn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ble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påvirket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av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restriksjonene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og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tiltakene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for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å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begrense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smittespredningen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befolkningen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. For barn og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unge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førte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tiltakene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som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for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eksempel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hjemmeisolasjon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og digital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undervisning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til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stor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inngripen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i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den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enkeltes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hverdag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,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selv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om de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ikke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viste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tydelige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symptomer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sammenlignet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 med </a:t>
            </a:r>
            <a:r>
              <a:rPr lang="en-GB" altLang="nb-NO" sz="5100" dirty="0" err="1">
                <a:latin typeface="+mj-lt"/>
                <a:cs typeface="Arial" panose="020B0604020202020204" pitchFamily="34" charset="0"/>
              </a:rPr>
              <a:t>voksne</a:t>
            </a:r>
            <a:r>
              <a:rPr lang="en-GB" altLang="nb-NO" sz="5100" dirty="0">
                <a:latin typeface="+mj-lt"/>
                <a:cs typeface="Arial" panose="020B0604020202020204" pitchFamily="34" charset="0"/>
              </a:rPr>
              <a:t>. </a:t>
            </a:r>
            <a:r>
              <a:rPr lang="en-GB" altLang="nb-NO" sz="5100" dirty="0">
                <a:latin typeface="+mj-lt"/>
              </a:rPr>
              <a:t></a:t>
            </a:r>
          </a:p>
        </p:txBody>
      </p:sp>
      <p:sp>
        <p:nvSpPr>
          <p:cNvPr id="2052" name="Text box 2" descr="Text field "/>
          <p:cNvSpPr txBox="1">
            <a:spLocks noChangeArrowheads="1"/>
          </p:cNvSpPr>
          <p:nvPr/>
        </p:nvSpPr>
        <p:spPr bwMode="auto">
          <a:xfrm>
            <a:off x="11081348" y="14437122"/>
            <a:ext cx="10457682" cy="1228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4400" b="1" dirty="0" err="1">
                <a:latin typeface="+mj-lt"/>
              </a:rPr>
              <a:t>Hvorfor</a:t>
            </a:r>
            <a:r>
              <a:rPr lang="en-US" altLang="nb-NO" sz="4400" b="1" dirty="0">
                <a:latin typeface="+mj-lt"/>
              </a:rPr>
              <a:t> dette </a:t>
            </a:r>
            <a:r>
              <a:rPr lang="en-US" altLang="nb-NO" sz="4400" b="1" dirty="0" err="1">
                <a:latin typeface="+mj-lt"/>
              </a:rPr>
              <a:t>tema</a:t>
            </a:r>
            <a:r>
              <a:rPr lang="en-US" altLang="nb-NO" sz="4400" b="1" dirty="0">
                <a:latin typeface="+mj-lt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fleste studier av psykiske vansker ved tidligere pan- og epidemier har hatt fokus på voksne.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 vet svært lite om hvilke psykososiale utfordringer globale pandemier representerer for barn og unge</a:t>
            </a:r>
            <a:endParaRPr lang="nb-NO" sz="4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effectLst/>
                <a:latin typeface="+mj-lt"/>
                <a:ea typeface="Times New Roman" panose="02020603050405020304" pitchFamily="18" charset="0"/>
              </a:rPr>
              <a:t>Barndom og ungdomsår representerer sensitive perioder i utviklingen.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effectLst/>
                <a:latin typeface="+mj-lt"/>
                <a:ea typeface="Times New Roman" panose="02020603050405020304" pitchFamily="18" charset="0"/>
              </a:rPr>
              <a:t>I tillegg kan ungdommer som sliter med emosjonelle problemer ta i bruk usunne mestringsstrategier, som rusbruk</a:t>
            </a:r>
            <a:r>
              <a:rPr lang="nb-NO" sz="4400" dirty="0">
                <a:latin typeface="+mj-lt"/>
                <a:ea typeface="Times New Roman" panose="02020603050405020304" pitchFamily="18" charset="0"/>
              </a:rPr>
              <a:t>. (1)</a:t>
            </a:r>
            <a:endParaRPr lang="nb-NO" sz="4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nb-NO" sz="4400" dirty="0" err="1">
                <a:latin typeface="+mj-lt"/>
              </a:rPr>
              <a:t>Manglende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håndtering</a:t>
            </a:r>
            <a:r>
              <a:rPr lang="en-US" altLang="nb-NO" sz="4400" dirty="0">
                <a:latin typeface="+mj-lt"/>
              </a:rPr>
              <a:t> av depressive </a:t>
            </a:r>
            <a:r>
              <a:rPr lang="en-US" altLang="nb-NO" sz="4400" dirty="0" err="1">
                <a:latin typeface="+mj-lt"/>
              </a:rPr>
              <a:t>symptomer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i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tidlig</a:t>
            </a:r>
            <a:r>
              <a:rPr lang="en-US" altLang="nb-NO" sz="4400" dirty="0">
                <a:latin typeface="+mj-lt"/>
              </a:rPr>
              <a:t> alder er </a:t>
            </a:r>
            <a:r>
              <a:rPr lang="en-US" altLang="nb-NO" sz="4400" dirty="0" err="1">
                <a:latin typeface="+mj-lt"/>
              </a:rPr>
              <a:t>assosiert</a:t>
            </a:r>
            <a:r>
              <a:rPr lang="en-US" altLang="nb-NO" sz="4400" dirty="0">
                <a:latin typeface="+mj-lt"/>
              </a:rPr>
              <a:t> med </a:t>
            </a:r>
            <a:r>
              <a:rPr lang="en-US" altLang="nb-NO" sz="4400" dirty="0" err="1">
                <a:latin typeface="+mj-lt"/>
              </a:rPr>
              <a:t>tilbakevendende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depresjon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senere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i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livet</a:t>
            </a:r>
            <a:r>
              <a:rPr lang="en-US" altLang="nb-NO" sz="4400" dirty="0">
                <a:latin typeface="+mj-lt"/>
              </a:rPr>
              <a:t> og </a:t>
            </a:r>
            <a:r>
              <a:rPr lang="en-US" altLang="nb-NO" sz="4400" dirty="0" err="1">
                <a:latin typeface="+mj-lt"/>
              </a:rPr>
              <a:t>andre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psykiske</a:t>
            </a:r>
            <a:r>
              <a:rPr lang="en-US" altLang="nb-NO" sz="4400" dirty="0">
                <a:latin typeface="+mj-lt"/>
              </a:rPr>
              <a:t> </a:t>
            </a:r>
            <a:r>
              <a:rPr lang="en-US" altLang="nb-NO" sz="4400" dirty="0" err="1">
                <a:latin typeface="+mj-lt"/>
              </a:rPr>
              <a:t>lidelser</a:t>
            </a:r>
            <a:r>
              <a:rPr lang="en-US" altLang="nb-NO" sz="4400" dirty="0">
                <a:latin typeface="+mj-lt"/>
              </a:rPr>
              <a:t>. (2)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effectLst/>
                <a:latin typeface="+mj-lt"/>
                <a:ea typeface="Times New Roman" panose="02020603050405020304" pitchFamily="18" charset="0"/>
              </a:rPr>
              <a:t>Angst og depresjon er positivt assosiert med selvmordstanker og atferd</a:t>
            </a:r>
            <a:r>
              <a:rPr lang="nb-NO" sz="4400" dirty="0">
                <a:latin typeface="+mj-lt"/>
                <a:ea typeface="Times New Roman" panose="02020603050405020304" pitchFamily="18" charset="0"/>
              </a:rPr>
              <a:t>. (3)</a:t>
            </a:r>
            <a:endParaRPr lang="en-US" altLang="nb-NO" sz="4400" dirty="0">
              <a:latin typeface="+mj-lt"/>
            </a:endParaRPr>
          </a:p>
        </p:txBody>
      </p:sp>
      <p:sp>
        <p:nvSpPr>
          <p:cNvPr id="2065" name="References" descr="Field for references"/>
          <p:cNvSpPr txBox="1">
            <a:spLocks noChangeArrowheads="1"/>
          </p:cNvSpPr>
          <p:nvPr/>
        </p:nvSpPr>
        <p:spPr bwMode="auto">
          <a:xfrm>
            <a:off x="14714707" y="27412810"/>
            <a:ext cx="1635584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REFERENCES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 J, Zhou F, Hou W,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Heybati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Lohit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S, Abbas U, et al. Prevalence of mental health symptoms in children and adolescents during the COVID-19 pandemic: A meta-analysis. Annals of the New York Academy of Sciences. 2022;20.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Alamolhoda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SH,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Zalpour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Vakili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Razie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Mohammadi C, et al. Adolescent mental health during covid-19 pandemics: a systematic review. Int J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Adolesc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Med Health. 2022.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Windarwati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HD, Lestari R,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Supianto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AA,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Wicaksono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SA,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NA,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Kusumawati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MW, et al. A narrative review into the impact of COVID-19 pandemic on senior high school adolescent mental health. Journal of Child and Adolescent Psychiatric Nursing. 2022;35(3):206-17.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Wolf K,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Schmitz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J.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Systematic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review: Longitudinal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effects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COVID-19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pandemic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child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adolescent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mental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health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nb-N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medRxiv</a:t>
            </a: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2022;20.</a:t>
            </a:r>
            <a:r>
              <a:rPr lang="nb-NO" sz="1200" dirty="0">
                <a:effectLst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/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66" name="Acknowledgements" descr="Field for acknowledgements"/>
          <p:cNvSpPr txBox="1">
            <a:spLocks noChangeArrowheads="1"/>
          </p:cNvSpPr>
          <p:nvPr/>
        </p:nvSpPr>
        <p:spPr bwMode="auto">
          <a:xfrm>
            <a:off x="31962408" y="27460575"/>
            <a:ext cx="1051433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ACKNOWLEDGEMENTS</a:t>
            </a:r>
          </a:p>
          <a:p>
            <a:pPr eaLnBrk="1" hangingPunct="1"/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Tusen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takk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stor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hjelp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oppgaven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til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våre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veiledere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</a:p>
          <a:p>
            <a:pPr eaLnBrk="1" hangingPunct="1"/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 Gro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Janne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Henningsen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Wergeland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Professor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Universitetet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Bergen,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Klinisk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institutt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1 </a:t>
            </a:r>
          </a:p>
          <a:p>
            <a:pPr eaLnBrk="1" hangingPunct="1"/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 Irene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Elgen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Professor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Universitetet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Bergen,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Klinisk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institutt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1 </a:t>
            </a:r>
          </a:p>
          <a:p>
            <a:pPr eaLnBrk="1" hangingPunct="1"/>
            <a:endParaRPr lang="en-GB" altLang="nb-NO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/>
            <a:endParaRPr lang="en-GB" altLang="nb-NO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/>
            <a:endParaRPr lang="en-GB" altLang="nb-NO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3" name="Bilde 2" descr="Et bilde som inneholder person, kontorforsyninger, innendørs, Kontorutstyr&#10;&#10;Automatisk generert beskrivelse">
            <a:extLst>
              <a:ext uri="{FF2B5EF4-FFF2-40B4-BE49-F238E27FC236}">
                <a16:creationId xmlns:a16="http://schemas.microsoft.com/office/drawing/2014/main" id="{08B55BD3-2FDE-0C8B-F350-031BCFE0D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11247" r="4283" b="13314"/>
          <a:stretch/>
        </p:blipFill>
        <p:spPr>
          <a:xfrm>
            <a:off x="21899363" y="20682129"/>
            <a:ext cx="9498863" cy="5872988"/>
          </a:xfrm>
          <a:prstGeom prst="rect">
            <a:avLst/>
          </a:prstGeom>
        </p:spPr>
      </p:pic>
      <p:pic>
        <p:nvPicPr>
          <p:cNvPr id="9" name="Bilde 8" descr="Et bilde som inneholder øyevipper, hodeplagg, Menneskeansikt, skjermbilde&#10;&#10;Automatisk generert beskrivelse">
            <a:extLst>
              <a:ext uri="{FF2B5EF4-FFF2-40B4-BE49-F238E27FC236}">
                <a16:creationId xmlns:a16="http://schemas.microsoft.com/office/drawing/2014/main" id="{438519F6-E3D8-D17C-C268-88E0F21C23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11335" r="275" b="32052"/>
          <a:stretch/>
        </p:blipFill>
        <p:spPr>
          <a:xfrm>
            <a:off x="11107836" y="10338466"/>
            <a:ext cx="9954004" cy="3793565"/>
          </a:xfrm>
          <a:prstGeom prst="rect">
            <a:avLst/>
          </a:prstGeom>
        </p:spPr>
      </p:pic>
      <p:pic>
        <p:nvPicPr>
          <p:cNvPr id="11" name="Bilde 10" descr="Et bilde som inneholder innendørs, person, vegg, klær&#10;&#10;Automatisk generert beskrivelse">
            <a:extLst>
              <a:ext uri="{FF2B5EF4-FFF2-40B4-BE49-F238E27FC236}">
                <a16:creationId xmlns:a16="http://schemas.microsoft.com/office/drawing/2014/main" id="{B6981E5C-27E4-AEFB-6617-1B3B10E4D3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r="11401"/>
          <a:stretch/>
        </p:blipFill>
        <p:spPr>
          <a:xfrm>
            <a:off x="782147" y="18178400"/>
            <a:ext cx="9686109" cy="807191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9ABF2A55-4379-C525-09D0-A93AA781F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2831" y="682978"/>
            <a:ext cx="103095392" cy="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F0038C2-9AE6-73FA-146A-27858965D6DE}"/>
              </a:ext>
            </a:extLst>
          </p:cNvPr>
          <p:cNvSpPr txBox="1"/>
          <p:nvPr/>
        </p:nvSpPr>
        <p:spPr>
          <a:xfrm>
            <a:off x="21792603" y="6308868"/>
            <a:ext cx="9269159" cy="1432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GB" altLang="nb-NO" sz="4000" b="1" dirty="0" err="1">
                <a:latin typeface="+mj-lt"/>
              </a:rPr>
              <a:t>Metoder</a:t>
            </a:r>
            <a:r>
              <a:rPr lang="en-GB" altLang="nb-NO" sz="4000" b="1" dirty="0">
                <a:latin typeface="+mj-lt"/>
              </a:rPr>
              <a:t>: </a:t>
            </a:r>
            <a:r>
              <a:rPr lang="en-GB" altLang="nb-NO" sz="4000" dirty="0" err="1">
                <a:latin typeface="+mj-lt"/>
              </a:rPr>
              <a:t>Studien</a:t>
            </a:r>
            <a:r>
              <a:rPr lang="en-GB" altLang="nb-NO" sz="4000" dirty="0">
                <a:latin typeface="+mj-lt"/>
              </a:rPr>
              <a:t> er </a:t>
            </a:r>
            <a:r>
              <a:rPr lang="en-GB" altLang="nb-NO" sz="4000" dirty="0" err="1">
                <a:latin typeface="+mj-lt"/>
              </a:rPr>
              <a:t>basert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på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en</a:t>
            </a:r>
            <a:r>
              <a:rPr lang="en-GB" altLang="nb-NO" sz="4000" dirty="0">
                <a:latin typeface="+mj-lt"/>
              </a:rPr>
              <a:t> «</a:t>
            </a:r>
            <a:r>
              <a:rPr lang="en-GB" altLang="nb-NO" sz="4000" dirty="0" err="1">
                <a:latin typeface="+mj-lt"/>
              </a:rPr>
              <a:t>Paraplyoversikt</a:t>
            </a:r>
            <a:r>
              <a:rPr lang="en-GB" altLang="nb-NO" sz="4000" dirty="0">
                <a:latin typeface="+mj-lt"/>
              </a:rPr>
              <a:t>» </a:t>
            </a:r>
            <a:r>
              <a:rPr lang="en-GB" altLang="nb-NO" sz="4000" dirty="0" err="1">
                <a:latin typeface="+mj-lt"/>
              </a:rPr>
              <a:t>som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følger</a:t>
            </a:r>
            <a:r>
              <a:rPr lang="en-GB" altLang="nb-NO" sz="4000" dirty="0">
                <a:latin typeface="+mj-lt"/>
              </a:rPr>
              <a:t> PRISMA-</a:t>
            </a:r>
            <a:r>
              <a:rPr lang="en-GB" altLang="nb-NO" sz="4000" dirty="0" err="1">
                <a:latin typeface="+mj-lt"/>
              </a:rPr>
              <a:t>protokollen</a:t>
            </a:r>
            <a:r>
              <a:rPr lang="en-GB" altLang="nb-NO" sz="4000" dirty="0">
                <a:latin typeface="+mj-lt"/>
              </a:rPr>
              <a:t>. </a:t>
            </a:r>
            <a:r>
              <a:rPr lang="en-GB" altLang="nb-NO" sz="4000" dirty="0" err="1">
                <a:latin typeface="+mj-lt"/>
              </a:rPr>
              <a:t>Systematisk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litteratursøk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i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tre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databaser</a:t>
            </a:r>
            <a:r>
              <a:rPr lang="en-GB" altLang="nb-NO" sz="4000" dirty="0">
                <a:latin typeface="+mj-lt"/>
              </a:rPr>
              <a:t> (Pubmed, PsycInfo og Embase) </a:t>
            </a:r>
            <a:r>
              <a:rPr lang="en-GB" altLang="nb-NO" sz="4000" dirty="0" err="1">
                <a:latin typeface="+mj-lt"/>
              </a:rPr>
              <a:t>ble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gjennomført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ved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å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bruke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utvalgte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nøkkelord</a:t>
            </a:r>
            <a:r>
              <a:rPr lang="en-GB" altLang="nb-NO" sz="4000" dirty="0">
                <a:latin typeface="+mj-lt"/>
              </a:rPr>
              <a:t> og med </a:t>
            </a:r>
            <a:r>
              <a:rPr lang="en-GB" altLang="nb-NO" sz="4000" dirty="0" err="1">
                <a:latin typeface="+mj-lt"/>
              </a:rPr>
              <a:t>avgrensning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til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systematiske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oversiktsartikler</a:t>
            </a:r>
            <a:r>
              <a:rPr lang="en-GB" altLang="nb-NO" sz="4000" dirty="0">
                <a:latin typeface="+mj-lt"/>
              </a:rPr>
              <a:t> og meta-analyser.</a:t>
            </a:r>
          </a:p>
          <a:p>
            <a:pPr eaLnBrk="1" hangingPunct="1">
              <a:spcAft>
                <a:spcPct val="20000"/>
              </a:spcAft>
            </a:pPr>
            <a:r>
              <a:rPr lang="nb-NO" sz="4000" dirty="0">
                <a:effectLst/>
                <a:latin typeface="+mj-lt"/>
                <a:ea typeface="Calibri" panose="020F0502020204030204" pitchFamily="34" charset="0"/>
              </a:rPr>
              <a:t>27 artikkel er inkludert</a:t>
            </a:r>
            <a:r>
              <a:rPr lang="nb-NO" sz="4000" dirty="0">
                <a:effectLst/>
                <a:latin typeface="+mj-lt"/>
              </a:rPr>
              <a:t> i vår </a:t>
            </a:r>
            <a:r>
              <a:rPr lang="nb-NO" sz="4000" dirty="0">
                <a:effectLst/>
                <a:latin typeface="+mj-lt"/>
                <a:ea typeface="Calibri" panose="020F0502020204030204" pitchFamily="34" charset="0"/>
              </a:rPr>
              <a:t>litteraturstudie.</a:t>
            </a:r>
          </a:p>
          <a:p>
            <a:pPr eaLnBrk="1" hangingPunct="1">
              <a:spcAft>
                <a:spcPct val="20000"/>
              </a:spcAft>
            </a:pPr>
            <a:endParaRPr lang="en-GB" altLang="nb-NO" sz="4000" dirty="0">
              <a:latin typeface="+mj-lt"/>
            </a:endParaRPr>
          </a:p>
          <a:p>
            <a:pPr eaLnBrk="1" hangingPunct="1">
              <a:spcAft>
                <a:spcPct val="20000"/>
              </a:spcAft>
            </a:pPr>
            <a:r>
              <a:rPr lang="nb-NO" sz="4400" b="1" dirty="0">
                <a:latin typeface="+mj-lt"/>
              </a:rPr>
              <a:t>Resultatene viste:</a:t>
            </a:r>
            <a:endParaRPr lang="en-GB" altLang="nb-NO" sz="4400" dirty="0">
              <a:latin typeface="+mj-lt"/>
            </a:endParaRPr>
          </a:p>
          <a:p>
            <a:pPr eaLnBrk="1" hangingPunct="1">
              <a:spcAft>
                <a:spcPct val="20000"/>
              </a:spcAft>
            </a:pPr>
            <a:r>
              <a:rPr lang="en-GB" altLang="nb-NO" sz="4000" dirty="0">
                <a:latin typeface="+mj-lt"/>
              </a:rPr>
              <a:t>Et </a:t>
            </a:r>
            <a:r>
              <a:rPr lang="en-GB" altLang="nb-NO" sz="4000" dirty="0" err="1">
                <a:latin typeface="+mj-lt"/>
              </a:rPr>
              <a:t>flertall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av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studiene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målte</a:t>
            </a:r>
            <a:r>
              <a:rPr lang="en-GB" altLang="nb-NO" sz="4000" dirty="0">
                <a:latin typeface="+mj-lt"/>
              </a:rPr>
              <a:t> depressive </a:t>
            </a:r>
            <a:r>
              <a:rPr lang="en-GB" altLang="nb-NO" sz="4000" dirty="0" err="1">
                <a:latin typeface="+mj-lt"/>
              </a:rPr>
              <a:t>symptomer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som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en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konsekvens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av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påkjenningene</a:t>
            </a:r>
            <a:r>
              <a:rPr lang="en-GB" altLang="nb-NO" sz="4000" dirty="0">
                <a:latin typeface="+mj-lt"/>
              </a:rPr>
              <a:t> og </a:t>
            </a:r>
            <a:r>
              <a:rPr lang="en-GB" altLang="nb-NO" sz="4000" dirty="0" err="1">
                <a:latin typeface="+mj-lt"/>
              </a:rPr>
              <a:t>identifiserte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en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høyere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forekomst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av</a:t>
            </a:r>
            <a:r>
              <a:rPr lang="en-GB" altLang="nb-NO" sz="4000" dirty="0">
                <a:latin typeface="+mj-lt"/>
              </a:rPr>
              <a:t> depressive </a:t>
            </a:r>
            <a:r>
              <a:rPr lang="en-GB" altLang="nb-NO" sz="4000" dirty="0" err="1">
                <a:latin typeface="+mj-lt"/>
              </a:rPr>
              <a:t>symptomer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hos</a:t>
            </a:r>
            <a:r>
              <a:rPr lang="en-GB" altLang="nb-NO" sz="4000" dirty="0">
                <a:latin typeface="+mj-lt"/>
              </a:rPr>
              <a:t> barn og </a:t>
            </a:r>
            <a:r>
              <a:rPr lang="en-GB" altLang="nb-NO" sz="4000" dirty="0" err="1">
                <a:latin typeface="+mj-lt"/>
              </a:rPr>
              <a:t>ungdom</a:t>
            </a:r>
            <a:r>
              <a:rPr lang="en-GB" altLang="nb-NO" sz="4000" dirty="0">
                <a:latin typeface="+mj-lt"/>
              </a:rPr>
              <a:t> under </a:t>
            </a:r>
            <a:r>
              <a:rPr lang="en-GB" altLang="nb-NO" sz="4000" dirty="0" err="1">
                <a:latin typeface="+mj-lt"/>
              </a:rPr>
              <a:t>pandemien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sammenlignet</a:t>
            </a:r>
            <a:r>
              <a:rPr lang="en-GB" altLang="nb-NO" sz="4000" dirty="0">
                <a:latin typeface="+mj-lt"/>
              </a:rPr>
              <a:t> med den </a:t>
            </a:r>
            <a:r>
              <a:rPr lang="en-GB" altLang="nb-NO" sz="4000" dirty="0" err="1">
                <a:latin typeface="+mj-lt"/>
              </a:rPr>
              <a:t>prepandemiske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perioden</a:t>
            </a:r>
            <a:r>
              <a:rPr lang="en-GB" altLang="nb-NO" sz="4000" dirty="0">
                <a:latin typeface="+mj-lt"/>
              </a:rPr>
              <a:t>.</a:t>
            </a:r>
          </a:p>
          <a:p>
            <a:pPr eaLnBrk="1" hangingPunct="1">
              <a:spcAft>
                <a:spcPct val="20000"/>
              </a:spcAft>
            </a:pPr>
            <a:r>
              <a:rPr lang="en-GB" altLang="nb-NO" sz="4000" dirty="0">
                <a:latin typeface="+mj-lt"/>
              </a:rPr>
              <a:t>Angst var det nest </a:t>
            </a:r>
            <a:r>
              <a:rPr lang="en-GB" altLang="nb-NO" sz="4000" dirty="0" err="1">
                <a:latin typeface="+mj-lt"/>
              </a:rPr>
              <a:t>mest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omtalte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psykiske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symptomet</a:t>
            </a:r>
            <a:r>
              <a:rPr lang="en-GB" altLang="nb-NO" sz="4000" dirty="0">
                <a:latin typeface="+mj-lt"/>
              </a:rPr>
              <a:t> </a:t>
            </a:r>
            <a:r>
              <a:rPr lang="en-GB" altLang="nb-NO" sz="4000" dirty="0" err="1">
                <a:latin typeface="+mj-lt"/>
              </a:rPr>
              <a:t>hos</a:t>
            </a:r>
            <a:r>
              <a:rPr lang="en-GB" altLang="nb-NO" sz="4000" dirty="0">
                <a:latin typeface="+mj-lt"/>
              </a:rPr>
              <a:t> barn og </a:t>
            </a:r>
            <a:r>
              <a:rPr lang="en-GB" altLang="nb-NO" sz="4000" dirty="0" err="1">
                <a:latin typeface="+mj-lt"/>
              </a:rPr>
              <a:t>unge</a:t>
            </a:r>
            <a:r>
              <a:rPr lang="en-GB" altLang="nb-NO" sz="4000" dirty="0">
                <a:latin typeface="+mj-lt"/>
              </a:rPr>
              <a:t> under </a:t>
            </a:r>
            <a:r>
              <a:rPr lang="en-GB" altLang="nb-NO" sz="4000" dirty="0" err="1">
                <a:latin typeface="+mj-lt"/>
              </a:rPr>
              <a:t>pandemien</a:t>
            </a:r>
            <a:endParaRPr lang="en-GB" altLang="nb-NO" sz="4000" dirty="0">
              <a:latin typeface="+mj-lt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E53EBBE5-0D49-6F68-2C29-5DC12529105B}"/>
              </a:ext>
            </a:extLst>
          </p:cNvPr>
          <p:cNvSpPr txBox="1"/>
          <p:nvPr/>
        </p:nvSpPr>
        <p:spPr>
          <a:xfrm>
            <a:off x="31688596" y="13034613"/>
            <a:ext cx="10370954" cy="1446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5400" b="1" dirty="0">
                <a:latin typeface="+mj-lt"/>
              </a:rPr>
              <a:t>Resultatene viste også:  </a:t>
            </a:r>
            <a:endParaRPr lang="nb-NO" sz="5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+mj-lt"/>
              </a:rPr>
              <a:t>Gjennom pandemien ble det rapportert en økende forekomst av psykiske symptomer slik som stress, angst og depresjon hos barn og unge.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+mj-lt"/>
              </a:rPr>
              <a:t>En sammenheng mellom intensiteten av smittevernstiltakene og alvorlighetsgraden av psykiske plager.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+mj-lt"/>
              </a:rPr>
              <a:t>Jenter og eldre ungdommer var mer utsatt for å utvikle symptomer på depresjon og angst under pandemien.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+mj-lt"/>
              </a:rPr>
              <a:t>Det er viktig at helse- og smitteverntiltakene som myndighetene iverksetter sikrer en god psykisk helse hos barna og unge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+mj-lt"/>
              </a:rPr>
              <a:t>Det er behov for longitudinelle studier for å undersøke de langsiktige effektene av pandemien på den psykiske helsen til barn og unge.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>
                <a:latin typeface="+mj-lt"/>
              </a:rPr>
              <a:t>Samlet sett er det et økt behov for mer forskning på barns og unges psykiske helse under pandemier.</a:t>
            </a:r>
          </a:p>
          <a:p>
            <a:endParaRPr lang="nb-NO" sz="4000" dirty="0">
              <a:latin typeface="+mj-lt"/>
            </a:endParaRPr>
          </a:p>
        </p:txBody>
      </p:sp>
      <p:pic>
        <p:nvPicPr>
          <p:cNvPr id="46" name="Bilde 45" descr="Et bilde som inneholder person, Menneskeansikt, utendørs, smil&#10;&#10;Automatisk generert beskrivelse">
            <a:extLst>
              <a:ext uri="{FF2B5EF4-FFF2-40B4-BE49-F238E27FC236}">
                <a16:creationId xmlns:a16="http://schemas.microsoft.com/office/drawing/2014/main" id="{26C439A1-0411-0FC6-1A46-8619BE7CB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267" y="28941408"/>
            <a:ext cx="999023" cy="967804"/>
          </a:xfrm>
          <a:prstGeom prst="ellipse">
            <a:avLst/>
          </a:prstGeom>
        </p:spPr>
      </p:pic>
      <p:pic>
        <p:nvPicPr>
          <p:cNvPr id="48" name="Bilde 47" descr="Et bilde som inneholder Menneskeansikt, glass, klær, portrett&#10;&#10;Automatisk generert beskrivelse">
            <a:extLst>
              <a:ext uri="{FF2B5EF4-FFF2-40B4-BE49-F238E27FC236}">
                <a16:creationId xmlns:a16="http://schemas.microsoft.com/office/drawing/2014/main" id="{2C264D86-32F6-D9AB-EB86-861F2C3F3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031" y="28925798"/>
            <a:ext cx="999023" cy="999023"/>
          </a:xfrm>
          <a:prstGeom prst="ellipse">
            <a:avLst/>
          </a:prstGeom>
        </p:spPr>
      </p:pic>
      <p:pic>
        <p:nvPicPr>
          <p:cNvPr id="52" name="Bilde 51" descr="Et bilde som inneholder person, Menneskeansikt, klær, innendørs&#10;&#10;Automatisk generert beskrivelse">
            <a:extLst>
              <a:ext uri="{FF2B5EF4-FFF2-40B4-BE49-F238E27FC236}">
                <a16:creationId xmlns:a16="http://schemas.microsoft.com/office/drawing/2014/main" id="{D35AAA61-F48F-C7B6-5EB8-E9737D9A15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r="282" b="9582"/>
          <a:stretch/>
        </p:blipFill>
        <p:spPr>
          <a:xfrm>
            <a:off x="31753909" y="6457997"/>
            <a:ext cx="10351133" cy="628225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FBC25F8-B2C1-87B4-A2B7-832B80716759}"/>
              </a:ext>
            </a:extLst>
          </p:cNvPr>
          <p:cNvSpPr txBox="1"/>
          <p:nvPr/>
        </p:nvSpPr>
        <p:spPr>
          <a:xfrm>
            <a:off x="12573000" y="849085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C788D09-0080-390E-65A6-7F78316132C0}"/>
              </a:ext>
            </a:extLst>
          </p:cNvPr>
          <p:cNvSpPr txBox="1"/>
          <p:nvPr/>
        </p:nvSpPr>
        <p:spPr>
          <a:xfrm>
            <a:off x="11053129" y="6305111"/>
            <a:ext cx="10351133" cy="464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ct val="20000"/>
              </a:spcAft>
            </a:pPr>
            <a:r>
              <a:rPr lang="en-GB" altLang="nb-NO" sz="5400" b="1" dirty="0" err="1">
                <a:latin typeface="+mj-lt"/>
              </a:rPr>
              <a:t>Målet</a:t>
            </a:r>
            <a:r>
              <a:rPr lang="en-GB" altLang="nb-NO" sz="4800" dirty="0">
                <a:latin typeface="+mj-lt"/>
              </a:rPr>
              <a:t> med </a:t>
            </a:r>
            <a:r>
              <a:rPr lang="en-GB" altLang="nb-NO" sz="4800" dirty="0" err="1">
                <a:latin typeface="+mj-lt"/>
              </a:rPr>
              <a:t>oppgaven</a:t>
            </a:r>
            <a:r>
              <a:rPr lang="en-GB" altLang="nb-NO" sz="4800" dirty="0">
                <a:latin typeface="+mj-lt"/>
              </a:rPr>
              <a:t> </a:t>
            </a:r>
            <a:r>
              <a:rPr lang="en-GB" altLang="nb-NO" sz="4800" dirty="0" err="1">
                <a:latin typeface="+mj-lt"/>
              </a:rPr>
              <a:t>vår</a:t>
            </a:r>
            <a:r>
              <a:rPr lang="en-GB" altLang="nb-NO" sz="4800" dirty="0">
                <a:latin typeface="+mj-lt"/>
              </a:rPr>
              <a:t> var for </a:t>
            </a:r>
            <a:r>
              <a:rPr lang="en-GB" altLang="nb-NO" sz="4800" dirty="0" err="1">
                <a:latin typeface="+mj-lt"/>
              </a:rPr>
              <a:t>å</a:t>
            </a:r>
            <a:r>
              <a:rPr lang="en-GB" altLang="nb-NO" sz="4800" dirty="0">
                <a:latin typeface="+mj-lt"/>
              </a:rPr>
              <a:t> </a:t>
            </a:r>
            <a:r>
              <a:rPr lang="en-GB" altLang="nb-NO" sz="4800" dirty="0" err="1">
                <a:latin typeface="+mj-lt"/>
              </a:rPr>
              <a:t>undersøke</a:t>
            </a:r>
            <a:r>
              <a:rPr lang="en-GB" altLang="nb-NO" sz="4800" dirty="0">
                <a:latin typeface="+mj-lt"/>
              </a:rPr>
              <a:t> </a:t>
            </a:r>
            <a:r>
              <a:rPr lang="en-GB" altLang="nb-NO" sz="4800" dirty="0" err="1">
                <a:latin typeface="+mj-lt"/>
              </a:rPr>
              <a:t>konsekvensene</a:t>
            </a:r>
            <a:r>
              <a:rPr lang="en-GB" altLang="nb-NO" sz="4800" dirty="0">
                <a:latin typeface="+mj-lt"/>
              </a:rPr>
              <a:t> </a:t>
            </a:r>
            <a:r>
              <a:rPr lang="en-GB" altLang="nb-NO" sz="4800" dirty="0" err="1">
                <a:latin typeface="+mj-lt"/>
              </a:rPr>
              <a:t>av</a:t>
            </a:r>
            <a:r>
              <a:rPr lang="en-GB" altLang="nb-NO" sz="4800" dirty="0">
                <a:latin typeface="+mj-lt"/>
              </a:rPr>
              <a:t> COVID-19 </a:t>
            </a:r>
            <a:r>
              <a:rPr lang="en-GB" altLang="nb-NO" sz="4800" dirty="0" err="1">
                <a:latin typeface="+mj-lt"/>
              </a:rPr>
              <a:t>pandemien</a:t>
            </a:r>
            <a:r>
              <a:rPr lang="en-GB" altLang="nb-NO" sz="4800" dirty="0">
                <a:latin typeface="+mj-lt"/>
              </a:rPr>
              <a:t> for barn og </a:t>
            </a:r>
            <a:r>
              <a:rPr lang="en-GB" altLang="nb-NO" sz="4800" dirty="0" err="1">
                <a:latin typeface="+mj-lt"/>
              </a:rPr>
              <a:t>unges</a:t>
            </a:r>
            <a:r>
              <a:rPr lang="en-GB" altLang="nb-NO" sz="4800" dirty="0">
                <a:latin typeface="+mj-lt"/>
              </a:rPr>
              <a:t> </a:t>
            </a:r>
            <a:r>
              <a:rPr lang="en-GB" altLang="nb-NO" sz="4800" dirty="0" err="1">
                <a:latin typeface="+mj-lt"/>
              </a:rPr>
              <a:t>internaliserende</a:t>
            </a:r>
            <a:r>
              <a:rPr lang="en-GB" altLang="nb-NO" sz="4800" dirty="0">
                <a:latin typeface="+mj-lt"/>
              </a:rPr>
              <a:t> </a:t>
            </a:r>
            <a:r>
              <a:rPr lang="en-GB" altLang="nb-NO" sz="4800" dirty="0" err="1">
                <a:latin typeface="+mj-lt"/>
              </a:rPr>
              <a:t>vansker</a:t>
            </a:r>
            <a:r>
              <a:rPr lang="en-GB" altLang="nb-NO" sz="4800" dirty="0">
                <a:latin typeface="+mj-lt"/>
              </a:rPr>
              <a:t> </a:t>
            </a:r>
            <a:r>
              <a:rPr lang="en-GB" altLang="nb-NO" sz="4800" dirty="0" err="1">
                <a:latin typeface="+mj-lt"/>
              </a:rPr>
              <a:t>som</a:t>
            </a:r>
            <a:r>
              <a:rPr lang="en-GB" altLang="nb-NO" sz="4800" dirty="0">
                <a:latin typeface="+mj-lt"/>
              </a:rPr>
              <a:t> angst og </a:t>
            </a:r>
            <a:r>
              <a:rPr lang="en-GB" altLang="nb-NO" sz="4800" dirty="0" err="1">
                <a:latin typeface="+mj-lt"/>
              </a:rPr>
              <a:t>depresjon</a:t>
            </a:r>
            <a:r>
              <a:rPr lang="en-GB" altLang="nb-NO" sz="4800" dirty="0">
                <a:latin typeface="+mj-lt"/>
              </a:rPr>
              <a:t>.</a:t>
            </a:r>
          </a:p>
          <a:p>
            <a:pPr eaLnBrk="1" hangingPunct="1">
              <a:spcAft>
                <a:spcPct val="20000"/>
              </a:spcAft>
            </a:pPr>
            <a:endParaRPr lang="en-GB" altLang="nb-NO" sz="4000" dirty="0">
              <a:latin typeface="+mj-lt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75DAE43-7437-024A-B218-191E752170FF}"/>
              </a:ext>
            </a:extLst>
          </p:cNvPr>
          <p:cNvSpPr txBox="1"/>
          <p:nvPr/>
        </p:nvSpPr>
        <p:spPr>
          <a:xfrm>
            <a:off x="32647365" y="29883574"/>
            <a:ext cx="1951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nb-NO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Gro </a:t>
            </a:r>
            <a:r>
              <a:rPr lang="en-GB" altLang="nb-NO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Janne</a:t>
            </a:r>
            <a:r>
              <a:rPr lang="en-GB" altLang="nb-NO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                 Irene</a:t>
            </a:r>
            <a:endParaRPr lang="nb-NO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659</Words>
  <Application>Microsoft Macintosh PowerPoint</Application>
  <PresentationFormat>Egendefinert</PresentationFormat>
  <Paragraphs>44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Ahmad Harmoush</cp:lastModifiedBy>
  <cp:revision>152</cp:revision>
  <cp:lastPrinted>2016-05-27T08:05:21Z</cp:lastPrinted>
  <dcterms:created xsi:type="dcterms:W3CDTF">2006-11-02T13:18:58Z</dcterms:created>
  <dcterms:modified xsi:type="dcterms:W3CDTF">2023-05-26T20:39:10Z</dcterms:modified>
</cp:coreProperties>
</file>