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2808525" cy="30279975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dqJK2aclrbKieqRakQxdQTCYC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4F3ADE7-D10F-42B7-AF83-5D6B2794846C}">
  <a:tblStyle styleId="{14F3ADE7-D10F-42B7-AF83-5D6B279484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>
        <p:scale>
          <a:sx n="33" d="100"/>
          <a:sy n="33" d="100"/>
        </p:scale>
        <p:origin x="-1432" y="-128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38200" y="768350"/>
            <a:ext cx="5422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sldNum" idx="12"/>
          </p:nvPr>
        </p:nvSpPr>
        <p:spPr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68350"/>
            <a:ext cx="5422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stermal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 descr="Background, text field"/>
          <p:cNvSpPr/>
          <p:nvPr/>
        </p:nvSpPr>
        <p:spPr>
          <a:xfrm>
            <a:off x="6780" y="6047625"/>
            <a:ext cx="42840000" cy="21204000"/>
          </a:xfrm>
          <a:custGeom>
            <a:avLst/>
            <a:gdLst/>
            <a:ahLst/>
            <a:cxnLst/>
            <a:rect l="l" t="t" r="r" b="b"/>
            <a:pathLst>
              <a:path w="31660" h="4141" extrusionOk="0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F5F3F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 descr="Red field, top"/>
          <p:cNvSpPr/>
          <p:nvPr/>
        </p:nvSpPr>
        <p:spPr>
          <a:xfrm>
            <a:off x="0" y="-1"/>
            <a:ext cx="42840000" cy="5634931"/>
          </a:xfrm>
          <a:custGeom>
            <a:avLst/>
            <a:gdLst/>
            <a:ahLst/>
            <a:cxnLst/>
            <a:rect l="l" t="t" r="r" b="b"/>
            <a:pathLst>
              <a:path w="31660" h="4141" extrusionOk="0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" descr="Title field"/>
          <p:cNvSpPr txBox="1"/>
          <p:nvPr/>
        </p:nvSpPr>
        <p:spPr>
          <a:xfrm>
            <a:off x="1152551" y="70155"/>
            <a:ext cx="30809857" cy="357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spAutoFit/>
          </a:bodyPr>
          <a:lstStyle/>
          <a:p>
            <a:r>
              <a:rPr lang="nb-NO" sz="11300" b="1" dirty="0">
                <a:solidFill>
                  <a:schemeClr val="bg1"/>
                </a:solidFill>
                <a:effectLst/>
                <a:latin typeface="TimesNewRomanPSMT"/>
              </a:rPr>
              <a:t>Studenter sin opplevelse av avgangseksamen 12. semester </a:t>
            </a:r>
            <a:endParaRPr lang="nb-NO" sz="11300" b="1" dirty="0">
              <a:solidFill>
                <a:schemeClr val="bg1"/>
              </a:solidFill>
            </a:endParaRPr>
          </a:p>
        </p:txBody>
      </p:sp>
      <p:sp>
        <p:nvSpPr>
          <p:cNvPr id="22" name="Google Shape;22;p1" descr="Field for name and email"/>
          <p:cNvSpPr txBox="1"/>
          <p:nvPr/>
        </p:nvSpPr>
        <p:spPr>
          <a:xfrm>
            <a:off x="32557991" y="505918"/>
            <a:ext cx="9437317" cy="280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4800" b="1" dirty="0">
                <a:solidFill>
                  <a:schemeClr val="lt1"/>
                </a:solidFill>
              </a:rPr>
              <a:t>Thomas Fjelde Gunnarson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4800" b="1" dirty="0">
                <a:solidFill>
                  <a:schemeClr val="lt1"/>
                </a:solidFill>
              </a:rPr>
              <a:t>og </a:t>
            </a:r>
            <a:r>
              <a:rPr lang="nb-NO" sz="4800" b="1" dirty="0" err="1">
                <a:solidFill>
                  <a:schemeClr val="lt1"/>
                </a:solidFill>
              </a:rPr>
              <a:t>Kimmy</a:t>
            </a:r>
            <a:r>
              <a:rPr lang="nb-NO" sz="4800" b="1" dirty="0">
                <a:solidFill>
                  <a:schemeClr val="lt1"/>
                </a:solidFill>
              </a:rPr>
              <a:t> </a:t>
            </a:r>
            <a:r>
              <a:rPr lang="nb-NO" sz="4800" b="1" dirty="0" err="1">
                <a:solidFill>
                  <a:schemeClr val="lt1"/>
                </a:solidFill>
              </a:rPr>
              <a:t>Reikerås</a:t>
            </a:r>
            <a:r>
              <a:rPr lang="nb-NO" sz="4800" b="1" dirty="0">
                <a:solidFill>
                  <a:schemeClr val="lt1"/>
                </a:solidFill>
              </a:rPr>
              <a:t> Davidsen</a:t>
            </a:r>
            <a:br>
              <a:rPr lang="no-NO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o-NO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Universi</a:t>
            </a:r>
            <a:r>
              <a:rPr lang="nb-NO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tet</a:t>
            </a:r>
            <a:r>
              <a:rPr lang="no-NO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b-NO" sz="4000" dirty="0">
                <a:solidFill>
                  <a:schemeClr val="lt1"/>
                </a:solidFill>
              </a:rPr>
              <a:t>i</a:t>
            </a:r>
            <a:r>
              <a:rPr lang="no-NO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Bergen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" descr="Text field "/>
          <p:cNvSpPr txBox="1"/>
          <p:nvPr/>
        </p:nvSpPr>
        <p:spPr>
          <a:xfrm>
            <a:off x="545345" y="6096712"/>
            <a:ext cx="11397555" cy="22478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spAutoFit/>
          </a:bodyPr>
          <a:lstStyle/>
          <a:p>
            <a:r>
              <a:rPr lang="nb-NO" sz="4000" b="1" dirty="0">
                <a:effectLst/>
                <a:latin typeface="TimesNewRomanPS"/>
              </a:rPr>
              <a:t>Sammendrag: </a:t>
            </a:r>
            <a:endParaRPr lang="nb-NO" sz="4000" dirty="0"/>
          </a:p>
          <a:p>
            <a:r>
              <a:rPr lang="nb-NO" sz="4000" dirty="0">
                <a:effectLst/>
                <a:latin typeface="TimesNewRomanPSMT"/>
              </a:rPr>
              <a:t>Universitetet i Bergen (UiB) innførte en ny studieplan for medisinstudiet høsten 2015, og det første kullet med den nye studieplanen ble uteksaminert </a:t>
            </a:r>
            <a:r>
              <a:rPr lang="nb-NO" sz="4000" dirty="0" err="1">
                <a:effectLst/>
                <a:latin typeface="TimesNewRomanPSMT"/>
              </a:rPr>
              <a:t>våren</a:t>
            </a:r>
            <a:r>
              <a:rPr lang="nb-NO" sz="4000" dirty="0">
                <a:effectLst/>
                <a:latin typeface="TimesNewRomanPSMT"/>
              </a:rPr>
              <a:t> 2019. </a:t>
            </a:r>
            <a:r>
              <a:rPr lang="nb-NO" sz="4000" dirty="0" err="1">
                <a:effectLst/>
                <a:latin typeface="TimesNewRomanPSMT"/>
              </a:rPr>
              <a:t>Målet</a:t>
            </a:r>
            <a:r>
              <a:rPr lang="nb-NO" sz="4000" dirty="0">
                <a:effectLst/>
                <a:latin typeface="TimesNewRomanPSMT"/>
              </a:rPr>
              <a:t> med denne studien var å kartlegge opplevelsene til avgangsstudenter med de tre avgangseksamenene ved UiB. Vi benyttet et spørreskjema der studentene ble bedt om å svare </a:t>
            </a:r>
            <a:r>
              <a:rPr lang="nb-NO" sz="4000" dirty="0" err="1">
                <a:effectLst/>
                <a:latin typeface="TimesNewRomanPSMT"/>
              </a:rPr>
              <a:t>pa</a:t>
            </a:r>
            <a:r>
              <a:rPr lang="nb-NO" sz="4000" dirty="0">
                <a:effectLst/>
                <a:latin typeface="TimesNewRomanPSMT"/>
              </a:rPr>
              <a:t>̊ </a:t>
            </a:r>
            <a:r>
              <a:rPr lang="nb-NO" sz="4000" dirty="0" err="1">
                <a:effectLst/>
                <a:latin typeface="TimesNewRomanPSMT"/>
              </a:rPr>
              <a:t>påstander</a:t>
            </a:r>
            <a:r>
              <a:rPr lang="nb-NO" sz="4000" dirty="0">
                <a:effectLst/>
                <a:latin typeface="TimesNewRomanPSMT"/>
              </a:rPr>
              <a:t> som relaterer til de syv kriteriene for god vurderingspraksis. Av totalt 171 uteksaminerte studenter </a:t>
            </a:r>
            <a:r>
              <a:rPr lang="nb-NO" sz="4000" dirty="0" err="1">
                <a:effectLst/>
                <a:latin typeface="TimesNewRomanPSMT"/>
              </a:rPr>
              <a:t>våren</a:t>
            </a:r>
            <a:r>
              <a:rPr lang="nb-NO" sz="4000" dirty="0">
                <a:effectLst/>
                <a:latin typeface="TimesNewRomanPSMT"/>
              </a:rPr>
              <a:t> og høsten 2022, svarte 67 (40 %). Studentene opplevde at oppgavene </a:t>
            </a:r>
            <a:r>
              <a:rPr lang="nb-NO" sz="4000" dirty="0" err="1">
                <a:effectLst/>
                <a:latin typeface="TimesNewRomanPSMT"/>
              </a:rPr>
              <a:t>pa</a:t>
            </a:r>
            <a:r>
              <a:rPr lang="nb-NO" sz="4000" dirty="0">
                <a:effectLst/>
                <a:latin typeface="TimesNewRomanPSMT"/>
              </a:rPr>
              <a:t>̊ den skriftlige skoleeksamen var faglig gode og dekket et bredt spekter av temaer. Imidlertid opplevde de at </a:t>
            </a:r>
            <a:r>
              <a:rPr lang="nb-NO" sz="4000" dirty="0" err="1">
                <a:effectLst/>
                <a:latin typeface="TimesNewRomanPSMT"/>
              </a:rPr>
              <a:t>både</a:t>
            </a:r>
            <a:r>
              <a:rPr lang="nb-NO" sz="4000" dirty="0">
                <a:effectLst/>
                <a:latin typeface="TimesNewRomanPSMT"/>
              </a:rPr>
              <a:t> den skriftlige skoleeksamen og den felles avsluttende skriftlige deleksamen hadde </a:t>
            </a:r>
            <a:endParaRPr lang="nb-NO" sz="4000" dirty="0"/>
          </a:p>
          <a:p>
            <a:r>
              <a:rPr lang="nb-NO" sz="4000" dirty="0">
                <a:latin typeface="TimesNewRomanPSMT"/>
              </a:rPr>
              <a:t>noen</a:t>
            </a:r>
            <a:r>
              <a:rPr lang="nb-NO" sz="4000" dirty="0">
                <a:effectLst/>
                <a:latin typeface="TimesNewRomanPSMT"/>
              </a:rPr>
              <a:t> uklare formuleringer og for lite tid. For den felles avsluttende skriftlige deleksamenen var reliabiliteten god, men studentene mente at oppgavene forventet for mye detaljkunnskap og var for høyspesialiserte. </a:t>
            </a:r>
            <a:r>
              <a:rPr lang="nb-NO" sz="4000" dirty="0" err="1">
                <a:effectLst/>
                <a:latin typeface="TimesNewRomanPSMT"/>
              </a:rPr>
              <a:t>Når</a:t>
            </a:r>
            <a:r>
              <a:rPr lang="nb-NO" sz="4000" dirty="0">
                <a:effectLst/>
                <a:latin typeface="TimesNewRomanPSMT"/>
              </a:rPr>
              <a:t> det gjelder objektiv strukturert klinisk eksamen (OSKE), opplevde studentene god validitet og reliabilitet, og de var fornøyde med mulighetene til å øve </a:t>
            </a:r>
            <a:r>
              <a:rPr lang="nb-NO" sz="4000" dirty="0" err="1">
                <a:effectLst/>
                <a:latin typeface="TimesNewRomanPSMT"/>
              </a:rPr>
              <a:t>pa</a:t>
            </a:r>
            <a:r>
              <a:rPr lang="nb-NO" sz="4000" dirty="0">
                <a:effectLst/>
                <a:latin typeface="TimesNewRomanPSMT"/>
              </a:rPr>
              <a:t>̊ ferdigheter før eksamen. Studentene oppfattet </a:t>
            </a:r>
            <a:r>
              <a:rPr lang="nb-NO" sz="4000" dirty="0" err="1">
                <a:effectLst/>
                <a:latin typeface="TimesNewRomanPSMT"/>
              </a:rPr>
              <a:t>ogsa</a:t>
            </a:r>
            <a:r>
              <a:rPr lang="nb-NO" sz="4000" dirty="0">
                <a:effectLst/>
                <a:latin typeface="TimesNewRomanPSMT"/>
              </a:rPr>
              <a:t>̊ eksamensstasjonene som relevante for det de hadde lært i studiet. Imidlertid savnet studentene tilbakemeldinger </a:t>
            </a:r>
            <a:r>
              <a:rPr lang="nb-NO" sz="4000" dirty="0" err="1">
                <a:effectLst/>
                <a:latin typeface="TimesNewRomanPSMT"/>
              </a:rPr>
              <a:t>pa</a:t>
            </a:r>
            <a:r>
              <a:rPr lang="nb-NO" sz="4000" dirty="0">
                <a:effectLst/>
                <a:latin typeface="TimesNewRomanPSMT"/>
              </a:rPr>
              <a:t>̊ OSKE, og de visste ikke hva de gjorde bra eller hva de kunne forbedre. </a:t>
            </a:r>
            <a:r>
              <a:rPr lang="nb-NO" sz="4000" dirty="0" err="1">
                <a:effectLst/>
                <a:latin typeface="TimesNewRomanPSMT"/>
              </a:rPr>
              <a:t>Når</a:t>
            </a:r>
            <a:r>
              <a:rPr lang="nb-NO" sz="4000" dirty="0">
                <a:effectLst/>
                <a:latin typeface="TimesNewRomanPSMT"/>
              </a:rPr>
              <a:t> det gjaldt troverdigheten til vurderingsformene, var studentenes største kritikk rettet mot OSKE og praksisen med </a:t>
            </a:r>
            <a:r>
              <a:rPr lang="nb-NO" sz="4000" dirty="0" err="1">
                <a:effectLst/>
                <a:latin typeface="TimesNewRomanPSMT"/>
              </a:rPr>
              <a:t>én</a:t>
            </a:r>
            <a:r>
              <a:rPr lang="nb-NO" sz="4000" dirty="0">
                <a:effectLst/>
                <a:latin typeface="TimesNewRomanPSMT"/>
              </a:rPr>
              <a:t> sensor per stasjon. Likevel mente studentene generelt at OSKE var en god opplevelse. Dersom eksamener tar hensyn til disse faktorene så viser funnene </a:t>
            </a:r>
            <a:r>
              <a:rPr lang="nb-NO" sz="4000" dirty="0" err="1">
                <a:effectLst/>
                <a:latin typeface="TimesNewRomanPSMT"/>
              </a:rPr>
              <a:t>våre</a:t>
            </a:r>
            <a:r>
              <a:rPr lang="nb-NO" sz="4000" dirty="0">
                <a:effectLst/>
                <a:latin typeface="TimesNewRomanPSMT"/>
              </a:rPr>
              <a:t> at det vil være fordelaktig for fremtidige eksamener. </a:t>
            </a:r>
            <a:endParaRPr lang="nb-NO" sz="4000" dirty="0"/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4000" dirty="0">
              <a:solidFill>
                <a:srgbClr val="262626"/>
              </a:solidFill>
            </a:endParaRPr>
          </a:p>
        </p:txBody>
      </p:sp>
      <p:sp>
        <p:nvSpPr>
          <p:cNvPr id="24" name="Google Shape;24;p1" descr="Text field "/>
          <p:cNvSpPr txBox="1"/>
          <p:nvPr/>
        </p:nvSpPr>
        <p:spPr>
          <a:xfrm>
            <a:off x="11443335" y="6229350"/>
            <a:ext cx="10032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sz="32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 descr="Text field "/>
          <p:cNvSpPr txBox="1"/>
          <p:nvPr/>
        </p:nvSpPr>
        <p:spPr>
          <a:xfrm>
            <a:off x="12287026" y="25150725"/>
            <a:ext cx="11989016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4000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Distribusjon av svar angående gjennomførbarhet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Google Shape;26;p1" descr="Text field "/>
          <p:cNvSpPr txBox="1"/>
          <p:nvPr/>
        </p:nvSpPr>
        <p:spPr>
          <a:xfrm>
            <a:off x="21655088" y="6229350"/>
            <a:ext cx="10032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no-NO" sz="36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7" name="Google Shape;27;p1" descr="Text field "/>
          <p:cNvSpPr txBox="1"/>
          <p:nvPr/>
        </p:nvSpPr>
        <p:spPr>
          <a:xfrm>
            <a:off x="31962408" y="6229350"/>
            <a:ext cx="10032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F74BE733-1D1C-940E-A3C0-745FFDCB1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7027" y="6539975"/>
            <a:ext cx="14065808" cy="6010576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7898A0AD-24BF-08EB-3A6E-D4323B2EB670}"/>
              </a:ext>
            </a:extLst>
          </p:cNvPr>
          <p:cNvSpPr txBox="1"/>
          <p:nvPr/>
        </p:nvSpPr>
        <p:spPr>
          <a:xfrm>
            <a:off x="12287026" y="12666235"/>
            <a:ext cx="14079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solidFill>
                  <a:srgbClr val="424242"/>
                </a:solidFill>
                <a:latin typeface="TimesNewRomanPSMT"/>
              </a:rPr>
              <a:t>Distribusjon av svar angående påstander om faglig nivå og oppgaverelevans. </a:t>
            </a:r>
            <a:r>
              <a:rPr lang="nb-NO" sz="4000" dirty="0">
                <a:solidFill>
                  <a:srgbClr val="424242"/>
                </a:solidFill>
                <a:effectLst/>
                <a:latin typeface="TimesNewRomanPSMT"/>
              </a:rPr>
              <a:t>(SS = Skriftlig skoleeksamen, FASD = Felles Avsluttende Skriftlig Deleksamen) </a:t>
            </a:r>
            <a:endParaRPr lang="nb-NO" sz="40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6128D57-A094-B87F-57B2-3AAB441EF1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7026" y="14931890"/>
            <a:ext cx="13964687" cy="979273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66570922-64F5-30D0-7CAC-7B32D691AE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56894" y="6551187"/>
            <a:ext cx="13373941" cy="5999364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37B21D9F-369A-C87C-E5C1-B97949B8C2B9}"/>
              </a:ext>
            </a:extLst>
          </p:cNvPr>
          <p:cNvSpPr txBox="1"/>
          <p:nvPr/>
        </p:nvSpPr>
        <p:spPr>
          <a:xfrm>
            <a:off x="27856893" y="12666235"/>
            <a:ext cx="133739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solidFill>
                  <a:srgbClr val="424242"/>
                </a:solidFill>
                <a:latin typeface="TimesNewRomanPSMT"/>
              </a:rPr>
              <a:t>D</a:t>
            </a:r>
            <a:r>
              <a:rPr lang="nb-NO" sz="4000" b="1" dirty="0">
                <a:solidFill>
                  <a:srgbClr val="424242"/>
                </a:solidFill>
                <a:effectLst/>
                <a:latin typeface="TimesNewRomanPSMT"/>
              </a:rPr>
              <a:t>istribusjonen av svar angående </a:t>
            </a:r>
            <a:r>
              <a:rPr lang="nb-NO" sz="4000" b="1" dirty="0">
                <a:solidFill>
                  <a:srgbClr val="424242"/>
                </a:solidFill>
                <a:latin typeface="TimesNewRomanPSMT"/>
              </a:rPr>
              <a:t>påstanden </a:t>
            </a:r>
            <a:r>
              <a:rPr lang="nb-NO" sz="4000" b="1" dirty="0">
                <a:solidFill>
                  <a:srgbClr val="424242"/>
                </a:solidFill>
                <a:effectLst/>
                <a:latin typeface="TimesNewRomanPSMT"/>
              </a:rPr>
              <a:t>studentene visste i forkant av eksamen hva som var forventet av dem. </a:t>
            </a:r>
            <a:endParaRPr lang="nb-NO" sz="4000" b="1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E63958AD-187C-2D4B-EC6A-3243135106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56894" y="14912217"/>
            <a:ext cx="12936758" cy="9812409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BC342822-DAD5-4E2C-4AFF-70CB0422F8E5}"/>
              </a:ext>
            </a:extLst>
          </p:cNvPr>
          <p:cNvSpPr txBox="1"/>
          <p:nvPr/>
        </p:nvSpPr>
        <p:spPr>
          <a:xfrm>
            <a:off x="27856894" y="25150725"/>
            <a:ext cx="131027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solidFill>
                  <a:srgbClr val="424242"/>
                </a:solidFill>
                <a:latin typeface="TimesNewRomanPSMT"/>
              </a:rPr>
              <a:t>Distribusjon av svar påstander om studentene vet hvordan de har prestert ut i fra tilbakemeldingene de fikk fra OSKE</a:t>
            </a:r>
            <a:endParaRPr lang="nb-NO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rgbClr val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6124</TotalTime>
  <Words>382</Words>
  <Application>Microsoft Macintosh PowerPoint</Application>
  <PresentationFormat>Egendefinert</PresentationFormat>
  <Paragraphs>12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TimesNewRomanPS</vt:lpstr>
      <vt:lpstr>TimesNewRomanPSMT</vt:lpstr>
      <vt:lpstr>Standard utforming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Thomas Fjelde Gunnarson</cp:lastModifiedBy>
  <cp:revision>6</cp:revision>
  <dcterms:created xsi:type="dcterms:W3CDTF">2006-11-02T13:18:58Z</dcterms:created>
  <dcterms:modified xsi:type="dcterms:W3CDTF">2023-05-26T16:41:44Z</dcterms:modified>
</cp:coreProperties>
</file>