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0" r:id="rId5"/>
  </p:sldIdLst>
  <p:sldSz cx="42808525" cy="30279975"/>
  <p:notesSz cx="7099300" cy="102346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8">
          <p15:clr>
            <a:srgbClr val="A4A3A4"/>
          </p15:clr>
        </p15:guide>
        <p15:guide id="2" orient="horz" pos="18586">
          <p15:clr>
            <a:srgbClr val="A4A3A4"/>
          </p15:clr>
        </p15:guide>
        <p15:guide id="3" orient="horz" pos="17074">
          <p15:clr>
            <a:srgbClr val="A4A3A4"/>
          </p15:clr>
        </p15:guide>
        <p15:guide id="4" pos="745">
          <p15:clr>
            <a:srgbClr val="A4A3A4"/>
          </p15:clr>
        </p15:guide>
        <p15:guide id="5" pos="19961">
          <p15:clr>
            <a:srgbClr val="A4A3A4"/>
          </p15:clr>
        </p15:guide>
        <p15:guide id="6" pos="26361">
          <p15:clr>
            <a:srgbClr val="A4A3A4"/>
          </p15:clr>
        </p15:guide>
        <p15:guide id="7" pos="13513">
          <p15:clr>
            <a:srgbClr val="A4A3A4"/>
          </p15:clr>
        </p15:guide>
        <p15:guide id="8" pos="70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32B"/>
    <a:srgbClr val="005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3" autoAdjust="0"/>
    <p:restoredTop sz="90218" autoAdjust="0"/>
  </p:normalViewPr>
  <p:slideViewPr>
    <p:cSldViewPr snapToGrid="0">
      <p:cViewPr>
        <p:scale>
          <a:sx n="25" d="100"/>
          <a:sy n="25" d="100"/>
        </p:scale>
        <p:origin x="835" y="-418"/>
      </p:cViewPr>
      <p:guideLst>
        <p:guide orient="horz" pos="2778"/>
        <p:guide orient="horz" pos="18586"/>
        <p:guide orient="horz" pos="17074"/>
        <p:guide pos="745"/>
        <p:guide pos="19961"/>
        <p:guide pos="26361"/>
        <p:guide pos="13513"/>
        <p:guide pos="7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464" cy="5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324" y="0"/>
            <a:ext cx="3076464" cy="5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8200" y="768350"/>
            <a:ext cx="5422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79" y="4861365"/>
            <a:ext cx="5679742" cy="460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94"/>
            <a:ext cx="3076464" cy="5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324" y="9721194"/>
            <a:ext cx="3076464" cy="5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6131AE1E-E725-4449-B03D-B7F1AD5A21E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59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178457" indent="-68637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274549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384368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494187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604007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713826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823646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933465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788E0A-2390-493D-B96C-E13D0340CC64}" type="slidenum">
              <a:rPr lang="nb-NO" altLang="nb-NO" sz="1300"/>
              <a:pPr eaLnBrk="1" hangingPunct="1"/>
              <a:t>1</a:t>
            </a:fld>
            <a:endParaRPr lang="nb-NO" altLang="nb-NO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nb-NO" sz="9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ste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26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 descr="Background, text field"/>
          <p:cNvSpPr>
            <a:spLocks/>
          </p:cNvSpPr>
          <p:nvPr/>
        </p:nvSpPr>
        <p:spPr bwMode="auto">
          <a:xfrm>
            <a:off x="6780" y="6047625"/>
            <a:ext cx="42840000" cy="21204000"/>
          </a:xfrm>
          <a:custGeom>
            <a:avLst/>
            <a:gdLst>
              <a:gd name="T0" fmla="*/ 0 w 31660"/>
              <a:gd name="T1" fmla="*/ 4141 h 4141"/>
              <a:gd name="T2" fmla="*/ 31660 w 31660"/>
              <a:gd name="T3" fmla="*/ 4141 h 4141"/>
              <a:gd name="T4" fmla="*/ 31660 w 31660"/>
              <a:gd name="T5" fmla="*/ 0 h 4141"/>
              <a:gd name="T6" fmla="*/ 0 w 31660"/>
              <a:gd name="T7" fmla="*/ 0 h 4141"/>
              <a:gd name="T8" fmla="*/ 0 w 31660"/>
              <a:gd name="T9" fmla="*/ 4141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60" h="4141">
                <a:moveTo>
                  <a:pt x="0" y="4141"/>
                </a:moveTo>
                <a:lnTo>
                  <a:pt x="31660" y="4141"/>
                </a:lnTo>
                <a:lnTo>
                  <a:pt x="31660" y="0"/>
                </a:lnTo>
                <a:lnTo>
                  <a:pt x="0" y="0"/>
                </a:lnTo>
                <a:lnTo>
                  <a:pt x="0" y="4141"/>
                </a:ln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sp>
        <p:nvSpPr>
          <p:cNvPr id="3" name="Freeform 3" descr="Red field, top"/>
          <p:cNvSpPr>
            <a:spLocks/>
          </p:cNvSpPr>
          <p:nvPr/>
        </p:nvSpPr>
        <p:spPr bwMode="auto">
          <a:xfrm>
            <a:off x="0" y="-1"/>
            <a:ext cx="42840000" cy="5634931"/>
          </a:xfrm>
          <a:custGeom>
            <a:avLst/>
            <a:gdLst>
              <a:gd name="T0" fmla="*/ 0 w 31660"/>
              <a:gd name="T1" fmla="*/ 4141 h 4141"/>
              <a:gd name="T2" fmla="*/ 31660 w 31660"/>
              <a:gd name="T3" fmla="*/ 4141 h 4141"/>
              <a:gd name="T4" fmla="*/ 31660 w 31660"/>
              <a:gd name="T5" fmla="*/ 0 h 4141"/>
              <a:gd name="T6" fmla="*/ 0 w 31660"/>
              <a:gd name="T7" fmla="*/ 0 h 4141"/>
              <a:gd name="T8" fmla="*/ 0 w 31660"/>
              <a:gd name="T9" fmla="*/ 4141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60" h="4141">
                <a:moveTo>
                  <a:pt x="0" y="4141"/>
                </a:moveTo>
                <a:lnTo>
                  <a:pt x="31660" y="4141"/>
                </a:lnTo>
                <a:lnTo>
                  <a:pt x="31660" y="0"/>
                </a:lnTo>
                <a:lnTo>
                  <a:pt x="0" y="0"/>
                </a:lnTo>
                <a:lnTo>
                  <a:pt x="0" y="4141"/>
                </a:lnTo>
              </a:path>
            </a:pathLst>
          </a:custGeom>
          <a:solidFill>
            <a:srgbClr val="E857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6" name="Picture 19">
            <a:extLst>
              <a:ext uri="{FF2B5EF4-FFF2-40B4-BE49-F238E27FC236}">
                <a16:creationId xmlns:a16="http://schemas.microsoft.com/office/drawing/2014/main" id="{DB71FBB0-7283-9C47-8A07-A78431AE17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4799" y="27905117"/>
            <a:ext cx="9907650" cy="1699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2pPr>
      <a:lvl3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3pPr>
      <a:lvl4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4pPr>
      <a:lvl5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5pPr>
      <a:lvl6pPr marL="4572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6pPr>
      <a:lvl7pPr marL="9144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7pPr>
      <a:lvl8pPr marL="13716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8pPr>
      <a:lvl9pPr marL="18288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9pPr>
    </p:titleStyle>
    <p:bodyStyle>
      <a:lvl1pPr marL="3136900" indent="-3136900" algn="l" defTabSz="8361363" rtl="0" eaLnBrk="0" fontAlgn="base" hangingPunct="0">
        <a:spcBef>
          <a:spcPct val="20000"/>
        </a:spcBef>
        <a:spcAft>
          <a:spcPct val="0"/>
        </a:spcAft>
        <a:buChar char="•"/>
        <a:defRPr sz="29300">
          <a:solidFill>
            <a:schemeClr val="tx1"/>
          </a:solidFill>
          <a:latin typeface="+mn-lt"/>
          <a:ea typeface="+mn-ea"/>
          <a:cs typeface="+mn-cs"/>
        </a:defRPr>
      </a:lvl1pPr>
      <a:lvl2pPr marL="6792913" indent="-2613025" algn="l" defTabSz="8361363" rtl="0" eaLnBrk="0" fontAlgn="base" hangingPunct="0">
        <a:spcBef>
          <a:spcPct val="20000"/>
        </a:spcBef>
        <a:spcAft>
          <a:spcPct val="0"/>
        </a:spcAft>
        <a:buChar char="–"/>
        <a:defRPr sz="25600">
          <a:solidFill>
            <a:schemeClr val="tx1"/>
          </a:solidFill>
          <a:latin typeface="+mn-lt"/>
        </a:defRPr>
      </a:lvl2pPr>
      <a:lvl3pPr marL="10452100" indent="-2090738" algn="l" defTabSz="8361363" rtl="0" eaLnBrk="0" fontAlgn="base" hangingPunct="0">
        <a:spcBef>
          <a:spcPct val="20000"/>
        </a:spcBef>
        <a:spcAft>
          <a:spcPct val="0"/>
        </a:spcAft>
        <a:buChar char="•"/>
        <a:defRPr sz="22100">
          <a:solidFill>
            <a:schemeClr val="tx1"/>
          </a:solidFill>
          <a:latin typeface="+mn-lt"/>
        </a:defRPr>
      </a:lvl3pPr>
      <a:lvl4pPr marL="14630400" indent="-2090738" algn="l" defTabSz="8361363" rtl="0" eaLnBrk="0" fontAlgn="base" hangingPunct="0">
        <a:spcBef>
          <a:spcPct val="20000"/>
        </a:spcBef>
        <a:spcAft>
          <a:spcPct val="0"/>
        </a:spcAft>
        <a:buChar char="–"/>
        <a:defRPr sz="18200">
          <a:solidFill>
            <a:schemeClr val="tx1"/>
          </a:solidFill>
          <a:latin typeface="+mn-lt"/>
        </a:defRPr>
      </a:lvl4pPr>
      <a:lvl5pPr marL="18810288" indent="-2089150" algn="l" defTabSz="8361363" rtl="0" eaLnBrk="0" fontAlgn="base" hangingPunct="0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5pPr>
      <a:lvl6pPr marL="192674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6pPr>
      <a:lvl7pPr marL="197246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7pPr>
      <a:lvl8pPr marL="201818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8pPr>
      <a:lvl9pPr marL="206390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" descr="Title field"/>
          <p:cNvSpPr txBox="1">
            <a:spLocks noChangeArrowheads="1"/>
          </p:cNvSpPr>
          <p:nvPr/>
        </p:nvSpPr>
        <p:spPr bwMode="auto">
          <a:xfrm>
            <a:off x="1182688" y="1128713"/>
            <a:ext cx="34201099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sz="11500" dirty="0">
                <a:solidFill>
                  <a:schemeClr val="bg1"/>
                </a:solidFill>
              </a:rPr>
              <a:t>GYNEKOLOGIFERDIGHETER I MEDISINSTUDIET</a:t>
            </a:r>
            <a:endParaRPr lang="nb-NO" altLang="nb-NO" sz="1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Subtitle" descr="Subtitle field"/>
          <p:cNvSpPr txBox="1">
            <a:spLocks noChangeArrowheads="1"/>
          </p:cNvSpPr>
          <p:nvPr/>
        </p:nvSpPr>
        <p:spPr bwMode="auto">
          <a:xfrm>
            <a:off x="1182688" y="3076575"/>
            <a:ext cx="3130067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72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En studie av siste års medisinstudenters egenrapporterte kompetanse i utvalgte gynekologiske prosedyrer i allmennpraksis </a:t>
            </a:r>
          </a:p>
        </p:txBody>
      </p:sp>
      <p:sp>
        <p:nvSpPr>
          <p:cNvPr id="2053" name="Name and info" descr="Field for name and email"/>
          <p:cNvSpPr txBox="1">
            <a:spLocks noChangeArrowheads="1"/>
          </p:cNvSpPr>
          <p:nvPr/>
        </p:nvSpPr>
        <p:spPr bwMode="auto">
          <a:xfrm>
            <a:off x="31759811" y="3345492"/>
            <a:ext cx="1032516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nb-NO" altLang="nb-NO" sz="4000" dirty="0">
                <a:solidFill>
                  <a:schemeClr val="bg1"/>
                </a:solidFill>
                <a:latin typeface="+mn-lt"/>
              </a:rPr>
              <a:t>Carl Emil Graff &amp; Kristin Skåtun Hannestad</a:t>
            </a:r>
            <a:br>
              <a:rPr lang="nb-NO" altLang="nb-NO" sz="4000" dirty="0">
                <a:solidFill>
                  <a:schemeClr val="bg1"/>
                </a:solidFill>
                <a:latin typeface="+mn-lt"/>
              </a:rPr>
            </a:br>
            <a:r>
              <a:rPr lang="nb-NO" altLang="nb-NO" sz="4000" dirty="0">
                <a:solidFill>
                  <a:schemeClr val="bg1"/>
                </a:solidFill>
                <a:latin typeface="+mn-lt"/>
              </a:rPr>
              <a:t>Universitetet i Bergen</a:t>
            </a:r>
          </a:p>
          <a:p>
            <a:pPr algn="r" eaLnBrk="1" hangingPunct="1"/>
            <a:r>
              <a:rPr lang="nb-NO" altLang="nb-NO" sz="4000" dirty="0">
                <a:solidFill>
                  <a:schemeClr val="bg1"/>
                </a:solidFill>
                <a:latin typeface="+mn-lt"/>
              </a:rPr>
              <a:t>carl.graff@uib.no/ kristin.hannestad@uib.no</a:t>
            </a:r>
          </a:p>
        </p:txBody>
      </p:sp>
      <p:sp>
        <p:nvSpPr>
          <p:cNvPr id="2055" name="Text box 1" descr="Text field "/>
          <p:cNvSpPr txBox="1">
            <a:spLocks noChangeArrowheads="1"/>
          </p:cNvSpPr>
          <p:nvPr/>
        </p:nvSpPr>
        <p:spPr bwMode="auto">
          <a:xfrm>
            <a:off x="1182688" y="6229350"/>
            <a:ext cx="9969500" cy="1794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2000"/>
              </a:spcBef>
              <a:spcAft>
                <a:spcPts val="200"/>
              </a:spcAft>
            </a:pPr>
            <a:r>
              <a:rPr lang="nb-NO" sz="4000" b="1" dirty="0"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Bakgrunn: </a:t>
            </a:r>
            <a:r>
              <a:rPr lang="nb-NO" sz="3600" dirty="0"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Tidligere studier har avdekket mangelfulle praktiske ferdigheter blant ferske leger, spesielt i obstetrikk og gynekologi (1). Det er også vist varierende praksis blant norske fastleger når det gjelder gynekologisk undersøkelse (GU) og henvisning til gynekolog (2). I tillegg er GU en sensitiv undersøkelse og det vil for mange føles unaturlig å øve på medstudenter, slik man gjør ved andre kliniske undersøkelser. </a:t>
            </a:r>
            <a:endParaRPr lang="nb-NO" sz="4000" b="1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spcBef>
                <a:spcPts val="2000"/>
              </a:spcBef>
              <a:spcAft>
                <a:spcPts val="200"/>
              </a:spcAft>
            </a:pPr>
            <a:endParaRPr lang="nb-NO" sz="4000" b="1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spcBef>
                <a:spcPts val="2000"/>
              </a:spcBef>
              <a:spcAft>
                <a:spcPts val="200"/>
              </a:spcAft>
            </a:pPr>
            <a:endParaRPr lang="nb-NO" sz="4000" b="1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spcBef>
                <a:spcPts val="2000"/>
              </a:spcBef>
              <a:spcAft>
                <a:spcPts val="200"/>
              </a:spcAft>
            </a:pPr>
            <a:endParaRPr lang="nb-NO" sz="4000" b="1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spcBef>
                <a:spcPts val="2000"/>
              </a:spcBef>
              <a:spcAft>
                <a:spcPts val="200"/>
              </a:spcAft>
            </a:pPr>
            <a:endParaRPr lang="nb-NO" sz="4000" b="1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spcBef>
                <a:spcPts val="2000"/>
              </a:spcBef>
              <a:spcAft>
                <a:spcPts val="200"/>
              </a:spcAft>
            </a:pPr>
            <a:endParaRPr lang="nb-NO" sz="4000" b="1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spcBef>
                <a:spcPts val="2000"/>
              </a:spcBef>
              <a:spcAft>
                <a:spcPts val="200"/>
              </a:spcAft>
            </a:pPr>
            <a:endParaRPr lang="nb-NO" sz="4000" b="1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spcBef>
                <a:spcPts val="2000"/>
              </a:spcBef>
              <a:spcAft>
                <a:spcPts val="200"/>
              </a:spcAft>
            </a:pPr>
            <a:endParaRPr lang="nb-NO" sz="4000" b="1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spcBef>
                <a:spcPts val="2000"/>
              </a:spcBef>
              <a:spcAft>
                <a:spcPts val="200"/>
              </a:spcAft>
            </a:pPr>
            <a:r>
              <a:rPr lang="nb-NO" sz="4000" b="1" dirty="0"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Målsetning: </a:t>
            </a:r>
            <a:r>
              <a:rPr lang="nb-NO" sz="3600" dirty="0"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Å undersøke: 1) hvilken selvrapportert kompetanse norske medisinstudenter har på siste studieår i GU, spiralinnsetting og prøvetaking til cervixcytologi, og 2) i hvilken grad disse rapporterer at opplæringen de har fått i studieløpet har vært tilstrekkelig for å forberede dem på å møte gynekologiske problemstillinger i allmennpraksis.</a:t>
            </a:r>
          </a:p>
          <a:p>
            <a:pPr eaLnBrk="1" hangingPunct="1">
              <a:spcAft>
                <a:spcPct val="20000"/>
              </a:spcAft>
            </a:pPr>
            <a:endParaRPr lang="en-GB" altLang="nb-NO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052" name="Text box 2" descr="Text field "/>
          <p:cNvSpPr txBox="1">
            <a:spLocks noChangeArrowheads="1"/>
          </p:cNvSpPr>
          <p:nvPr/>
        </p:nvSpPr>
        <p:spPr bwMode="auto">
          <a:xfrm>
            <a:off x="11443335" y="6229350"/>
            <a:ext cx="10033000" cy="302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sz="4000" b="1" dirty="0"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Metode: </a:t>
            </a:r>
            <a:r>
              <a:rPr lang="nb-NO" sz="3600" dirty="0"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Digitale spørreskjema ble distribuert til siste års medisinstudenter ved UiO, UiB, NTNU og UiT. Studiepopulasjonen ble definert som alle medisinstudenter i Norge med planlagt uteksaminering i 2022. Det ble benyttet både kvantitative og kvalitative metoder i utførelsen av denne studien.</a:t>
            </a:r>
            <a:endParaRPr lang="nb-NO" sz="3600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nb-NO" sz="4000" b="1" dirty="0"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Resultater</a:t>
            </a:r>
            <a:r>
              <a:rPr lang="nb-NO" sz="3600" dirty="0"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: Svarprosenten var 27,3 % (157/575). Syv av ti oppga at de følte seg trygge på å utføre GU. Fire studenter hadde aldri utført GU. De fleste av studentene følte seg trygge på å utføre prøvetaking til cervixcytologi. Bare to av fem hadde utført spiralinnsetting og en av fem rapporterte at de var trygge på å sette inn spiral selvstendig. Studentene rapporterte at det var for lite mengdetrening i prosedyrene. </a:t>
            </a:r>
          </a:p>
          <a:p>
            <a:pPr eaLnBrk="1" hangingPunct="1">
              <a:spcBef>
                <a:spcPct val="50000"/>
              </a:spcBef>
            </a:pPr>
            <a:endParaRPr lang="nb-NO" sz="3600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061" name="Text Box 4" descr="Text field "/>
          <p:cNvSpPr txBox="1">
            <a:spLocks noChangeArrowheads="1"/>
          </p:cNvSpPr>
          <p:nvPr/>
        </p:nvSpPr>
        <p:spPr bwMode="auto">
          <a:xfrm>
            <a:off x="21655088" y="6229350"/>
            <a:ext cx="10033000" cy="20898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sz="3600" dirty="0"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Halvparten av studentene svarte at de var svært eller litt uenige i at undervisning og opplæring var tilstrekkelig til å forberede dem på å håndtere gynekologiske problemstillinger i allmennpraksis. </a:t>
            </a:r>
          </a:p>
          <a:p>
            <a:pPr eaLnBrk="1" hangingPunct="1">
              <a:spcBef>
                <a:spcPct val="50000"/>
              </a:spcBef>
            </a:pPr>
            <a:endParaRPr lang="nb-NO" sz="3600" i="1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i="1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i="1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i="1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i="1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i="1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i="1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nb-NO" sz="3600" dirty="0"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Sammenlignet med kvinner utførte menn færre GU-er, spiralinnsettinger og </a:t>
            </a:r>
            <a:r>
              <a:rPr lang="nb-NO" sz="3600" dirty="0" err="1"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cervixcytologier</a:t>
            </a:r>
            <a:r>
              <a:rPr lang="nb-NO" sz="3600" dirty="0"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. </a:t>
            </a:r>
            <a:endParaRPr lang="nb-NO" sz="3600" i="1" dirty="0"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nb-NO" i="1" dirty="0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«Som mann er </a:t>
            </a:r>
            <a:r>
              <a:rPr lang="nb-NO" i="1" dirty="0" err="1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hovudproblemet</a:t>
            </a:r>
            <a:r>
              <a:rPr lang="nb-NO" i="1" dirty="0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 at </a:t>
            </a:r>
            <a:r>
              <a:rPr lang="nb-NO" i="1" dirty="0" err="1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eg</a:t>
            </a:r>
            <a:r>
              <a:rPr lang="nb-NO" i="1" dirty="0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 blir sendt ut på gangen 50% av tida. Den </a:t>
            </a:r>
            <a:r>
              <a:rPr lang="nb-NO" i="1" dirty="0" err="1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resterande</a:t>
            </a:r>
            <a:r>
              <a:rPr lang="nb-NO" i="1" dirty="0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 halvparten kunne </a:t>
            </a:r>
            <a:r>
              <a:rPr lang="nb-NO" i="1" dirty="0" err="1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ein</a:t>
            </a:r>
            <a:r>
              <a:rPr lang="nb-NO" i="1" dirty="0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 av og til sleppe enkelt til på, andre ganger satt </a:t>
            </a:r>
            <a:r>
              <a:rPr lang="nb-NO" i="1" dirty="0" err="1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ein</a:t>
            </a:r>
            <a:r>
              <a:rPr lang="nb-NO" i="1" dirty="0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 </a:t>
            </a:r>
            <a:r>
              <a:rPr lang="nb-NO" i="1" dirty="0" err="1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berre</a:t>
            </a:r>
            <a:r>
              <a:rPr lang="nb-NO" i="1" dirty="0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 og observerte. Heilt avhengig av underviser. </a:t>
            </a:r>
            <a:r>
              <a:rPr lang="nb-NO" i="1" dirty="0" err="1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Personleg</a:t>
            </a:r>
            <a:r>
              <a:rPr lang="nb-NO" i="1" dirty="0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 følte </a:t>
            </a:r>
            <a:r>
              <a:rPr lang="nb-NO" i="1" dirty="0" err="1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eg</a:t>
            </a:r>
            <a:r>
              <a:rPr lang="nb-NO" i="1" dirty="0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 meg som ei pest og </a:t>
            </a:r>
            <a:r>
              <a:rPr lang="nb-NO" i="1" dirty="0" err="1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ein</a:t>
            </a:r>
            <a:r>
              <a:rPr lang="nb-NO" i="1" dirty="0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 plage da </a:t>
            </a:r>
            <a:r>
              <a:rPr lang="nb-NO" i="1" dirty="0" err="1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eg</a:t>
            </a:r>
            <a:r>
              <a:rPr lang="nb-NO" i="1" dirty="0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 var på </a:t>
            </a:r>
            <a:r>
              <a:rPr lang="nb-NO" i="1" dirty="0" err="1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gynpol</a:t>
            </a:r>
            <a:r>
              <a:rPr lang="nb-NO" i="1" dirty="0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, ulikt alle andre fag. Det kan nok også forklare </a:t>
            </a:r>
            <a:r>
              <a:rPr lang="nb-NO" i="1" dirty="0" err="1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kvifor</a:t>
            </a:r>
            <a:r>
              <a:rPr lang="nb-NO" i="1" dirty="0"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 det er så vanskelig å få rekruttert mannlige medisinerstudenter til faget». </a:t>
            </a:r>
            <a:endParaRPr lang="en-US" altLang="nb-NO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nb-NO" sz="3600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2063" name="Text Box 5" descr="Text field "/>
          <p:cNvSpPr txBox="1">
            <a:spLocks noChangeArrowheads="1"/>
          </p:cNvSpPr>
          <p:nvPr/>
        </p:nvSpPr>
        <p:spPr bwMode="auto">
          <a:xfrm>
            <a:off x="31962408" y="6229350"/>
            <a:ext cx="10033000" cy="1902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sz="4000" b="1" dirty="0"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Konklusjon: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3600" dirty="0"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De fleste medisinstudenter følte seg trygge på å utføre GU og ta prøver til cervixcytologi. Et mindretall rapporterte svært mangelfulle ferdigheter. Fire studenter hadde ikke utført GU i løpet av studiet. Bare to av fem hadde utført spiralinnsetting og kun én av fem rapporterte at de var trygge på å sette inn spiral selvstendig.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3600" dirty="0"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Mannlige medisinstudenter rapporterte mindre erfaring med selvstendige GU-er, spiralinnsettinger og </a:t>
            </a:r>
            <a:r>
              <a:rPr lang="nb-NO" sz="3600" dirty="0" err="1"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cervixcytologier</a:t>
            </a:r>
            <a:r>
              <a:rPr lang="nb-NO" sz="3600" dirty="0"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. I tillegg så menn for seg at de i fremtidig arbeid ville ha høyere terskel for å utføre GU og lavere terskel for å henvise til gynekolog uten selv å ha undersøkt pasientene først. 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3600" dirty="0"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Halvparten av studentene rapporterte at undervisning og opplæring i medisinstudiet ikke var tilstrekkelig til å forberede dem på å håndtere gynekologiske problemstillinger i allmennpraksis. Det ble rapportert at det var for lite mengdetrening i de gynekologiske prosedyrene.  </a:t>
            </a:r>
          </a:p>
          <a:p>
            <a:pPr lvl="0">
              <a:spcAft>
                <a:spcPts val="800"/>
              </a:spcAft>
            </a:pPr>
            <a:endParaRPr lang="nb-NO" sz="3600" dirty="0">
              <a:effectLst/>
              <a:latin typeface="+mj-lt"/>
              <a:ea typeface="Yu Mincho" panose="02020400000000000000" pitchFamily="18" charset="-128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nb-NO" sz="3600" dirty="0">
                <a:effectLst/>
                <a:latin typeface="+mj-lt"/>
                <a:ea typeface="Yu Mincho" panose="02020400000000000000" pitchFamily="18" charset="-128"/>
                <a:cs typeface="Arial" panose="020B0604020202020204" pitchFamily="34" charset="0"/>
              </a:rPr>
              <a:t>Lærestedene må sette i verk tiltak i medisinutdanningene for å sikre at alle studenter, uavhengig av kjønn, oppnår tilstrekkelig kompetanse i gynekologisk undersøkelse og prosedyrer. Fremtidige studier bør kartlegge de faktiske ferdighetene medisinstudenter har i gynekologisk undersøkelse og prosedyrer i et større studiemateriale.</a:t>
            </a:r>
          </a:p>
          <a:p>
            <a:pPr eaLnBrk="1" hangingPunct="1">
              <a:spcBef>
                <a:spcPct val="50000"/>
              </a:spcBef>
            </a:pPr>
            <a:endParaRPr lang="en-US" altLang="nb-NO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062" name="Exmple box" descr="Example box"/>
          <p:cNvSpPr txBox="1">
            <a:spLocks noChangeArrowheads="1"/>
          </p:cNvSpPr>
          <p:nvPr/>
        </p:nvSpPr>
        <p:spPr bwMode="auto">
          <a:xfrm>
            <a:off x="11426508" y="16163868"/>
            <a:ext cx="9859963" cy="1028992"/>
          </a:xfrm>
          <a:prstGeom prst="rect">
            <a:avLst/>
          </a:prstGeom>
          <a:noFill/>
          <a:ln w="254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82800" bIns="82800">
            <a:spAutoFit/>
          </a:bodyPr>
          <a:lstStyle>
            <a:lvl1pPr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1" dirty="0">
                <a:latin typeface="Verdana" panose="020B0604030504040204" pitchFamily="34" charset="0"/>
              </a:rPr>
              <a:t>Jeg føler meg trygg på å sette inn en spiral selvstendig </a:t>
            </a:r>
            <a:endParaRPr lang="nb-NO" altLang="nb-NO" sz="2800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065" name="References" descr="Field for references"/>
          <p:cNvSpPr txBox="1">
            <a:spLocks noChangeArrowheads="1"/>
          </p:cNvSpPr>
          <p:nvPr/>
        </p:nvSpPr>
        <p:spPr bwMode="auto">
          <a:xfrm>
            <a:off x="21801392" y="27460575"/>
            <a:ext cx="957675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REFERANSER</a:t>
            </a:r>
          </a:p>
          <a:p>
            <a:pPr marL="342900" indent="-342900" eaLnBrk="1" hangingPunct="1">
              <a:buAutoNum type="arabicPeriod"/>
            </a:pPr>
            <a:r>
              <a:rPr lang="nb-NO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Hjörleifsson S, Bjorvatn B, Meland E, Rørtveit G, Hannestad Y, Tschudi Bondevik G. The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when</a:t>
            </a:r>
            <a:r>
              <a:rPr lang="nb-NO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and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how</a:t>
            </a:r>
            <a:r>
              <a:rPr lang="nb-NO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the</a:t>
            </a:r>
            <a:r>
              <a:rPr lang="nb-NO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gynaecological</a:t>
            </a:r>
            <a:r>
              <a:rPr lang="nb-NO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examination</a:t>
            </a:r>
            <a:r>
              <a:rPr lang="nb-NO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: a survey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among</a:t>
            </a:r>
            <a:r>
              <a:rPr lang="nb-NO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Norwegian general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practitioners</a:t>
            </a:r>
            <a:r>
              <a:rPr lang="nb-NO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 Scandinavian Journal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Primary</a:t>
            </a:r>
            <a:r>
              <a:rPr lang="nb-NO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Health Care. 2019;37(2):264-70.</a:t>
            </a:r>
          </a:p>
          <a:p>
            <a:pPr marL="342900" indent="-342900" eaLnBrk="1" hangingPunct="1">
              <a:buAutoNum type="arabicPeriod"/>
            </a:pPr>
            <a:r>
              <a:rPr lang="nb-NO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Falck G,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Brattebø</a:t>
            </a:r>
            <a:r>
              <a:rPr lang="nb-NO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G, Brinchmann-Hansen A, Ebbing M.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Self-reported</a:t>
            </a:r>
            <a:r>
              <a:rPr lang="nb-NO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level</a:t>
            </a:r>
            <a:r>
              <a:rPr lang="nb-NO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of</a:t>
            </a:r>
            <a:r>
              <a:rPr lang="nb-NO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skills in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practical</a:t>
            </a:r>
            <a:r>
              <a:rPr lang="nb-NO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       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procedures</a:t>
            </a:r>
            <a:r>
              <a:rPr lang="nb-NO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following</a:t>
            </a:r>
            <a:r>
              <a:rPr lang="nb-NO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internship</a:t>
            </a:r>
            <a:r>
              <a:rPr lang="nb-NO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in general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practice</a:t>
            </a:r>
            <a:r>
              <a:rPr lang="nb-NO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Tidsskr</a:t>
            </a:r>
            <a:r>
              <a:rPr lang="nb-NO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 Nor </a:t>
            </a:r>
            <a:r>
              <a:rPr lang="nb-NO" sz="18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Laegeforen</a:t>
            </a:r>
            <a:r>
              <a:rPr lang="nb-NO" sz="18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. 2003;123(16):2265-7.</a:t>
            </a:r>
            <a:endParaRPr lang="nb-NO" altLang="nb-NO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066" name="Acknowledgements" descr="Field for acknowledgements"/>
          <p:cNvSpPr txBox="1">
            <a:spLocks noChangeArrowheads="1"/>
          </p:cNvSpPr>
          <p:nvPr/>
        </p:nvSpPr>
        <p:spPr bwMode="auto">
          <a:xfrm>
            <a:off x="31962408" y="27460575"/>
            <a:ext cx="97409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En spesiell takk til…</a:t>
            </a:r>
          </a:p>
          <a:p>
            <a:pPr eaLnBrk="1" hangingPunct="1"/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Hovedveileder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prof. Thomas Mildestvedt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og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biveileder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prof. Gunnar Tschudi Bondevik for god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veiledning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984AF2EB-80E4-46F7-0FCA-061729D73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2" r="26073"/>
          <a:stretch/>
        </p:blipFill>
        <p:spPr bwMode="auto">
          <a:xfrm>
            <a:off x="11734307" y="17375950"/>
            <a:ext cx="9244364" cy="87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B57E484-2D00-65F5-7755-E698A3639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6" r="21964"/>
          <a:stretch/>
        </p:blipFill>
        <p:spPr bwMode="auto">
          <a:xfrm>
            <a:off x="21711284" y="11795137"/>
            <a:ext cx="9747568" cy="788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mple box" descr="Example box">
            <a:extLst>
              <a:ext uri="{FF2B5EF4-FFF2-40B4-BE49-F238E27FC236}">
                <a16:creationId xmlns:a16="http://schemas.microsoft.com/office/drawing/2014/main" id="{990FDD59-F981-FB11-7180-1C9BD4BBE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5088" y="9737773"/>
            <a:ext cx="9859963" cy="1890766"/>
          </a:xfrm>
          <a:prstGeom prst="rect">
            <a:avLst/>
          </a:prstGeom>
          <a:noFill/>
          <a:ln w="25400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82800" bIns="82800">
            <a:spAutoFit/>
          </a:bodyPr>
          <a:lstStyle>
            <a:lvl1pPr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i="1" dirty="0">
                <a:latin typeface="Verdana" panose="020B0604030504040204" pitchFamily="34" charset="0"/>
              </a:rPr>
              <a:t>Jeg synes undervisningen/opplæringen vi har fått på studiet har vært tilstrekkelig til å forberede meg på å håndtere gynekologiske problemstillinger i allmennpraksis.</a:t>
            </a:r>
            <a:endParaRPr lang="nb-NO" altLang="nb-NO" sz="1400" i="1" dirty="0"/>
          </a:p>
        </p:txBody>
      </p:sp>
      <p:pic>
        <p:nvPicPr>
          <p:cNvPr id="6" name="Bilde 5" descr="Et bilde som inneholder innendørs, eske, vegg&#10;&#10;Automatisk generert beskrivelse">
            <a:extLst>
              <a:ext uri="{FF2B5EF4-FFF2-40B4-BE49-F238E27FC236}">
                <a16:creationId xmlns:a16="http://schemas.microsoft.com/office/drawing/2014/main" id="{06B9F473-21EB-CFEA-662C-851E00F4C1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r="10416"/>
          <a:stretch/>
        </p:blipFill>
        <p:spPr>
          <a:xfrm>
            <a:off x="1182688" y="12480643"/>
            <a:ext cx="9308416" cy="53186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UiB-Farger-2015-matt">
      <a:dk1>
        <a:sysClr val="windowText" lastClr="000000"/>
      </a:dk1>
      <a:lt1>
        <a:srgbClr val="FFFFFF"/>
      </a:lt1>
      <a:dk2>
        <a:srgbClr val="847268"/>
      </a:dk2>
      <a:lt2>
        <a:srgbClr val="D0CAC2"/>
      </a:lt2>
      <a:accent1>
        <a:srgbClr val="DB3F3D"/>
      </a:accent1>
      <a:accent2>
        <a:srgbClr val="1A2640"/>
      </a:accent2>
      <a:accent3>
        <a:srgbClr val="CDAB3F"/>
      </a:accent3>
      <a:accent4>
        <a:srgbClr val="4EA0B7"/>
      </a:accent4>
      <a:accent5>
        <a:srgbClr val="789A5B"/>
      </a:accent5>
      <a:accent6>
        <a:srgbClr val="705686"/>
      </a:accent6>
      <a:hlink>
        <a:srgbClr val="009FEE"/>
      </a:hlink>
      <a:folHlink>
        <a:srgbClr val="522D89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005473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36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005473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36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3AC7215BC2342B7B8E99FC0C1414E" ma:contentTypeVersion="11" ma:contentTypeDescription="Create a new document." ma:contentTypeScope="" ma:versionID="f5ef98b4b21a8db3249cf415fdf9d313">
  <xsd:schema xmlns:xsd="http://www.w3.org/2001/XMLSchema" xmlns:xs="http://www.w3.org/2001/XMLSchema" xmlns:p="http://schemas.microsoft.com/office/2006/metadata/properties" xmlns:ns3="44ef56e6-7d26-4e54-90b8-5c44061ac6e6" xmlns:ns4="3c245acc-c3be-430f-bb65-7a13eaf6b257" targetNamespace="http://schemas.microsoft.com/office/2006/metadata/properties" ma:root="true" ma:fieldsID="7505f65b07b3a661b7f8d5869b874c92" ns3:_="" ns4:_="">
    <xsd:import namespace="44ef56e6-7d26-4e54-90b8-5c44061ac6e6"/>
    <xsd:import namespace="3c245acc-c3be-430f-bb65-7a13eaf6b25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ef56e6-7d26-4e54-90b8-5c44061ac6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245acc-c3be-430f-bb65-7a13eaf6b2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c245acc-c3be-430f-bb65-7a13eaf6b257" xsi:nil="true"/>
  </documentManagement>
</p:properties>
</file>

<file path=customXml/itemProps1.xml><?xml version="1.0" encoding="utf-8"?>
<ds:datastoreItem xmlns:ds="http://schemas.openxmlformats.org/officeDocument/2006/customXml" ds:itemID="{8C900F86-09A6-4A4E-829A-76EDA51E65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AD0F2-60BC-4BBF-AFE1-315C36F1F213}">
  <ds:schemaRefs>
    <ds:schemaRef ds:uri="3c245acc-c3be-430f-bb65-7a13eaf6b257"/>
    <ds:schemaRef ds:uri="44ef56e6-7d26-4e54-90b8-5c44061ac6e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974167F-7ABF-4D56-901F-4B2AD921D190}">
  <ds:schemaRefs>
    <ds:schemaRef ds:uri="http://purl.org/dc/terms/"/>
    <ds:schemaRef ds:uri="http://www.w3.org/XML/1998/namespace"/>
    <ds:schemaRef ds:uri="http://schemas.microsoft.com/office/2006/documentManagement/types"/>
    <ds:schemaRef ds:uri="3c245acc-c3be-430f-bb65-7a13eaf6b257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44ef56e6-7d26-4e54-90b8-5c44061ac6e6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7197</TotalTime>
  <Words>751</Words>
  <Application>Microsoft Office PowerPoint</Application>
  <PresentationFormat>Egendefinert</PresentationFormat>
  <Paragraphs>68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Symbol</vt:lpstr>
      <vt:lpstr>Times New Roman</vt:lpstr>
      <vt:lpstr>Verdana</vt:lpstr>
      <vt:lpstr>Standard utforming</vt:lpstr>
      <vt:lpstr>PowerPoint-presentasjon</vt:lpstr>
    </vt:vector>
  </TitlesOfParts>
  <Company>IT-avd, 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Helge Grønhaug</dc:creator>
  <cp:lastModifiedBy>Carl Emil Graff</cp:lastModifiedBy>
  <cp:revision>143</cp:revision>
  <cp:lastPrinted>2016-05-27T08:05:21Z</cp:lastPrinted>
  <dcterms:created xsi:type="dcterms:W3CDTF">2006-11-02T13:18:58Z</dcterms:created>
  <dcterms:modified xsi:type="dcterms:W3CDTF">2023-05-23T11:15:13Z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0x01010047D3AC7215BC2342B7B8E99FC0C1414E</vt:lpwstr>
  </property>
</Properties>
</file>