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9926638" cy="1435576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53" autoAdjust="0"/>
    <p:restoredTop sz="90218" autoAdjust="0"/>
  </p:normalViewPr>
  <p:slideViewPr>
    <p:cSldViewPr snapToGrid="0">
      <p:cViewPr>
        <p:scale>
          <a:sx n="30" d="100"/>
          <a:sy n="30" d="100"/>
        </p:scale>
        <p:origin x="1398" y="-528"/>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yed Mehdi Ghobadi" userId="c5d4199d-d6cf-470e-a315-472d77baa939" providerId="ADAL" clId="{D4BB6B75-0A7B-432B-AD00-786E55D9BAE1}"/>
    <pc:docChg chg="modSld">
      <pc:chgData name="Seyed Mehdi Ghobadi" userId="c5d4199d-d6cf-470e-a315-472d77baa939" providerId="ADAL" clId="{D4BB6B75-0A7B-432B-AD00-786E55D9BAE1}" dt="2023-05-25T08:36:12.868" v="0" actId="20577"/>
      <pc:docMkLst>
        <pc:docMk/>
      </pc:docMkLst>
      <pc:sldChg chg="modSp mod">
        <pc:chgData name="Seyed Mehdi Ghobadi" userId="c5d4199d-d6cf-470e-a315-472d77baa939" providerId="ADAL" clId="{D4BB6B75-0A7B-432B-AD00-786E55D9BAE1}" dt="2023-05-25T08:36:12.868" v="0" actId="20577"/>
        <pc:sldMkLst>
          <pc:docMk/>
          <pc:sldMk cId="0" sldId="260"/>
        </pc:sldMkLst>
        <pc:spChg chg="mod">
          <ac:chgData name="Seyed Mehdi Ghobadi" userId="c5d4199d-d6cf-470e-a315-472d77baa939" providerId="ADAL" clId="{D4BB6B75-0A7B-432B-AD00-786E55D9BAE1}" dt="2023-05-25T08:36:12.868" v="0" actId="20577"/>
          <ac:spMkLst>
            <pc:docMk/>
            <pc:sldMk cId="0" sldId="260"/>
            <ac:spMk id="206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4301684" cy="718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8730" tIns="69365" rIns="138730" bIns="69365" numCol="1" anchor="t" anchorCtr="0" compatLnSpc="1">
            <a:prstTxWarp prst="textNoShape">
              <a:avLst/>
            </a:prstTxWarp>
          </a:bodyPr>
          <a:lstStyle>
            <a:lvl1pPr>
              <a:defRPr sz="1800" smtClean="0"/>
            </a:lvl1pPr>
          </a:lstStyle>
          <a:p>
            <a:pPr>
              <a:defRPr/>
            </a:pPr>
            <a:endParaRPr lang="nb-NO"/>
          </a:p>
        </p:txBody>
      </p:sp>
      <p:sp>
        <p:nvSpPr>
          <p:cNvPr id="13315" name="Rectangle 3"/>
          <p:cNvSpPr>
            <a:spLocks noGrp="1" noChangeArrowheads="1"/>
          </p:cNvSpPr>
          <p:nvPr>
            <p:ph type="dt" idx="1"/>
          </p:nvPr>
        </p:nvSpPr>
        <p:spPr bwMode="auto">
          <a:xfrm>
            <a:off x="5622840" y="0"/>
            <a:ext cx="4301684" cy="718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8730" tIns="69365" rIns="138730" bIns="69365" numCol="1" anchor="t" anchorCtr="0" compatLnSpc="1">
            <a:prstTxWarp prst="textNoShape">
              <a:avLst/>
            </a:prstTxWarp>
          </a:bodyPr>
          <a:lstStyle>
            <a:lvl1pPr algn="r">
              <a:defRPr sz="18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1160463" y="1077913"/>
            <a:ext cx="7605712" cy="5381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992453" y="6818881"/>
            <a:ext cx="7941733" cy="6460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8730" tIns="69365" rIns="138730" bIns="69365"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13635607"/>
            <a:ext cx="4301684" cy="717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8730" tIns="69365" rIns="138730" bIns="69365" numCol="1" anchor="b" anchorCtr="0" compatLnSpc="1">
            <a:prstTxWarp prst="textNoShape">
              <a:avLst/>
            </a:prstTxWarp>
          </a:bodyPr>
          <a:lstStyle>
            <a:lvl1pPr>
              <a:defRPr sz="1800" smtClean="0"/>
            </a:lvl1pPr>
          </a:lstStyle>
          <a:p>
            <a:pPr>
              <a:defRPr/>
            </a:pPr>
            <a:endParaRPr lang="nb-NO"/>
          </a:p>
        </p:txBody>
      </p:sp>
      <p:sp>
        <p:nvSpPr>
          <p:cNvPr id="13319" name="Rectangle 7"/>
          <p:cNvSpPr>
            <a:spLocks noGrp="1" noChangeArrowheads="1"/>
          </p:cNvSpPr>
          <p:nvPr>
            <p:ph type="sldNum" sz="quarter" idx="5"/>
          </p:nvPr>
        </p:nvSpPr>
        <p:spPr bwMode="auto">
          <a:xfrm>
            <a:off x="5622840" y="13635607"/>
            <a:ext cx="4301684" cy="717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8730" tIns="69365" rIns="138730" bIns="69365" numCol="1" anchor="b" anchorCtr="0" compatLnSpc="1">
            <a:prstTxWarp prst="textNoShape">
              <a:avLst/>
            </a:prstTxWarp>
          </a:bodyPr>
          <a:lstStyle>
            <a:lvl1pPr algn="r">
              <a:defRPr sz="18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1100">
                <a:solidFill>
                  <a:schemeClr val="tx1"/>
                </a:solidFill>
                <a:latin typeface="Arial" charset="0"/>
              </a:defRPr>
            </a:lvl1pPr>
            <a:lvl2pPr marL="249983" indent="-96147" eaLnBrk="0" hangingPunct="0">
              <a:defRPr sz="1100">
                <a:solidFill>
                  <a:schemeClr val="tx1"/>
                </a:solidFill>
                <a:latin typeface="Arial" charset="0"/>
              </a:defRPr>
            </a:lvl2pPr>
            <a:lvl3pPr marL="384588" indent="-76918" eaLnBrk="0" hangingPunct="0">
              <a:defRPr sz="1100">
                <a:solidFill>
                  <a:schemeClr val="tx1"/>
                </a:solidFill>
                <a:latin typeface="Arial" charset="0"/>
              </a:defRPr>
            </a:lvl3pPr>
            <a:lvl4pPr marL="538423" indent="-76918" eaLnBrk="0" hangingPunct="0">
              <a:defRPr sz="1100">
                <a:solidFill>
                  <a:schemeClr val="tx1"/>
                </a:solidFill>
                <a:latin typeface="Arial" charset="0"/>
              </a:defRPr>
            </a:lvl4pPr>
            <a:lvl5pPr marL="692257" indent="-76918" eaLnBrk="0" hangingPunct="0">
              <a:defRPr sz="1100">
                <a:solidFill>
                  <a:schemeClr val="tx1"/>
                </a:solidFill>
                <a:latin typeface="Arial" charset="0"/>
              </a:defRPr>
            </a:lvl5pPr>
            <a:lvl6pPr marL="846093" indent="-76918" eaLnBrk="0" fontAlgn="base" hangingPunct="0">
              <a:spcBef>
                <a:spcPct val="0"/>
              </a:spcBef>
              <a:spcAft>
                <a:spcPct val="0"/>
              </a:spcAft>
              <a:defRPr sz="1100">
                <a:solidFill>
                  <a:schemeClr val="tx1"/>
                </a:solidFill>
                <a:latin typeface="Arial" charset="0"/>
              </a:defRPr>
            </a:lvl6pPr>
            <a:lvl7pPr marL="999927" indent="-76918" eaLnBrk="0" fontAlgn="base" hangingPunct="0">
              <a:spcBef>
                <a:spcPct val="0"/>
              </a:spcBef>
              <a:spcAft>
                <a:spcPct val="0"/>
              </a:spcAft>
              <a:defRPr sz="1100">
                <a:solidFill>
                  <a:schemeClr val="tx1"/>
                </a:solidFill>
                <a:latin typeface="Arial" charset="0"/>
              </a:defRPr>
            </a:lvl7pPr>
            <a:lvl8pPr marL="1153763" indent="-76918" eaLnBrk="0" fontAlgn="base" hangingPunct="0">
              <a:spcBef>
                <a:spcPct val="0"/>
              </a:spcBef>
              <a:spcAft>
                <a:spcPct val="0"/>
              </a:spcAft>
              <a:defRPr sz="1100">
                <a:solidFill>
                  <a:schemeClr val="tx1"/>
                </a:solidFill>
                <a:latin typeface="Arial" charset="0"/>
              </a:defRPr>
            </a:lvl8pPr>
            <a:lvl9pPr marL="1307598" indent="-76918" eaLnBrk="0" fontAlgn="base" hangingPunct="0">
              <a:spcBef>
                <a:spcPct val="0"/>
              </a:spcBef>
              <a:spcAft>
                <a:spcPct val="0"/>
              </a:spcAft>
              <a:defRPr sz="1100">
                <a:solidFill>
                  <a:schemeClr val="tx1"/>
                </a:solidFill>
                <a:latin typeface="Arial" charset="0"/>
              </a:defRPr>
            </a:lvl9pPr>
          </a:lstStyle>
          <a:p>
            <a:pPr eaLnBrk="1" hangingPunct="1"/>
            <a:fld id="{5C788E0A-2390-493D-B96C-E13D0340CC64}" type="slidenum">
              <a:rPr lang="nb-NO" altLang="nb-NO" sz="1800"/>
              <a:pPr eaLnBrk="1" hangingPunct="1"/>
              <a:t>1</a:t>
            </a:fld>
            <a:endParaRPr lang="nb-NO" altLang="nb-NO" sz="18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seyed.ghobadi@student.uib.no"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marianne.mitronen@student.uib.no"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186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11300" b="1" dirty="0">
                <a:solidFill>
                  <a:schemeClr val="bg1"/>
                </a:solidFill>
                <a:latin typeface="Arial" panose="020B0604020202020204" pitchFamily="34" charset="0"/>
                <a:cs typeface="Arial" panose="020B0604020202020204" pitchFamily="34" charset="0"/>
              </a:rPr>
              <a:t>LEARN WE ARE – INNOVASJONSOPPGAVE</a:t>
            </a:r>
            <a:endParaRPr lang="nb-NO" altLang="nb-NO" sz="113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3076575"/>
            <a:ext cx="34261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800" b="1" dirty="0">
                <a:solidFill>
                  <a:schemeClr val="bg1"/>
                </a:solidFill>
                <a:latin typeface="+mj-lt"/>
              </a:rPr>
              <a:t>Bruk av VR (</a:t>
            </a:r>
            <a:r>
              <a:rPr lang="en-US" altLang="nb-NO" sz="4800" b="1" dirty="0" err="1">
                <a:solidFill>
                  <a:schemeClr val="bg1"/>
                </a:solidFill>
                <a:latin typeface="+mj-lt"/>
              </a:rPr>
              <a:t>Virtuell</a:t>
            </a:r>
            <a:r>
              <a:rPr lang="en-US" altLang="nb-NO" sz="4800" b="1" dirty="0">
                <a:solidFill>
                  <a:schemeClr val="bg1"/>
                </a:solidFill>
                <a:latin typeface="+mj-lt"/>
              </a:rPr>
              <a:t> </a:t>
            </a:r>
            <a:r>
              <a:rPr lang="en-US" altLang="nb-NO" sz="4800" b="1" dirty="0" err="1">
                <a:solidFill>
                  <a:schemeClr val="bg1"/>
                </a:solidFill>
                <a:latin typeface="+mj-lt"/>
              </a:rPr>
              <a:t>Realitet</a:t>
            </a:r>
            <a:r>
              <a:rPr lang="en-US" altLang="nb-NO" sz="4800" b="1" dirty="0">
                <a:solidFill>
                  <a:schemeClr val="bg1"/>
                </a:solidFill>
                <a:latin typeface="+mj-lt"/>
              </a:rPr>
              <a:t>) </a:t>
            </a:r>
            <a:r>
              <a:rPr lang="en-US" altLang="nb-NO" sz="4800" b="1" dirty="0" err="1">
                <a:solidFill>
                  <a:schemeClr val="bg1"/>
                </a:solidFill>
                <a:latin typeface="+mj-lt"/>
              </a:rPr>
              <a:t>i</a:t>
            </a:r>
            <a:r>
              <a:rPr lang="en-US" altLang="nb-NO" sz="4800" b="1" dirty="0">
                <a:solidFill>
                  <a:schemeClr val="bg1"/>
                </a:solidFill>
                <a:latin typeface="+mj-lt"/>
              </a:rPr>
              <a:t> </a:t>
            </a:r>
            <a:r>
              <a:rPr lang="en-US" altLang="nb-NO" sz="4800" b="1" dirty="0" err="1">
                <a:solidFill>
                  <a:schemeClr val="bg1"/>
                </a:solidFill>
                <a:latin typeface="+mj-lt"/>
              </a:rPr>
              <a:t>utdanning</a:t>
            </a:r>
            <a:r>
              <a:rPr lang="en-US" altLang="nb-NO" sz="4800" b="1" dirty="0">
                <a:solidFill>
                  <a:schemeClr val="bg1"/>
                </a:solidFill>
                <a:latin typeface="+mj-lt"/>
              </a:rPr>
              <a:t> av </a:t>
            </a:r>
            <a:r>
              <a:rPr lang="en-US" altLang="nb-NO" sz="4800" b="1" dirty="0" err="1">
                <a:solidFill>
                  <a:schemeClr val="bg1"/>
                </a:solidFill>
                <a:latin typeface="+mj-lt"/>
              </a:rPr>
              <a:t>fremtidens</a:t>
            </a:r>
            <a:r>
              <a:rPr lang="en-US" altLang="nb-NO" sz="4800" b="1" dirty="0">
                <a:solidFill>
                  <a:schemeClr val="bg1"/>
                </a:solidFill>
                <a:latin typeface="+mj-lt"/>
              </a:rPr>
              <a:t> </a:t>
            </a:r>
            <a:r>
              <a:rPr lang="en-US" altLang="nb-NO" sz="4800" b="1" dirty="0" err="1">
                <a:solidFill>
                  <a:schemeClr val="bg1"/>
                </a:solidFill>
                <a:latin typeface="+mj-lt"/>
              </a:rPr>
              <a:t>helsepersonell</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1182688" y="3948654"/>
            <a:ext cx="1534176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800" b="1" dirty="0">
                <a:solidFill>
                  <a:schemeClr val="bg1"/>
                </a:solidFill>
                <a:latin typeface="+mn-lt"/>
              </a:rPr>
              <a:t>Seyed Ghobadi &amp; Marianne </a:t>
            </a:r>
            <a:r>
              <a:rPr lang="nb-NO" altLang="nb-NO" sz="4800" b="1" dirty="0" err="1">
                <a:solidFill>
                  <a:schemeClr val="bg1"/>
                </a:solidFill>
                <a:latin typeface="+mn-lt"/>
              </a:rPr>
              <a:t>Mitronen</a:t>
            </a:r>
            <a:br>
              <a:rPr lang="nb-NO" altLang="nb-NO" sz="4000" dirty="0">
                <a:solidFill>
                  <a:schemeClr val="bg1"/>
                </a:solidFill>
                <a:latin typeface="+mn-lt"/>
              </a:rPr>
            </a:br>
            <a:r>
              <a:rPr lang="nb-NO" altLang="nb-NO" sz="4000" dirty="0">
                <a:solidFill>
                  <a:schemeClr val="bg1"/>
                </a:solidFill>
                <a:latin typeface="+mn-lt"/>
                <a:hlinkClick r:id="rId3"/>
              </a:rPr>
              <a:t>seyed.ghobadi@student.uib.no</a:t>
            </a:r>
            <a:r>
              <a:rPr lang="nb-NO" altLang="nb-NO" sz="4000" dirty="0">
                <a:solidFill>
                  <a:schemeClr val="bg1"/>
                </a:solidFill>
                <a:latin typeface="+mn-lt"/>
              </a:rPr>
              <a:t> </a:t>
            </a:r>
            <a:r>
              <a:rPr lang="nb-NO" altLang="nb-NO" sz="4000" dirty="0">
                <a:solidFill>
                  <a:schemeClr val="bg1"/>
                </a:solidFill>
                <a:latin typeface="+mn-lt"/>
                <a:hlinkClick r:id="rId4"/>
              </a:rPr>
              <a:t>marianne.mitronen@student.uib.no</a:t>
            </a:r>
            <a:endParaRPr lang="nb-NO" altLang="nb-NO" sz="4000" dirty="0">
              <a:solidFill>
                <a:schemeClr val="bg1"/>
              </a:solidFill>
              <a:latin typeface="+mn-lt"/>
            </a:endParaRPr>
          </a:p>
          <a:p>
            <a:pPr algn="r" eaLnBrk="1" hangingPunct="1"/>
            <a:endParaRPr lang="nb-NO" altLang="nb-NO" sz="4000" dirty="0">
              <a:solidFill>
                <a:schemeClr val="bg1"/>
              </a:solidFill>
              <a:latin typeface="+mn-lt"/>
            </a:endParaRPr>
          </a:p>
        </p:txBody>
      </p:sp>
      <p:sp>
        <p:nvSpPr>
          <p:cNvPr id="2055" name="Text box 1" descr="Text field "/>
          <p:cNvSpPr txBox="1">
            <a:spLocks noChangeArrowheads="1"/>
          </p:cNvSpPr>
          <p:nvPr/>
        </p:nvSpPr>
        <p:spPr bwMode="auto">
          <a:xfrm>
            <a:off x="737076" y="6158805"/>
            <a:ext cx="10109041" cy="2175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4000" b="1" dirty="0">
                <a:solidFill>
                  <a:schemeClr val="tx1">
                    <a:lumMod val="85000"/>
                    <a:lumOff val="15000"/>
                  </a:schemeClr>
                </a:solidFill>
                <a:latin typeface="+mn-lt"/>
              </a:rPr>
              <a:t>ABSTRAKT</a:t>
            </a:r>
          </a:p>
          <a:p>
            <a:pPr algn="just" rtl="0">
              <a:spcBef>
                <a:spcPts val="0"/>
              </a:spcBef>
              <a:spcAft>
                <a:spcPts val="0"/>
              </a:spcAft>
            </a:pPr>
            <a:r>
              <a:rPr lang="nb-NO" sz="3600" b="0" i="0" u="none" strike="noStrike" dirty="0">
                <a:solidFill>
                  <a:srgbClr val="000000"/>
                </a:solidFill>
                <a:effectLst/>
                <a:latin typeface="Arial" panose="020B0604020202020204" pitchFamily="34" charset="0"/>
              </a:rPr>
              <a:t>Hensikten med denne hovedoppgaven er å finne ut hvordan virtuell virkelighet (VR) brukes og kan brukes til å utdanne studenter innen helse- og sosialfag. Vi har forsket hvordan VR brukes på ulike institusjoner og hvordan det har hjulpet disse skolene til å gjøre læringen bedre og mer effektiv ved hjelp av VR. </a:t>
            </a:r>
          </a:p>
          <a:p>
            <a:pPr algn="just" rtl="0">
              <a:spcBef>
                <a:spcPts val="0"/>
              </a:spcBef>
              <a:spcAft>
                <a:spcPts val="0"/>
              </a:spcAft>
            </a:pPr>
            <a:br>
              <a:rPr lang="nb-NO" sz="3600" b="0" dirty="0">
                <a:effectLst/>
              </a:rPr>
            </a:br>
            <a:r>
              <a:rPr lang="nb-NO" sz="3600" b="0" i="0" u="none" strike="noStrike" dirty="0">
                <a:solidFill>
                  <a:srgbClr val="000000"/>
                </a:solidFill>
                <a:effectLst/>
                <a:latin typeface="Arial" panose="020B0604020202020204" pitchFamily="34" charset="0"/>
              </a:rPr>
              <a:t>Denne hovedoppgaven er basert på elektiv emnet </a:t>
            </a:r>
            <a:r>
              <a:rPr lang="nb-NO" sz="3600" b="1" i="0" u="none" strike="noStrike" dirty="0">
                <a:solidFill>
                  <a:srgbClr val="000000"/>
                </a:solidFill>
                <a:effectLst/>
                <a:latin typeface="Arial" panose="020B0604020202020204" pitchFamily="34" charset="0"/>
              </a:rPr>
              <a:t>Innovasjon og entreprenørskap. </a:t>
            </a:r>
          </a:p>
          <a:p>
            <a:pPr algn="just" rtl="0">
              <a:spcBef>
                <a:spcPts val="0"/>
              </a:spcBef>
              <a:spcAft>
                <a:spcPts val="0"/>
              </a:spcAft>
            </a:pPr>
            <a:endParaRPr lang="nb-NO" sz="3600" b="0" i="0" u="none" strike="noStrike" dirty="0">
              <a:solidFill>
                <a:srgbClr val="000000"/>
              </a:solidFill>
              <a:effectLst/>
              <a:latin typeface="Arial" panose="020B0604020202020204" pitchFamily="34" charset="0"/>
            </a:endParaRPr>
          </a:p>
          <a:p>
            <a:pPr algn="just" rtl="0">
              <a:spcBef>
                <a:spcPts val="0"/>
              </a:spcBef>
              <a:spcAft>
                <a:spcPts val="0"/>
              </a:spcAft>
            </a:pPr>
            <a:r>
              <a:rPr lang="nb-NO" sz="3600" b="0" i="0" u="none" strike="noStrike" dirty="0">
                <a:solidFill>
                  <a:srgbClr val="000000"/>
                </a:solidFill>
                <a:effectLst/>
                <a:latin typeface="Arial" panose="020B0604020202020204" pitchFamily="34" charset="0"/>
              </a:rPr>
              <a:t>Teorien som har blitt brukt i hovedoppgaven er basert på de kjente bøkene om innovasjoner og siste akademiske forskning om bruk av VR i helsefaglig utdanning. Den empiriske delen av hovedoppgaven har blitt samlet fra intervjuene. I denne oppgaven vil vi presentere vår versjon av sluttproduktet, forklare markedssegmentet der VR kunne brukes mer og vise det økonomiske aspektet for å gjøre ideen vår enda mer troverdig.</a:t>
            </a:r>
          </a:p>
          <a:p>
            <a:pPr algn="just" rtl="0">
              <a:spcBef>
                <a:spcPts val="0"/>
              </a:spcBef>
              <a:spcAft>
                <a:spcPts val="0"/>
              </a:spcAft>
            </a:pPr>
            <a:endParaRPr lang="nb-NO" sz="3600" b="0" i="0" u="none" strike="noStrike" dirty="0">
              <a:solidFill>
                <a:srgbClr val="000000"/>
              </a:solidFill>
              <a:effectLst/>
              <a:latin typeface="Arial" panose="020B0604020202020204" pitchFamily="34" charset="0"/>
            </a:endParaRPr>
          </a:p>
          <a:p>
            <a:pPr algn="just" rtl="0">
              <a:spcBef>
                <a:spcPts val="0"/>
              </a:spcBef>
              <a:spcAft>
                <a:spcPts val="0"/>
              </a:spcAft>
            </a:pPr>
            <a:r>
              <a:rPr lang="nb-NO" sz="3600" b="0" i="0" u="none" strike="noStrike" dirty="0">
                <a:solidFill>
                  <a:srgbClr val="000000"/>
                </a:solidFill>
                <a:effectLst/>
                <a:latin typeface="Arial" panose="020B0604020202020204" pitchFamily="34" charset="0"/>
              </a:rPr>
              <a:t>I diskusjoner med helsepersonell og institusjonsledere i Bergen fant vi ut at det er tre hovedproblemer som må løses i årene som kommer for å utdanne nye studenter innen helse. </a:t>
            </a:r>
          </a:p>
          <a:p>
            <a:pPr algn="just" rtl="0">
              <a:spcBef>
                <a:spcPts val="0"/>
              </a:spcBef>
              <a:spcAft>
                <a:spcPts val="0"/>
              </a:spcAft>
            </a:pPr>
            <a:r>
              <a:rPr lang="nb-NO" sz="3600" b="1" i="0" u="none" strike="noStrike" dirty="0">
                <a:solidFill>
                  <a:srgbClr val="000000"/>
                </a:solidFill>
                <a:effectLst/>
                <a:latin typeface="Arial" panose="020B0604020202020204" pitchFamily="34" charset="0"/>
              </a:rPr>
              <a:t>For det første</a:t>
            </a:r>
            <a:r>
              <a:rPr lang="nb-NO" sz="3600" b="0" i="0" u="none" strike="noStrike" dirty="0">
                <a:solidFill>
                  <a:srgbClr val="000000"/>
                </a:solidFill>
                <a:effectLst/>
                <a:latin typeface="Arial" panose="020B0604020202020204" pitchFamily="34" charset="0"/>
              </a:rPr>
              <a:t>, er det et stort behov for å utdanne flere helsearbeidere som for eksempel leger, tannleger og sykepleiere i Norge</a:t>
            </a:r>
            <a:r>
              <a:rPr lang="nb-NO" sz="3600" b="1" i="0" u="none" strike="noStrike" dirty="0">
                <a:solidFill>
                  <a:srgbClr val="000000"/>
                </a:solidFill>
                <a:effectLst/>
                <a:latin typeface="Arial" panose="020B0604020202020204" pitchFamily="34" charset="0"/>
              </a:rPr>
              <a:t>. </a:t>
            </a:r>
          </a:p>
          <a:p>
            <a:pPr algn="just" rtl="0">
              <a:spcBef>
                <a:spcPts val="0"/>
              </a:spcBef>
              <a:spcAft>
                <a:spcPts val="0"/>
              </a:spcAft>
            </a:pPr>
            <a:r>
              <a:rPr lang="nb-NO" sz="3600" b="1" i="0" u="none" strike="noStrike" dirty="0">
                <a:solidFill>
                  <a:srgbClr val="000000"/>
                </a:solidFill>
                <a:effectLst/>
                <a:latin typeface="Arial" panose="020B0604020202020204" pitchFamily="34" charset="0"/>
              </a:rPr>
              <a:t>For det andre</a:t>
            </a:r>
            <a:r>
              <a:rPr lang="nb-NO" sz="3600" b="0" i="0" u="none" strike="noStrike" dirty="0">
                <a:solidFill>
                  <a:srgbClr val="000000"/>
                </a:solidFill>
                <a:effectLst/>
                <a:latin typeface="Arial" panose="020B0604020202020204" pitchFamily="34" charset="0"/>
              </a:rPr>
              <a:t>, bør denne økningen av studenter og spesielt studieplasser skulle gjøres effektivt og med så lite ressurser som mulig. </a:t>
            </a:r>
          </a:p>
          <a:p>
            <a:pPr algn="just" rtl="0">
              <a:spcBef>
                <a:spcPts val="0"/>
              </a:spcBef>
              <a:spcAft>
                <a:spcPts val="0"/>
              </a:spcAft>
            </a:pPr>
            <a:r>
              <a:rPr lang="nb-NO" sz="3600" b="1" i="0" u="none" strike="noStrike" dirty="0">
                <a:solidFill>
                  <a:srgbClr val="000000"/>
                </a:solidFill>
                <a:effectLst/>
                <a:latin typeface="Arial" panose="020B0604020202020204" pitchFamily="34" charset="0"/>
              </a:rPr>
              <a:t>Sist, men ikke minst</a:t>
            </a:r>
            <a:r>
              <a:rPr lang="nb-NO" sz="3600" b="0" i="0" u="none" strike="noStrike" dirty="0">
                <a:solidFill>
                  <a:srgbClr val="000000"/>
                </a:solidFill>
                <a:effectLst/>
                <a:latin typeface="Arial" panose="020B0604020202020204" pitchFamily="34" charset="0"/>
              </a:rPr>
              <a:t> bør kvaliteten på utdanningen fortsatt holdes høyt, men samtidig, er det færre pasienter enn før. </a:t>
            </a:r>
          </a:p>
          <a:p>
            <a:pPr algn="just" rtl="0">
              <a:spcBef>
                <a:spcPts val="0"/>
              </a:spcBef>
              <a:spcAft>
                <a:spcPts val="0"/>
              </a:spcAft>
            </a:pPr>
            <a:endParaRPr lang="nb-NO" sz="3600" i="0" u="none" strike="noStrike" dirty="0">
              <a:solidFill>
                <a:srgbClr val="000000"/>
              </a:solidFill>
              <a:latin typeface="Arial" panose="020B0604020202020204" pitchFamily="34" charset="0"/>
            </a:endParaRPr>
          </a:p>
          <a:p>
            <a:pPr algn="just" rtl="0">
              <a:spcBef>
                <a:spcPts val="0"/>
              </a:spcBef>
              <a:spcAft>
                <a:spcPts val="0"/>
              </a:spcAft>
            </a:pPr>
            <a:br>
              <a:rPr lang="nb-NO" sz="2400" dirty="0"/>
            </a:br>
            <a:endParaRPr lang="en-GB" altLang="nb-NO" sz="4000" dirty="0">
              <a:solidFill>
                <a:schemeClr val="tx1">
                  <a:lumMod val="85000"/>
                  <a:lumOff val="15000"/>
                </a:schemeClr>
              </a:solidFill>
              <a:latin typeface="+mn-lt"/>
            </a:endParaRPr>
          </a:p>
        </p:txBody>
      </p:sp>
      <p:sp>
        <p:nvSpPr>
          <p:cNvPr id="2061" name="Text Box 4" descr="Text field "/>
          <p:cNvSpPr txBox="1">
            <a:spLocks noChangeArrowheads="1"/>
          </p:cNvSpPr>
          <p:nvPr/>
        </p:nvSpPr>
        <p:spPr bwMode="auto">
          <a:xfrm>
            <a:off x="11307254" y="17011500"/>
            <a:ext cx="10033000" cy="1058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000" b="1" dirty="0" err="1">
                <a:solidFill>
                  <a:schemeClr val="tx1">
                    <a:lumMod val="85000"/>
                    <a:lumOff val="15000"/>
                  </a:schemeClr>
                </a:solidFill>
                <a:latin typeface="+mn-lt"/>
              </a:rPr>
              <a:t>Finansiering</a:t>
            </a:r>
            <a:endParaRPr lang="en-US" altLang="nb-NO" sz="4000" dirty="0">
              <a:solidFill>
                <a:schemeClr val="tx1">
                  <a:lumMod val="85000"/>
                  <a:lumOff val="15000"/>
                </a:schemeClr>
              </a:solidFill>
              <a:latin typeface="+mn-lt"/>
            </a:endParaRPr>
          </a:p>
          <a:p>
            <a:pPr marL="571500" indent="-571500" eaLnBrk="1" hangingPunct="1">
              <a:spcBef>
                <a:spcPct val="50000"/>
              </a:spcBef>
              <a:buFont typeface="Arial" panose="020B0604020202020204" pitchFamily="34" charset="0"/>
              <a:buChar char="•"/>
            </a:pPr>
            <a:r>
              <a:rPr lang="en-US" altLang="nb-NO" sz="4000" dirty="0">
                <a:solidFill>
                  <a:schemeClr val="tx1">
                    <a:lumMod val="85000"/>
                    <a:lumOff val="15000"/>
                  </a:schemeClr>
                </a:solidFill>
                <a:latin typeface="+mn-lt"/>
              </a:rPr>
              <a:t>UiB IDE, STUD-ENT</a:t>
            </a:r>
          </a:p>
          <a:p>
            <a:pPr marL="571500" indent="-571500" eaLnBrk="1" hangingPunct="1">
              <a:spcBef>
                <a:spcPct val="50000"/>
              </a:spcBef>
              <a:buFont typeface="Arial" panose="020B0604020202020204" pitchFamily="34" charset="0"/>
              <a:buChar char="•"/>
            </a:pPr>
            <a:r>
              <a:rPr lang="en-US" altLang="nb-NO" sz="4000" dirty="0">
                <a:solidFill>
                  <a:schemeClr val="tx1">
                    <a:lumMod val="85000"/>
                    <a:lumOff val="15000"/>
                  </a:schemeClr>
                </a:solidFill>
                <a:latin typeface="+mn-lt"/>
              </a:rPr>
              <a:t>Salg av produktpakke</a:t>
            </a:r>
          </a:p>
          <a:p>
            <a:pPr eaLnBrk="1" hangingPunct="1">
              <a:spcBef>
                <a:spcPct val="50000"/>
              </a:spcBef>
            </a:pPr>
            <a:r>
              <a:rPr lang="nb-NO" altLang="nb-NO" sz="3600" dirty="0">
                <a:solidFill>
                  <a:schemeClr val="tx1">
                    <a:lumMod val="85000"/>
                    <a:lumOff val="15000"/>
                  </a:schemeClr>
                </a:solidFill>
                <a:latin typeface="+mn-lt"/>
              </a:rPr>
              <a:t>Vi har laget tre økonomiske scenarier for selskapet vårt; best, forventet og worst case. </a:t>
            </a:r>
          </a:p>
          <a:p>
            <a:pPr eaLnBrk="1" hangingPunct="1">
              <a:spcBef>
                <a:spcPct val="50000"/>
              </a:spcBef>
            </a:pPr>
            <a:r>
              <a:rPr lang="nb-NO" altLang="nb-NO" sz="3600" dirty="0">
                <a:solidFill>
                  <a:schemeClr val="tx1">
                    <a:lumMod val="85000"/>
                    <a:lumOff val="15000"/>
                  </a:schemeClr>
                </a:solidFill>
                <a:latin typeface="+mn-lt"/>
              </a:rPr>
              <a:t>Med disse scenarier prøver vi å beskrive hvordan ulike situasjoner på markedet hadde påvirket til selskapet  vårt og hvordan vi kan ta hensyn til disse endringene i økonomi. I disse ulike scenarier har vi blant annet endret antall pakker vi selger og hvor mye personell har vi i bedriften. Salgsprisen har vi bestemt oss å beholde den samme i alle scenariene.</a:t>
            </a:r>
          </a:p>
          <a:p>
            <a:pPr eaLnBrk="1" hangingPunct="1">
              <a:spcBef>
                <a:spcPct val="50000"/>
              </a:spcBef>
            </a:pPr>
            <a:r>
              <a:rPr lang="nb-NO" altLang="nb-NO" sz="3600" dirty="0">
                <a:solidFill>
                  <a:schemeClr val="tx1">
                    <a:lumMod val="85000"/>
                    <a:lumOff val="15000"/>
                  </a:schemeClr>
                </a:solidFill>
                <a:latin typeface="+mn-lt"/>
              </a:rPr>
              <a:t>Det som varierer mest er derimot antall produktpakker vi forventer å selge. </a:t>
            </a:r>
            <a:r>
              <a:rPr lang="nb-NO" altLang="nb-NO" sz="3600">
                <a:solidFill>
                  <a:schemeClr val="tx1">
                    <a:lumMod val="85000"/>
                    <a:lumOff val="15000"/>
                  </a:schemeClr>
                </a:solidFill>
                <a:latin typeface="+mn-lt"/>
              </a:rPr>
              <a:t>r</a:t>
            </a:r>
            <a:br>
              <a:rPr lang="en-US" altLang="nb-NO" sz="4000" b="1" dirty="0">
                <a:solidFill>
                  <a:schemeClr val="tx1">
                    <a:lumMod val="85000"/>
                    <a:lumOff val="15000"/>
                  </a:schemeClr>
                </a:solidFill>
                <a:latin typeface="+mn-lt"/>
              </a:rPr>
            </a:br>
            <a:endParaRPr lang="en-US" altLang="nb-NO" sz="3600" dirty="0">
              <a:solidFill>
                <a:schemeClr val="tx1">
                  <a:lumMod val="85000"/>
                  <a:lumOff val="15000"/>
                </a:schemeClr>
              </a:solidFill>
            </a:endParaRPr>
          </a:p>
        </p:txBody>
      </p:sp>
      <p:sp>
        <p:nvSpPr>
          <p:cNvPr id="2065" name="References" descr="Field for references"/>
          <p:cNvSpPr txBox="1">
            <a:spLocks noChangeArrowheads="1"/>
          </p:cNvSpPr>
          <p:nvPr/>
        </p:nvSpPr>
        <p:spPr bwMode="auto">
          <a:xfrm>
            <a:off x="21801392" y="27399304"/>
            <a:ext cx="957675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REFERANSER</a:t>
            </a:r>
            <a:endParaRPr lang="nb-NO" altLang="nb-NO" sz="2000" dirty="0">
              <a:solidFill>
                <a:schemeClr val="tx1">
                  <a:lumMod val="85000"/>
                  <a:lumOff val="15000"/>
                </a:schemeClr>
              </a:solidFill>
              <a:latin typeface="+mn-lt"/>
            </a:endParaRPr>
          </a:p>
          <a:p>
            <a:pPr marL="457200" indent="-457200" eaLnBrk="1" hangingPunct="1">
              <a:buFont typeface="+mj-lt"/>
              <a:buAutoNum type="arabicPeriod"/>
            </a:pPr>
            <a:r>
              <a:rPr lang="nb-NO" altLang="nb-NO" sz="1900" dirty="0">
                <a:solidFill>
                  <a:schemeClr val="tx1">
                    <a:lumMod val="85000"/>
                    <a:lumOff val="15000"/>
                  </a:schemeClr>
                </a:solidFill>
                <a:latin typeface="Arial" panose="020B0604020202020204" pitchFamily="34" charset="0"/>
                <a:cs typeface="Arial" panose="020B0604020202020204" pitchFamily="34" charset="0"/>
              </a:rPr>
              <a:t>Steinar Hunskår, Marit </a:t>
            </a:r>
            <a:r>
              <a:rPr lang="nb-NO" altLang="nb-NO" sz="1900" dirty="0" err="1">
                <a:solidFill>
                  <a:schemeClr val="tx1">
                    <a:lumMod val="85000"/>
                    <a:lumOff val="15000"/>
                  </a:schemeClr>
                </a:solidFill>
                <a:latin typeface="Arial" panose="020B0604020202020204" pitchFamily="34" charset="0"/>
                <a:cs typeface="Arial" panose="020B0604020202020204" pitchFamily="34" charset="0"/>
              </a:rPr>
              <a:t>Øilo</a:t>
            </a:r>
            <a:r>
              <a:rPr lang="nb-NO" altLang="nb-NO" sz="1900" dirty="0">
                <a:solidFill>
                  <a:schemeClr val="tx1">
                    <a:lumMod val="85000"/>
                    <a:lumOff val="15000"/>
                  </a:schemeClr>
                </a:solidFill>
                <a:latin typeface="Arial" panose="020B0604020202020204" pitchFamily="34" charset="0"/>
                <a:cs typeface="Arial" panose="020B0604020202020204" pitchFamily="34" charset="0"/>
              </a:rPr>
              <a:t>, Petter </a:t>
            </a:r>
            <a:r>
              <a:rPr lang="nb-NO" altLang="nb-NO" sz="1900" dirty="0" err="1">
                <a:solidFill>
                  <a:schemeClr val="tx1">
                    <a:lumMod val="85000"/>
                    <a:lumOff val="15000"/>
                  </a:schemeClr>
                </a:solidFill>
                <a:latin typeface="Arial" panose="020B0604020202020204" pitchFamily="34" charset="0"/>
                <a:cs typeface="Arial" panose="020B0604020202020204" pitchFamily="34" charset="0"/>
              </a:rPr>
              <a:t>Thornam</a:t>
            </a:r>
            <a:r>
              <a:rPr lang="nb-NO" altLang="nb-NO" sz="1900" dirty="0">
                <a:solidFill>
                  <a:schemeClr val="tx1">
                    <a:lumMod val="85000"/>
                    <a:lumOff val="15000"/>
                  </a:schemeClr>
                </a:solidFill>
                <a:latin typeface="Arial" panose="020B0604020202020204" pitchFamily="34" charset="0"/>
                <a:cs typeface="Arial" panose="020B0604020202020204" pitchFamily="34" charset="0"/>
              </a:rPr>
              <a:t> (Intervjuer høst 2022)</a:t>
            </a:r>
          </a:p>
          <a:p>
            <a:pPr marL="457200" indent="-457200" eaLnBrk="1" hangingPunct="1">
              <a:buFont typeface="+mj-lt"/>
              <a:buAutoNum type="arabicPeriod"/>
            </a:pPr>
            <a:r>
              <a:rPr lang="de-DE" sz="1900" b="0" i="0" u="none" strike="noStrike" dirty="0">
                <a:solidFill>
                  <a:srgbClr val="000000"/>
                </a:solidFill>
                <a:effectLst/>
                <a:latin typeface="Arial" panose="020B0604020202020204" pitchFamily="34" charset="0"/>
                <a:cs typeface="Arial" panose="020B0604020202020204" pitchFamily="34" charset="0"/>
              </a:rPr>
              <a:t>Osterwalder, A. &amp; </a:t>
            </a:r>
            <a:r>
              <a:rPr lang="de-DE" sz="1900" b="0" i="0" u="none" strike="noStrike" dirty="0" err="1">
                <a:solidFill>
                  <a:srgbClr val="000000"/>
                </a:solidFill>
                <a:effectLst/>
                <a:latin typeface="Arial" panose="020B0604020202020204" pitchFamily="34" charset="0"/>
                <a:cs typeface="Arial" panose="020B0604020202020204" pitchFamily="34" charset="0"/>
              </a:rPr>
              <a:t>Pigneur</a:t>
            </a:r>
            <a:r>
              <a:rPr lang="de-DE" sz="1900" b="0" i="0" u="none" strike="noStrike" dirty="0">
                <a:solidFill>
                  <a:srgbClr val="000000"/>
                </a:solidFill>
                <a:effectLst/>
                <a:latin typeface="Arial" panose="020B0604020202020204" pitchFamily="34" charset="0"/>
                <a:cs typeface="Arial" panose="020B0604020202020204" pitchFamily="34" charset="0"/>
              </a:rPr>
              <a:t>, Y. (2010) Business Model Generation</a:t>
            </a:r>
          </a:p>
          <a:p>
            <a:pPr marL="457200" indent="-457200" eaLnBrk="1" hangingPunct="1">
              <a:buFont typeface="+mj-lt"/>
              <a:buAutoNum type="arabicPeriod"/>
            </a:pPr>
            <a:r>
              <a:rPr lang="en-US" sz="1900" b="0" i="0" u="none" strike="noStrike" dirty="0" err="1">
                <a:solidFill>
                  <a:srgbClr val="000000"/>
                </a:solidFill>
                <a:effectLst/>
                <a:latin typeface="Arial" panose="020B0604020202020204" pitchFamily="34" charset="0"/>
                <a:cs typeface="Arial" panose="020B0604020202020204" pitchFamily="34" charset="0"/>
              </a:rPr>
              <a:t>Aulet</a:t>
            </a:r>
            <a:r>
              <a:rPr lang="en-US" sz="1900" b="0" i="0" u="none" strike="noStrike" dirty="0">
                <a:solidFill>
                  <a:srgbClr val="000000"/>
                </a:solidFill>
                <a:effectLst/>
                <a:latin typeface="Arial" panose="020B0604020202020204" pitchFamily="34" charset="0"/>
                <a:cs typeface="Arial" panose="020B0604020202020204" pitchFamily="34" charset="0"/>
              </a:rPr>
              <a:t>, B. (2013) Disciplined entrepreneurship - 24 Steps to a successful startup</a:t>
            </a:r>
          </a:p>
          <a:p>
            <a:pPr marL="457200" indent="-457200" eaLnBrk="1" hangingPunct="1">
              <a:buFont typeface="+mj-lt"/>
              <a:buAutoNum type="arabicPeriod"/>
            </a:pPr>
            <a:r>
              <a:rPr lang="nb-NO" sz="1900" b="0" i="0" u="none" strike="noStrike" dirty="0" err="1">
                <a:solidFill>
                  <a:srgbClr val="000000"/>
                </a:solidFill>
                <a:effectLst/>
                <a:latin typeface="Arial" panose="020B0604020202020204" pitchFamily="34" charset="0"/>
                <a:cs typeface="Arial" panose="020B0604020202020204" pitchFamily="34" charset="0"/>
              </a:rPr>
              <a:t>Plotzky</a:t>
            </a:r>
            <a:r>
              <a:rPr lang="nb-NO" sz="1900" b="0" i="0" u="none" strike="noStrike" dirty="0">
                <a:solidFill>
                  <a:srgbClr val="000000"/>
                </a:solidFill>
                <a:effectLst/>
                <a:latin typeface="Arial" panose="020B0604020202020204" pitchFamily="34" charset="0"/>
                <a:cs typeface="Arial" panose="020B0604020202020204" pitchFamily="34" charset="0"/>
              </a:rPr>
              <a:t>, C., </a:t>
            </a:r>
            <a:r>
              <a:rPr lang="nb-NO" sz="1900" b="0" i="0" u="none" strike="noStrike" dirty="0" err="1">
                <a:solidFill>
                  <a:srgbClr val="000000"/>
                </a:solidFill>
                <a:effectLst/>
                <a:latin typeface="Arial" panose="020B0604020202020204" pitchFamily="34" charset="0"/>
                <a:cs typeface="Arial" panose="020B0604020202020204" pitchFamily="34" charset="0"/>
              </a:rPr>
              <a:t>Lindwedel</a:t>
            </a:r>
            <a:r>
              <a:rPr lang="nb-NO" sz="1900" b="0" i="0" u="none" strike="noStrike" dirty="0">
                <a:solidFill>
                  <a:srgbClr val="000000"/>
                </a:solidFill>
                <a:effectLst/>
                <a:latin typeface="Arial" panose="020B0604020202020204" pitchFamily="34" charset="0"/>
                <a:cs typeface="Arial" panose="020B0604020202020204" pitchFamily="34" charset="0"/>
              </a:rPr>
              <a:t>, U., </a:t>
            </a:r>
            <a:r>
              <a:rPr lang="nb-NO" sz="1900" b="0" i="0" u="none" strike="noStrike" dirty="0" err="1">
                <a:solidFill>
                  <a:srgbClr val="000000"/>
                </a:solidFill>
                <a:effectLst/>
                <a:latin typeface="Arial" panose="020B0604020202020204" pitchFamily="34" charset="0"/>
                <a:cs typeface="Arial" panose="020B0604020202020204" pitchFamily="34" charset="0"/>
              </a:rPr>
              <a:t>Sorber</a:t>
            </a:r>
            <a:r>
              <a:rPr lang="nb-NO" sz="1900" b="0" i="0" u="none" strike="noStrike" dirty="0">
                <a:solidFill>
                  <a:srgbClr val="000000"/>
                </a:solidFill>
                <a:effectLst/>
                <a:latin typeface="Arial" panose="020B0604020202020204" pitchFamily="34" charset="0"/>
                <a:cs typeface="Arial" panose="020B0604020202020204" pitchFamily="34" charset="0"/>
              </a:rPr>
              <a:t>, M., </a:t>
            </a:r>
            <a:r>
              <a:rPr lang="nb-NO" sz="1900" b="0" i="0" u="none" strike="noStrike" dirty="0" err="1">
                <a:solidFill>
                  <a:srgbClr val="000000"/>
                </a:solidFill>
                <a:effectLst/>
                <a:latin typeface="Arial" panose="020B0604020202020204" pitchFamily="34" charset="0"/>
                <a:cs typeface="Arial" panose="020B0604020202020204" pitchFamily="34" charset="0"/>
              </a:rPr>
              <a:t>Loessl</a:t>
            </a:r>
            <a:r>
              <a:rPr lang="nb-NO" sz="1900" b="0" i="0" u="none" strike="noStrike" dirty="0">
                <a:solidFill>
                  <a:srgbClr val="000000"/>
                </a:solidFill>
                <a:effectLst/>
                <a:latin typeface="Arial" panose="020B0604020202020204" pitchFamily="34" charset="0"/>
                <a:cs typeface="Arial" panose="020B0604020202020204" pitchFamily="34" charset="0"/>
              </a:rPr>
              <a:t>, B., </a:t>
            </a:r>
            <a:r>
              <a:rPr lang="nb-NO" sz="1900" b="0" i="0" u="none" strike="noStrike" dirty="0" err="1">
                <a:solidFill>
                  <a:srgbClr val="000000"/>
                </a:solidFill>
                <a:effectLst/>
                <a:latin typeface="Arial" panose="020B0604020202020204" pitchFamily="34" charset="0"/>
                <a:cs typeface="Arial" panose="020B0604020202020204" pitchFamily="34" charset="0"/>
              </a:rPr>
              <a:t>König</a:t>
            </a:r>
            <a:r>
              <a:rPr lang="nb-NO" sz="1900" b="0" i="0" u="none" strike="noStrike" dirty="0">
                <a:solidFill>
                  <a:srgbClr val="000000"/>
                </a:solidFill>
                <a:effectLst/>
                <a:latin typeface="Arial" panose="020B0604020202020204" pitchFamily="34" charset="0"/>
                <a:cs typeface="Arial" panose="020B0604020202020204" pitchFamily="34" charset="0"/>
              </a:rPr>
              <a:t>, P., </a:t>
            </a:r>
            <a:r>
              <a:rPr lang="nb-NO" sz="1900" b="0" i="0" u="none" strike="noStrike" dirty="0" err="1">
                <a:solidFill>
                  <a:srgbClr val="000000"/>
                </a:solidFill>
                <a:effectLst/>
                <a:latin typeface="Arial" panose="020B0604020202020204" pitchFamily="34" charset="0"/>
                <a:cs typeface="Arial" panose="020B0604020202020204" pitchFamily="34" charset="0"/>
              </a:rPr>
              <a:t>Kunze</a:t>
            </a:r>
            <a:r>
              <a:rPr lang="nb-NO" sz="1900" b="0" i="0" u="none" strike="noStrike" dirty="0">
                <a:solidFill>
                  <a:srgbClr val="000000"/>
                </a:solidFill>
                <a:effectLst/>
                <a:latin typeface="Arial" panose="020B0604020202020204" pitchFamily="34" charset="0"/>
                <a:cs typeface="Arial" panose="020B0604020202020204" pitchFamily="34" charset="0"/>
              </a:rPr>
              <a:t>, C., </a:t>
            </a:r>
            <a:r>
              <a:rPr lang="nb-NO" sz="1900" b="0" i="0" u="none" strike="noStrike" dirty="0" err="1">
                <a:solidFill>
                  <a:srgbClr val="000000"/>
                </a:solidFill>
                <a:effectLst/>
                <a:latin typeface="Arial" panose="020B0604020202020204" pitchFamily="34" charset="0"/>
                <a:cs typeface="Arial" panose="020B0604020202020204" pitchFamily="34" charset="0"/>
              </a:rPr>
              <a:t>Kugler</a:t>
            </a:r>
            <a:r>
              <a:rPr lang="nb-NO" sz="1900" b="0" i="0" u="none" strike="noStrike" dirty="0">
                <a:solidFill>
                  <a:srgbClr val="000000"/>
                </a:solidFill>
                <a:effectLst/>
                <a:latin typeface="Arial" panose="020B0604020202020204" pitchFamily="34" charset="0"/>
                <a:cs typeface="Arial" panose="020B0604020202020204" pitchFamily="34" charset="0"/>
              </a:rPr>
              <a:t>, C. &amp; Meng, M. (2021)  Virtual </a:t>
            </a:r>
            <a:r>
              <a:rPr lang="nb-NO" sz="1900" b="0" i="0" u="none" strike="noStrike" dirty="0" err="1">
                <a:solidFill>
                  <a:srgbClr val="000000"/>
                </a:solidFill>
                <a:effectLst/>
                <a:latin typeface="Arial" panose="020B0604020202020204" pitchFamily="34" charset="0"/>
                <a:cs typeface="Arial" panose="020B0604020202020204" pitchFamily="34" charset="0"/>
              </a:rPr>
              <a:t>reality</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simulations</a:t>
            </a:r>
            <a:r>
              <a:rPr lang="nb-NO" sz="1900" b="0" i="0" u="none" strike="noStrike" dirty="0">
                <a:solidFill>
                  <a:srgbClr val="000000"/>
                </a:solidFill>
                <a:effectLst/>
                <a:latin typeface="Arial" panose="020B0604020202020204" pitchFamily="34" charset="0"/>
                <a:cs typeface="Arial" panose="020B0604020202020204" pitchFamily="34" charset="0"/>
              </a:rPr>
              <a:t> in </a:t>
            </a:r>
            <a:r>
              <a:rPr lang="nb-NO" sz="1900" b="0" i="0" u="none" strike="noStrike" dirty="0" err="1">
                <a:solidFill>
                  <a:srgbClr val="000000"/>
                </a:solidFill>
                <a:effectLst/>
                <a:latin typeface="Arial" panose="020B0604020202020204" pitchFamily="34" charset="0"/>
                <a:cs typeface="Arial" panose="020B0604020202020204" pitchFamily="34" charset="0"/>
              </a:rPr>
              <a:t>nurse</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education</a:t>
            </a:r>
            <a:r>
              <a:rPr lang="nb-NO" sz="1900" b="0" i="0" u="none" strike="noStrike" dirty="0">
                <a:solidFill>
                  <a:srgbClr val="000000"/>
                </a:solidFill>
                <a:effectLst/>
                <a:latin typeface="Arial" panose="020B0604020202020204" pitchFamily="34" charset="0"/>
                <a:cs typeface="Arial" panose="020B0604020202020204" pitchFamily="34" charset="0"/>
              </a:rPr>
              <a:t>: A </a:t>
            </a:r>
            <a:r>
              <a:rPr lang="nb-NO" sz="1900" b="0" i="0" u="none" strike="noStrike" dirty="0" err="1">
                <a:solidFill>
                  <a:srgbClr val="000000"/>
                </a:solidFill>
                <a:effectLst/>
                <a:latin typeface="Arial" panose="020B0604020202020204" pitchFamily="34" charset="0"/>
                <a:cs typeface="Arial" panose="020B0604020202020204" pitchFamily="34" charset="0"/>
              </a:rPr>
              <a:t>systematic</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mapping</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review</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Nurse</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education</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today</a:t>
            </a:r>
            <a:r>
              <a:rPr lang="nb-NO" sz="1900" b="0" i="0" u="none" strike="noStrike" dirty="0">
                <a:solidFill>
                  <a:srgbClr val="000000"/>
                </a:solidFill>
                <a:effectLst/>
                <a:latin typeface="Arial" panose="020B0604020202020204" pitchFamily="34" charset="0"/>
                <a:cs typeface="Arial" panose="020B0604020202020204" pitchFamily="34" charset="0"/>
              </a:rPr>
              <a:t>.</a:t>
            </a:r>
            <a:endParaRPr lang="en-US" sz="1900" dirty="0">
              <a:solidFill>
                <a:srgbClr val="000000"/>
              </a:solidFill>
              <a:latin typeface="Arial" panose="020B0604020202020204" pitchFamily="34" charset="0"/>
              <a:cs typeface="Arial" panose="020B0604020202020204" pitchFamily="34" charset="0"/>
            </a:endParaRPr>
          </a:p>
          <a:p>
            <a:pPr marL="457200" indent="-457200" eaLnBrk="1" hangingPunct="1">
              <a:buFont typeface="+mj-lt"/>
              <a:buAutoNum type="arabicPeriod"/>
            </a:pPr>
            <a:r>
              <a:rPr lang="nb-NO" sz="1900" b="0" i="0" u="none" strike="noStrike" dirty="0" err="1">
                <a:solidFill>
                  <a:srgbClr val="000000"/>
                </a:solidFill>
                <a:effectLst/>
                <a:latin typeface="Arial" panose="020B0604020202020204" pitchFamily="34" charset="0"/>
                <a:cs typeface="Arial" panose="020B0604020202020204" pitchFamily="34" charset="0"/>
              </a:rPr>
              <a:t>Izard</a:t>
            </a:r>
            <a:r>
              <a:rPr lang="nb-NO" sz="1900" b="0" i="0" u="none" strike="noStrike" dirty="0">
                <a:solidFill>
                  <a:srgbClr val="000000"/>
                </a:solidFill>
                <a:effectLst/>
                <a:latin typeface="Arial" panose="020B0604020202020204" pitchFamily="34" charset="0"/>
                <a:cs typeface="Arial" panose="020B0604020202020204" pitchFamily="34" charset="0"/>
              </a:rPr>
              <a:t>, S.K., </a:t>
            </a:r>
            <a:r>
              <a:rPr lang="nb-NO" sz="1900" b="0" i="0" u="none" strike="noStrike" dirty="0" err="1">
                <a:solidFill>
                  <a:srgbClr val="000000"/>
                </a:solidFill>
                <a:effectLst/>
                <a:latin typeface="Arial" panose="020B0604020202020204" pitchFamily="34" charset="0"/>
                <a:cs typeface="Arial" panose="020B0604020202020204" pitchFamily="34" charset="0"/>
              </a:rPr>
              <a:t>Méndez</a:t>
            </a:r>
            <a:r>
              <a:rPr lang="nb-NO" sz="1900" b="0" i="0" u="none" strike="noStrike" dirty="0">
                <a:solidFill>
                  <a:srgbClr val="000000"/>
                </a:solidFill>
                <a:effectLst/>
                <a:latin typeface="Arial" panose="020B0604020202020204" pitchFamily="34" charset="0"/>
                <a:cs typeface="Arial" panose="020B0604020202020204" pitchFamily="34" charset="0"/>
              </a:rPr>
              <a:t>, J.A.J. &amp; </a:t>
            </a:r>
            <a:r>
              <a:rPr lang="nb-NO" sz="1900" b="0" i="0" u="none" strike="noStrike" dirty="0" err="1">
                <a:solidFill>
                  <a:srgbClr val="000000"/>
                </a:solidFill>
                <a:effectLst/>
                <a:latin typeface="Arial" panose="020B0604020202020204" pitchFamily="34" charset="0"/>
                <a:cs typeface="Arial" panose="020B0604020202020204" pitchFamily="34" charset="0"/>
              </a:rPr>
              <a:t>Palomera</a:t>
            </a:r>
            <a:r>
              <a:rPr lang="nb-NO" sz="1900" b="0" i="0" u="none" strike="noStrike" dirty="0">
                <a:solidFill>
                  <a:srgbClr val="000000"/>
                </a:solidFill>
                <a:effectLst/>
                <a:latin typeface="Arial" panose="020B0604020202020204" pitchFamily="34" charset="0"/>
                <a:cs typeface="Arial" panose="020B0604020202020204" pitchFamily="34" charset="0"/>
              </a:rPr>
              <a:t>, P.R. (2017) Virtual </a:t>
            </a:r>
            <a:r>
              <a:rPr lang="nb-NO" sz="1900" b="0" i="0" u="none" strike="noStrike" dirty="0" err="1">
                <a:solidFill>
                  <a:srgbClr val="000000"/>
                </a:solidFill>
                <a:effectLst/>
                <a:latin typeface="Arial" panose="020B0604020202020204" pitchFamily="34" charset="0"/>
                <a:cs typeface="Arial" panose="020B0604020202020204" pitchFamily="34" charset="0"/>
              </a:rPr>
              <a:t>Reality</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Educational</a:t>
            </a:r>
            <a:r>
              <a:rPr lang="nb-NO" sz="1900" b="0" i="0" u="none" strike="noStrike" dirty="0">
                <a:solidFill>
                  <a:srgbClr val="000000"/>
                </a:solidFill>
                <a:effectLst/>
                <a:latin typeface="Arial" panose="020B0604020202020204" pitchFamily="34" charset="0"/>
                <a:cs typeface="Arial" panose="020B0604020202020204" pitchFamily="34" charset="0"/>
              </a:rPr>
              <a:t> </a:t>
            </a:r>
            <a:r>
              <a:rPr lang="nb-NO" sz="1900" b="0" i="0" u="none" strike="noStrike" dirty="0" err="1">
                <a:solidFill>
                  <a:srgbClr val="000000"/>
                </a:solidFill>
                <a:effectLst/>
                <a:latin typeface="Arial" panose="020B0604020202020204" pitchFamily="34" charset="0"/>
                <a:cs typeface="Arial" panose="020B0604020202020204" pitchFamily="34" charset="0"/>
              </a:rPr>
              <a:t>Tool</a:t>
            </a:r>
            <a:r>
              <a:rPr lang="nb-NO" sz="1900" b="0" i="0" u="none" strike="noStrike" dirty="0">
                <a:solidFill>
                  <a:srgbClr val="000000"/>
                </a:solidFill>
                <a:effectLst/>
                <a:latin typeface="Arial" panose="020B0604020202020204" pitchFamily="34" charset="0"/>
                <a:cs typeface="Arial" panose="020B0604020202020204" pitchFamily="34" charset="0"/>
              </a:rPr>
              <a:t> for Human </a:t>
            </a:r>
            <a:r>
              <a:rPr lang="nb-NO" sz="1900" b="0" i="0" u="none" strike="noStrike" dirty="0" err="1">
                <a:solidFill>
                  <a:srgbClr val="000000"/>
                </a:solidFill>
                <a:effectLst/>
                <a:latin typeface="Arial" panose="020B0604020202020204" pitchFamily="34" charset="0"/>
                <a:cs typeface="Arial" panose="020B0604020202020204" pitchFamily="34" charset="0"/>
              </a:rPr>
              <a:t>Anatomy</a:t>
            </a:r>
            <a:r>
              <a:rPr lang="nb-NO" sz="1900" b="0" i="0" u="none" strike="noStrike" dirty="0">
                <a:solidFill>
                  <a:srgbClr val="000000"/>
                </a:solidFill>
                <a:effectLst/>
                <a:latin typeface="Arial" panose="020B0604020202020204" pitchFamily="34" charset="0"/>
                <a:cs typeface="Arial" panose="020B0604020202020204" pitchFamily="34" charset="0"/>
              </a:rPr>
              <a:t>. Journal </a:t>
            </a:r>
            <a:r>
              <a:rPr lang="nb-NO" sz="1900" b="0" i="0" u="none" strike="noStrike" dirty="0" err="1">
                <a:solidFill>
                  <a:srgbClr val="000000"/>
                </a:solidFill>
                <a:effectLst/>
                <a:latin typeface="Arial" panose="020B0604020202020204" pitchFamily="34" charset="0"/>
                <a:cs typeface="Arial" panose="020B0604020202020204" pitchFamily="34" charset="0"/>
              </a:rPr>
              <a:t>of</a:t>
            </a:r>
            <a:r>
              <a:rPr lang="nb-NO" sz="1900" b="0" i="0" u="none" strike="noStrike" dirty="0">
                <a:solidFill>
                  <a:srgbClr val="000000"/>
                </a:solidFill>
                <a:effectLst/>
                <a:latin typeface="Arial" panose="020B0604020202020204" pitchFamily="34" charset="0"/>
                <a:cs typeface="Arial" panose="020B0604020202020204" pitchFamily="34" charset="0"/>
              </a:rPr>
              <a:t> Medical Systems.</a:t>
            </a:r>
            <a:endParaRPr lang="en-US" sz="1900" b="0" i="0" u="none" strike="noStrike" dirty="0">
              <a:solidFill>
                <a:srgbClr val="000000"/>
              </a:solidFill>
              <a:effectLst/>
              <a:latin typeface="Arial" panose="020B0604020202020204" pitchFamily="34" charset="0"/>
              <a:cs typeface="Arial" panose="020B0604020202020204" pitchFamily="34" charset="0"/>
            </a:endParaRPr>
          </a:p>
          <a:p>
            <a:pPr eaLnBrk="1" hangingPunct="1"/>
            <a:endParaRPr lang="en-US" sz="2000" b="0" i="0" u="none" strike="noStrike" dirty="0">
              <a:solidFill>
                <a:srgbClr val="000000"/>
              </a:solidFill>
              <a:effectLst/>
              <a:latin typeface="Arial" panose="020B0604020202020204" pitchFamily="34" charset="0"/>
            </a:endParaRPr>
          </a:p>
          <a:p>
            <a:pPr eaLnBrk="1" hangingPunct="1"/>
            <a:br>
              <a:rPr lang="nb-NO" altLang="nb-NO" sz="2800" dirty="0">
                <a:solidFill>
                  <a:schemeClr val="tx1">
                    <a:lumMod val="85000"/>
                    <a:lumOff val="15000"/>
                  </a:schemeClr>
                </a:solidFill>
                <a:latin typeface="+mn-lt"/>
              </a:rPr>
            </a:br>
            <a:endParaRPr lang="nb-NO" altLang="nb-NO" sz="2800"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62408" y="27460575"/>
            <a:ext cx="97409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ACKNOWLEDGEMENTS</a:t>
            </a:r>
          </a:p>
          <a:p>
            <a:pPr eaLnBrk="1" hangingPunct="1"/>
            <a:r>
              <a:rPr lang="en-GB" altLang="nb-NO" sz="2000" dirty="0">
                <a:solidFill>
                  <a:schemeClr val="tx1">
                    <a:lumMod val="85000"/>
                    <a:lumOff val="15000"/>
                  </a:schemeClr>
                </a:solidFill>
                <a:latin typeface="+mn-lt"/>
              </a:rPr>
              <a:t>En </a:t>
            </a:r>
            <a:r>
              <a:rPr lang="en-GB" altLang="nb-NO" sz="2000" dirty="0" err="1">
                <a:solidFill>
                  <a:schemeClr val="tx1">
                    <a:lumMod val="85000"/>
                    <a:lumOff val="15000"/>
                  </a:schemeClr>
                </a:solidFill>
                <a:latin typeface="+mn-lt"/>
              </a:rPr>
              <a:t>stor</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takk</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til</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Torleif</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Markussen</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og</a:t>
            </a:r>
            <a:r>
              <a:rPr lang="en-GB" altLang="nb-NO" sz="2000" dirty="0">
                <a:solidFill>
                  <a:schemeClr val="tx1">
                    <a:lumMod val="85000"/>
                    <a:lumOff val="15000"/>
                  </a:schemeClr>
                </a:solidFill>
                <a:latin typeface="+mn-lt"/>
              </a:rPr>
              <a:t> Helge </a:t>
            </a:r>
            <a:r>
              <a:rPr lang="en-GB" altLang="nb-NO" sz="2000" dirty="0" err="1">
                <a:solidFill>
                  <a:schemeClr val="tx1">
                    <a:lumMod val="85000"/>
                    <a:lumOff val="15000"/>
                  </a:schemeClr>
                </a:solidFill>
                <a:latin typeface="+mn-lt"/>
              </a:rPr>
              <a:t>Ræder</a:t>
            </a:r>
            <a:r>
              <a:rPr lang="en-GB" altLang="nb-NO" sz="2000" dirty="0">
                <a:solidFill>
                  <a:schemeClr val="tx1">
                    <a:lumMod val="85000"/>
                    <a:lumOff val="15000"/>
                  </a:schemeClr>
                </a:solidFill>
                <a:latin typeface="+mn-lt"/>
              </a:rPr>
              <a:t> for </a:t>
            </a:r>
            <a:r>
              <a:rPr lang="en-GB" altLang="nb-NO" sz="2000" dirty="0" err="1">
                <a:solidFill>
                  <a:schemeClr val="tx1">
                    <a:lumMod val="85000"/>
                    <a:lumOff val="15000"/>
                  </a:schemeClr>
                </a:solidFill>
                <a:latin typeface="+mn-lt"/>
              </a:rPr>
              <a:t>tålmodighet</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til</a:t>
            </a:r>
            <a:r>
              <a:rPr lang="en-GB" altLang="nb-NO" sz="2000" dirty="0">
                <a:solidFill>
                  <a:schemeClr val="tx1">
                    <a:lumMod val="85000"/>
                    <a:lumOff val="15000"/>
                  </a:schemeClr>
                </a:solidFill>
                <a:latin typeface="+mn-lt"/>
              </a:rPr>
              <a:t> å </a:t>
            </a:r>
            <a:r>
              <a:rPr lang="en-GB" altLang="nb-NO" sz="2000" dirty="0" err="1">
                <a:solidFill>
                  <a:schemeClr val="tx1">
                    <a:lumMod val="85000"/>
                    <a:lumOff val="15000"/>
                  </a:schemeClr>
                </a:solidFill>
                <a:latin typeface="+mn-lt"/>
              </a:rPr>
              <a:t>være</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våre</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veiledere</a:t>
            </a:r>
            <a:r>
              <a:rPr lang="en-GB" altLang="nb-NO" sz="2000" dirty="0">
                <a:solidFill>
                  <a:schemeClr val="tx1">
                    <a:lumMod val="85000"/>
                    <a:lumOff val="15000"/>
                  </a:schemeClr>
                </a:solidFill>
                <a:latin typeface="+mn-lt"/>
              </a:rPr>
              <a:t>.</a:t>
            </a:r>
          </a:p>
          <a:p>
            <a:pPr eaLnBrk="1" hangingPunct="1"/>
            <a:r>
              <a:rPr lang="en-GB" altLang="nb-NO" sz="2000" dirty="0" err="1">
                <a:solidFill>
                  <a:schemeClr val="tx1">
                    <a:lumMod val="85000"/>
                    <a:lumOff val="15000"/>
                  </a:schemeClr>
                </a:solidFill>
                <a:latin typeface="+mn-lt"/>
              </a:rPr>
              <a:t>Takk</a:t>
            </a:r>
            <a:r>
              <a:rPr lang="en-GB" altLang="nb-NO" sz="2000" dirty="0">
                <a:solidFill>
                  <a:schemeClr val="tx1">
                    <a:lumMod val="85000"/>
                    <a:lumOff val="15000"/>
                  </a:schemeClr>
                </a:solidFill>
                <a:latin typeface="+mn-lt"/>
              </a:rPr>
              <a:t> for et </a:t>
            </a:r>
            <a:r>
              <a:rPr lang="en-GB" altLang="nb-NO" sz="2000" dirty="0" err="1">
                <a:solidFill>
                  <a:schemeClr val="tx1">
                    <a:lumMod val="85000"/>
                    <a:lumOff val="15000"/>
                  </a:schemeClr>
                </a:solidFill>
                <a:latin typeface="+mn-lt"/>
              </a:rPr>
              <a:t>godt</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samarbeid</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til</a:t>
            </a:r>
            <a:r>
              <a:rPr lang="en-GB" altLang="nb-NO" sz="2000" dirty="0">
                <a:solidFill>
                  <a:schemeClr val="tx1">
                    <a:lumMod val="85000"/>
                    <a:lumOff val="15000"/>
                  </a:schemeClr>
                </a:solidFill>
                <a:latin typeface="+mn-lt"/>
              </a:rPr>
              <a:t> det </a:t>
            </a:r>
            <a:r>
              <a:rPr lang="en-GB" altLang="nb-NO" sz="2000" dirty="0" err="1">
                <a:solidFill>
                  <a:schemeClr val="tx1">
                    <a:lumMod val="85000"/>
                    <a:lumOff val="15000"/>
                  </a:schemeClr>
                </a:solidFill>
                <a:latin typeface="+mn-lt"/>
              </a:rPr>
              <a:t>opprinnelige</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teamet</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bak</a:t>
            </a:r>
            <a:r>
              <a:rPr lang="en-GB" altLang="nb-NO" sz="2000" dirty="0">
                <a:solidFill>
                  <a:schemeClr val="tx1">
                    <a:lumMod val="85000"/>
                    <a:lumOff val="15000"/>
                  </a:schemeClr>
                </a:solidFill>
                <a:latin typeface="+mn-lt"/>
              </a:rPr>
              <a:t> Learn We Are. </a:t>
            </a:r>
          </a:p>
          <a:p>
            <a:pPr eaLnBrk="1" hangingPunct="1"/>
            <a:endParaRPr lang="en-GB" altLang="nb-NO" sz="2000" dirty="0">
              <a:solidFill>
                <a:schemeClr val="tx1">
                  <a:lumMod val="85000"/>
                  <a:lumOff val="15000"/>
                </a:schemeClr>
              </a:solidFill>
              <a:latin typeface="+mn-lt"/>
            </a:endParaRPr>
          </a:p>
        </p:txBody>
      </p:sp>
      <p:pic>
        <p:nvPicPr>
          <p:cNvPr id="1026" name="Picture 2">
            <a:extLst>
              <a:ext uri="{FF2B5EF4-FFF2-40B4-BE49-F238E27FC236}">
                <a16:creationId xmlns:a16="http://schemas.microsoft.com/office/drawing/2014/main" id="{1C7873DA-4A2C-7B66-0202-543DDD49EA4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79400" y="136817"/>
            <a:ext cx="4429125" cy="53435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5BC28B4-AD99-198A-453F-40A12AD2D22D}"/>
              </a:ext>
            </a:extLst>
          </p:cNvPr>
          <p:cNvSpPr txBox="1"/>
          <p:nvPr/>
        </p:nvSpPr>
        <p:spPr>
          <a:xfrm>
            <a:off x="11120437" y="6762608"/>
            <a:ext cx="10680955" cy="10125849"/>
          </a:xfrm>
          <a:prstGeom prst="rect">
            <a:avLst/>
          </a:prstGeom>
          <a:noFill/>
        </p:spPr>
        <p:txBody>
          <a:bodyPr wrap="square">
            <a:spAutoFit/>
          </a:bodyPr>
          <a:lstStyle/>
          <a:p>
            <a:pPr eaLnBrk="1" hangingPunct="1">
              <a:spcBef>
                <a:spcPct val="50000"/>
              </a:spcBef>
            </a:pPr>
            <a:r>
              <a:rPr lang="en-US" altLang="nb-NO" sz="4000" b="1" dirty="0" err="1">
                <a:solidFill>
                  <a:schemeClr val="tx1">
                    <a:lumMod val="85000"/>
                    <a:lumOff val="15000"/>
                  </a:schemeClr>
                </a:solidFill>
                <a:latin typeface="Arial" panose="020B0604020202020204" pitchFamily="34" charset="0"/>
                <a:cs typeface="Arial" panose="020B0604020202020204" pitchFamily="34" charset="0"/>
              </a:rPr>
              <a:t>Utfordringen</a:t>
            </a:r>
            <a:r>
              <a:rPr lang="en-US" altLang="nb-NO" sz="4000" b="1" dirty="0">
                <a:solidFill>
                  <a:schemeClr val="tx1">
                    <a:lumMod val="85000"/>
                    <a:lumOff val="15000"/>
                  </a:schemeClr>
                </a:solidFill>
                <a:latin typeface="Arial" panose="020B0604020202020204" pitchFamily="34" charset="0"/>
                <a:cs typeface="Arial" panose="020B0604020202020204" pitchFamily="34" charset="0"/>
              </a:rPr>
              <a:t>/</a:t>
            </a:r>
            <a:r>
              <a:rPr lang="en-US" altLang="nb-NO" sz="4000" b="1" dirty="0" err="1">
                <a:solidFill>
                  <a:schemeClr val="tx1">
                    <a:lumMod val="85000"/>
                    <a:lumOff val="15000"/>
                  </a:schemeClr>
                </a:solidFill>
                <a:latin typeface="Arial" panose="020B0604020202020204" pitchFamily="34" charset="0"/>
                <a:cs typeface="Arial" panose="020B0604020202020204" pitchFamily="34" charset="0"/>
              </a:rPr>
              <a:t>problemet</a:t>
            </a:r>
            <a:r>
              <a:rPr lang="en-US" altLang="nb-NO" sz="4000" b="1" dirty="0">
                <a:solidFill>
                  <a:schemeClr val="tx1">
                    <a:lumMod val="85000"/>
                    <a:lumOff val="15000"/>
                  </a:schemeClr>
                </a:solidFill>
                <a:latin typeface="Arial" panose="020B0604020202020204" pitchFamily="34" charset="0"/>
                <a:cs typeface="Arial" panose="020B0604020202020204" pitchFamily="34" charset="0"/>
              </a:rPr>
              <a:t>:</a:t>
            </a:r>
            <a:endParaRPr lang="en-US" altLang="nb-NO" sz="3600" dirty="0">
              <a:solidFill>
                <a:schemeClr val="tx1">
                  <a:lumMod val="85000"/>
                  <a:lumOff val="15000"/>
                </a:schemeClr>
              </a:solidFill>
              <a:latin typeface="Arial" panose="020B0604020202020204" pitchFamily="34" charset="0"/>
              <a:cs typeface="Arial" panose="020B0604020202020204" pitchFamily="34" charset="0"/>
            </a:endParaRPr>
          </a:p>
          <a:p>
            <a:pPr marL="571500" indent="-571500" eaLnBrk="1" hangingPunct="1">
              <a:spcBef>
                <a:spcPct val="50000"/>
              </a:spcBef>
              <a:buFont typeface="Arial" panose="020B0604020202020204" pitchFamily="34" charset="0"/>
              <a:buChar char="•"/>
            </a:pPr>
            <a:r>
              <a:rPr lang="en-US" altLang="nb-NO" sz="3600" dirty="0">
                <a:solidFill>
                  <a:schemeClr val="tx1">
                    <a:lumMod val="85000"/>
                    <a:lumOff val="15000"/>
                  </a:schemeClr>
                </a:solidFill>
                <a:latin typeface="Arial" panose="020B0604020202020204" pitchFamily="34" charset="0"/>
                <a:cs typeface="Arial" panose="020B0604020202020204" pitchFamily="34" charset="0"/>
              </a:rPr>
              <a:t>Logistiske utfordringer</a:t>
            </a:r>
          </a:p>
          <a:p>
            <a:pPr marL="571500" indent="-571500" eaLnBrk="1" hangingPunct="1">
              <a:spcBef>
                <a:spcPct val="50000"/>
              </a:spcBef>
              <a:buFont typeface="Arial" panose="020B0604020202020204" pitchFamily="34" charset="0"/>
              <a:buChar char="•"/>
            </a:pP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Effektiv</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bruk av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læringsarealer</a:t>
            </a:r>
            <a:endParaRPr lang="en-US" altLang="nb-NO" sz="3600" dirty="0">
              <a:solidFill>
                <a:schemeClr val="tx1">
                  <a:lumMod val="85000"/>
                  <a:lumOff val="15000"/>
                </a:schemeClr>
              </a:solidFill>
              <a:latin typeface="Arial" panose="020B0604020202020204" pitchFamily="34" charset="0"/>
              <a:cs typeface="Arial" panose="020B0604020202020204" pitchFamily="34" charset="0"/>
            </a:endParaRPr>
          </a:p>
          <a:p>
            <a:pPr marL="571500" indent="-571500" eaLnBrk="1" hangingPunct="1">
              <a:spcBef>
                <a:spcPct val="50000"/>
              </a:spcBef>
              <a:buFont typeface="Arial" panose="020B0604020202020204" pitchFamily="34" charset="0"/>
              <a:buChar char="•"/>
            </a:pP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Endringer</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i</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insidens</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av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sykdom</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og</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skader</a:t>
            </a:r>
            <a:endParaRPr lang="en-US" altLang="nb-NO" sz="3600" dirty="0">
              <a:solidFill>
                <a:schemeClr val="tx1">
                  <a:lumMod val="85000"/>
                  <a:lumOff val="15000"/>
                </a:schemeClr>
              </a:solidFill>
              <a:latin typeface="Arial" panose="020B0604020202020204" pitchFamily="34" charset="0"/>
              <a:cs typeface="Arial" panose="020B0604020202020204" pitchFamily="34" charset="0"/>
            </a:endParaRPr>
          </a:p>
          <a:p>
            <a:pPr marL="571500" indent="-571500" eaLnBrk="1" hangingPunct="1">
              <a:spcBef>
                <a:spcPct val="50000"/>
              </a:spcBef>
              <a:buFont typeface="Arial" panose="020B0604020202020204" pitchFamily="34" charset="0"/>
              <a:buChar char="•"/>
            </a:pP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Flaskehalser</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i</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opplæring</a:t>
            </a:r>
            <a:endParaRPr lang="en-US" altLang="nb-NO" sz="3600" dirty="0">
              <a:solidFill>
                <a:schemeClr val="tx1">
                  <a:lumMod val="85000"/>
                  <a:lumOff val="15000"/>
                </a:schemeClr>
              </a:solidFill>
              <a:latin typeface="Arial" panose="020B0604020202020204" pitchFamily="34" charset="0"/>
              <a:cs typeface="Arial" panose="020B0604020202020204" pitchFamily="34" charset="0"/>
            </a:endParaRPr>
          </a:p>
          <a:p>
            <a:pPr marL="571500" indent="-571500" eaLnBrk="1" hangingPunct="1">
              <a:spcBef>
                <a:spcPct val="50000"/>
              </a:spcBef>
              <a:buFont typeface="Arial" panose="020B0604020202020204" pitchFamily="34" charset="0"/>
              <a:buChar char="•"/>
            </a:pP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Grimstadutvalget</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hvordan</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øke</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antall</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medisinplasser</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I Norge?</a:t>
            </a:r>
          </a:p>
          <a:p>
            <a:pPr eaLnBrk="1" hangingPunct="1">
              <a:spcBef>
                <a:spcPct val="50000"/>
              </a:spcBef>
            </a:pPr>
            <a:r>
              <a:rPr lang="en-US" altLang="nb-NO" sz="4000" b="1" dirty="0" err="1">
                <a:solidFill>
                  <a:schemeClr val="tx1">
                    <a:lumMod val="85000"/>
                    <a:lumOff val="15000"/>
                  </a:schemeClr>
                </a:solidFill>
                <a:latin typeface="Arial" panose="020B0604020202020204" pitchFamily="34" charset="0"/>
                <a:cs typeface="Arial" panose="020B0604020202020204" pitchFamily="34" charset="0"/>
              </a:rPr>
              <a:t>Løsningen</a:t>
            </a:r>
            <a:r>
              <a:rPr lang="en-US" altLang="nb-NO" sz="4000" b="1" dirty="0">
                <a:solidFill>
                  <a:schemeClr val="tx1">
                    <a:lumMod val="85000"/>
                    <a:lumOff val="15000"/>
                  </a:schemeClr>
                </a:solidFill>
                <a:latin typeface="Arial" panose="020B0604020202020204" pitchFamily="34" charset="0"/>
                <a:cs typeface="Arial" panose="020B0604020202020204" pitchFamily="34" charset="0"/>
              </a:rPr>
              <a:t>: LEARN WE ARE</a:t>
            </a:r>
            <a:endParaRPr lang="en-US" altLang="nb-NO" sz="3600" dirty="0">
              <a:solidFill>
                <a:schemeClr val="tx1">
                  <a:lumMod val="85000"/>
                  <a:lumOff val="15000"/>
                </a:schemeClr>
              </a:solidFill>
              <a:latin typeface="Arial" panose="020B0604020202020204" pitchFamily="34" charset="0"/>
              <a:cs typeface="Arial" panose="020B0604020202020204" pitchFamily="34" charset="0"/>
            </a:endParaRPr>
          </a:p>
          <a:p>
            <a:pPr marL="571500" indent="-571500" eaLnBrk="1" hangingPunct="1">
              <a:spcBef>
                <a:spcPct val="50000"/>
              </a:spcBef>
              <a:buFont typeface="Arial" panose="020B0604020202020204" pitchFamily="34" charset="0"/>
              <a:buChar char="•"/>
            </a:pPr>
            <a:r>
              <a:rPr lang="en-US" altLang="nb-NO" sz="3600" dirty="0">
                <a:solidFill>
                  <a:schemeClr val="tx1">
                    <a:lumMod val="85000"/>
                    <a:lumOff val="15000"/>
                  </a:schemeClr>
                </a:solidFill>
                <a:latin typeface="Arial" panose="020B0604020202020204" pitchFamily="34" charset="0"/>
                <a:cs typeface="Arial" panose="020B0604020202020204" pitchFamily="34" charset="0"/>
              </a:rPr>
              <a:t>Bruk av VR som et supplement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og</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erstatning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til</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tradisjonell undervisningsmetode</a:t>
            </a:r>
          </a:p>
          <a:p>
            <a:pPr marL="571500" indent="-571500" eaLnBrk="1" hangingPunct="1">
              <a:spcBef>
                <a:spcPct val="50000"/>
              </a:spcBef>
              <a:buFont typeface="Arial" panose="020B0604020202020204" pitchFamily="34" charset="0"/>
              <a:buChar char="•"/>
            </a:pP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Pakketilbud</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(VR-</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utstyr</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PC,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programvare</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a:t>
            </a:r>
          </a:p>
          <a:p>
            <a:pPr marL="571500" indent="-571500" eaLnBrk="1" hangingPunct="1">
              <a:spcBef>
                <a:spcPct val="50000"/>
              </a:spcBef>
              <a:buFont typeface="Arial" panose="020B0604020202020204" pitchFamily="34" charset="0"/>
              <a:buChar char="•"/>
            </a:pP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Gjentagbar</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standardisert</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klinisk</a:t>
            </a:r>
            <a:r>
              <a:rPr lang="en-US" altLang="nb-NO" sz="3600" dirty="0">
                <a:solidFill>
                  <a:schemeClr val="tx1">
                    <a:lumMod val="85000"/>
                    <a:lumOff val="15000"/>
                  </a:schemeClr>
                </a:solidFill>
                <a:latin typeface="Arial" panose="020B0604020202020204" pitchFamily="34" charset="0"/>
                <a:cs typeface="Arial" panose="020B0604020202020204" pitchFamily="34" charset="0"/>
              </a:rPr>
              <a:t> </a:t>
            </a:r>
            <a:r>
              <a:rPr lang="en-US" altLang="nb-NO" sz="3600" dirty="0" err="1">
                <a:solidFill>
                  <a:schemeClr val="tx1">
                    <a:lumMod val="85000"/>
                    <a:lumOff val="15000"/>
                  </a:schemeClr>
                </a:solidFill>
                <a:latin typeface="Arial" panose="020B0604020202020204" pitchFamily="34" charset="0"/>
                <a:cs typeface="Arial" panose="020B0604020202020204" pitchFamily="34" charset="0"/>
              </a:rPr>
              <a:t>trening</a:t>
            </a:r>
            <a:endParaRPr lang="en-US" altLang="nb-NO" sz="3600" dirty="0">
              <a:solidFill>
                <a:schemeClr val="tx1">
                  <a:lumMod val="85000"/>
                  <a:lumOff val="15000"/>
                </a:schemeClr>
              </a:solidFill>
              <a:latin typeface="Arial" panose="020B0604020202020204" pitchFamily="34" charset="0"/>
              <a:cs typeface="Arial" panose="020B0604020202020204" pitchFamily="34" charset="0"/>
            </a:endParaRPr>
          </a:p>
          <a:p>
            <a:pPr marL="571500" indent="-571500" eaLnBrk="1" hangingPunct="1">
              <a:spcBef>
                <a:spcPct val="50000"/>
              </a:spcBef>
              <a:buFont typeface="Arial" panose="020B0604020202020204" pitchFamily="34" charset="0"/>
              <a:buChar char="•"/>
            </a:pPr>
            <a:r>
              <a:rPr lang="en-US" altLang="nb-NO" sz="3600" dirty="0">
                <a:solidFill>
                  <a:schemeClr val="tx1">
                    <a:lumMod val="85000"/>
                    <a:lumOff val="15000"/>
                  </a:schemeClr>
                </a:solidFill>
                <a:latin typeface="Arial" panose="020B0604020202020204" pitchFamily="34" charset="0"/>
                <a:cs typeface="Arial" panose="020B0604020202020204" pitchFamily="34" charset="0"/>
              </a:rPr>
              <a:t>Feedback system</a:t>
            </a:r>
          </a:p>
        </p:txBody>
      </p:sp>
      <p:pic>
        <p:nvPicPr>
          <p:cNvPr id="1034" name="Picture 10">
            <a:extLst>
              <a:ext uri="{FF2B5EF4-FFF2-40B4-BE49-F238E27FC236}">
                <a16:creationId xmlns:a16="http://schemas.microsoft.com/office/drawing/2014/main" id="{1B2DF7CE-71D5-F757-2685-FA4F5ACA7DB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2902" y="7924562"/>
            <a:ext cx="20879012" cy="443939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79E4AB9-3BE9-F93B-3D72-2BA2B2F8E725}"/>
              </a:ext>
            </a:extLst>
          </p:cNvPr>
          <p:cNvSpPr txBox="1"/>
          <p:nvPr/>
        </p:nvSpPr>
        <p:spPr>
          <a:xfrm>
            <a:off x="26905050" y="6762608"/>
            <a:ext cx="6839712" cy="707886"/>
          </a:xfrm>
          <a:prstGeom prst="rect">
            <a:avLst/>
          </a:prstGeom>
          <a:noFill/>
        </p:spPr>
        <p:txBody>
          <a:bodyPr wrap="square" rtlCol="0">
            <a:spAutoFit/>
          </a:bodyPr>
          <a:lstStyle/>
          <a:p>
            <a:r>
              <a:rPr lang="en-US" sz="4000" b="1" dirty="0"/>
              <a:t>FORRETNINGSMODELL</a:t>
            </a:r>
            <a:endParaRPr lang="nb-NO" sz="4000" b="1" dirty="0"/>
          </a:p>
        </p:txBody>
      </p:sp>
      <p:pic>
        <p:nvPicPr>
          <p:cNvPr id="1036" name="Picture 12">
            <a:extLst>
              <a:ext uri="{FF2B5EF4-FFF2-40B4-BE49-F238E27FC236}">
                <a16:creationId xmlns:a16="http://schemas.microsoft.com/office/drawing/2014/main" id="{EBBC140D-05EF-0FEF-AC5C-4D2304D58FA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962408" y="28822648"/>
            <a:ext cx="5734050" cy="13811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E4E702BC-1E91-8C27-96EF-5F766358A81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18751" y="12818021"/>
            <a:ext cx="11524459" cy="681512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6A2CA8E4-5083-9E71-3663-EB1BDCD281D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275891" y="19557835"/>
            <a:ext cx="9562920" cy="750288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4B708F5-FEC9-0900-6EF8-83BDD5FD369A}"/>
              </a:ext>
            </a:extLst>
          </p:cNvPr>
          <p:cNvSpPr txBox="1"/>
          <p:nvPr/>
        </p:nvSpPr>
        <p:spPr>
          <a:xfrm>
            <a:off x="21582594" y="12729211"/>
            <a:ext cx="9795550" cy="6740307"/>
          </a:xfrm>
          <a:prstGeom prst="rect">
            <a:avLst/>
          </a:prstGeom>
          <a:noFill/>
        </p:spPr>
        <p:txBody>
          <a:bodyPr wrap="square">
            <a:spAutoFit/>
          </a:bodyPr>
          <a:lstStyle/>
          <a:p>
            <a:r>
              <a:rPr lang="nb-NO" sz="3600" b="1" i="0" u="none" strike="noStrike" dirty="0">
                <a:solidFill>
                  <a:srgbClr val="000000"/>
                </a:solidFill>
                <a:effectLst/>
                <a:latin typeface="Arial" panose="020B0604020202020204" pitchFamily="34" charset="0"/>
              </a:rPr>
              <a:t>Markedsposisjonering</a:t>
            </a:r>
          </a:p>
          <a:p>
            <a:endParaRPr lang="nb-NO" sz="3600" b="1" i="0" u="none" strike="noStrike" dirty="0">
              <a:solidFill>
                <a:srgbClr val="000000"/>
              </a:solidFill>
              <a:effectLst/>
              <a:latin typeface="Arial" panose="020B0604020202020204" pitchFamily="34" charset="0"/>
            </a:endParaRPr>
          </a:p>
          <a:p>
            <a:r>
              <a:rPr lang="nb-NO" sz="3600" b="0" i="0" u="none" strike="noStrike" dirty="0">
                <a:solidFill>
                  <a:srgbClr val="000000"/>
                </a:solidFill>
                <a:effectLst/>
                <a:latin typeface="Arial" panose="020B0604020202020204" pitchFamily="34" charset="0"/>
              </a:rPr>
              <a:t>Det finnes mange bedrifter som driver både med utleie eller salg av VR produkter og programmer. Imidlertid er disse ikke direkte konkurrenter, men tjenestene de tilbyr kan oppfattes som alternative løsninger.   </a:t>
            </a:r>
          </a:p>
          <a:p>
            <a:endParaRPr lang="nb-NO" sz="3600" b="0" i="0" u="none" strike="noStrike" dirty="0">
              <a:solidFill>
                <a:srgbClr val="000000"/>
              </a:solidFill>
              <a:effectLst/>
              <a:latin typeface="Arial" panose="020B0604020202020204" pitchFamily="34" charset="0"/>
            </a:endParaRPr>
          </a:p>
          <a:p>
            <a:r>
              <a:rPr lang="nb-NO" sz="3600" b="0" i="0" u="none" strike="noStrike" dirty="0">
                <a:solidFill>
                  <a:srgbClr val="000000"/>
                </a:solidFill>
                <a:effectLst/>
                <a:latin typeface="Arial" panose="020B0604020202020204" pitchFamily="34" charset="0"/>
              </a:rPr>
              <a:t>Blant de mest kjente er Meta med sin økosystem gjennom VR brillen Oculus og i tillegg finnes det andre kjente bedrifter som for eksempel Samsung, HP og Sony.</a:t>
            </a:r>
            <a:endParaRPr lang="nb-NO" sz="5400" dirty="0"/>
          </a:p>
        </p:txBody>
      </p:sp>
      <p:sp>
        <p:nvSpPr>
          <p:cNvPr id="11" name="TextBox 10">
            <a:extLst>
              <a:ext uri="{FF2B5EF4-FFF2-40B4-BE49-F238E27FC236}">
                <a16:creationId xmlns:a16="http://schemas.microsoft.com/office/drawing/2014/main" id="{F7050709-C1CF-9A20-BA4C-180FD9D169E8}"/>
              </a:ext>
            </a:extLst>
          </p:cNvPr>
          <p:cNvSpPr txBox="1"/>
          <p:nvPr/>
        </p:nvSpPr>
        <p:spPr>
          <a:xfrm>
            <a:off x="31387854" y="19587685"/>
            <a:ext cx="9795550" cy="7294305"/>
          </a:xfrm>
          <a:prstGeom prst="rect">
            <a:avLst/>
          </a:prstGeom>
          <a:noFill/>
        </p:spPr>
        <p:txBody>
          <a:bodyPr wrap="square">
            <a:spAutoFit/>
          </a:bodyPr>
          <a:lstStyle/>
          <a:p>
            <a:r>
              <a:rPr lang="nb-NO" sz="3600" b="1" i="0" u="none" strike="noStrike" dirty="0">
                <a:solidFill>
                  <a:srgbClr val="000000"/>
                </a:solidFill>
                <a:effectLst/>
                <a:latin typeface="Arial" panose="020B0604020202020204" pitchFamily="34" charset="0"/>
              </a:rPr>
              <a:t>VERDI FORSLAG</a:t>
            </a:r>
          </a:p>
          <a:p>
            <a:endParaRPr lang="nb-NO" sz="3600" b="1" i="0" u="none" strike="noStrike" dirty="0">
              <a:solidFill>
                <a:srgbClr val="000000"/>
              </a:solidFill>
              <a:effectLst/>
              <a:latin typeface="Arial" panose="020B0604020202020204" pitchFamily="34" charset="0"/>
            </a:endParaRPr>
          </a:p>
          <a:p>
            <a:r>
              <a:rPr lang="nb-NO" sz="3600" i="0" u="none" strike="noStrike" dirty="0">
                <a:solidFill>
                  <a:srgbClr val="000000"/>
                </a:solidFill>
                <a:effectLst/>
                <a:latin typeface="Arial" panose="020B0604020202020204" pitchFamily="34" charset="0"/>
              </a:rPr>
              <a:t>Kostnadseffektiv utdanning</a:t>
            </a:r>
          </a:p>
          <a:p>
            <a:endParaRPr lang="nb-NO" sz="3600" i="0" u="none" strike="noStrike" dirty="0">
              <a:solidFill>
                <a:srgbClr val="000000"/>
              </a:solidFill>
              <a:effectLst/>
              <a:latin typeface="Arial" panose="020B0604020202020204" pitchFamily="34" charset="0"/>
            </a:endParaRPr>
          </a:p>
          <a:p>
            <a:r>
              <a:rPr lang="nb-NO" sz="3600" dirty="0">
                <a:solidFill>
                  <a:srgbClr val="000000"/>
                </a:solidFill>
                <a:latin typeface="Arial" panose="020B0604020202020204" pitchFamily="34" charset="0"/>
              </a:rPr>
              <a:t>Interaktiv læring med feedback system</a:t>
            </a:r>
          </a:p>
          <a:p>
            <a:br>
              <a:rPr lang="nb-NO" sz="3600" dirty="0">
                <a:solidFill>
                  <a:srgbClr val="000000"/>
                </a:solidFill>
                <a:latin typeface="Arial" panose="020B0604020202020204" pitchFamily="34" charset="0"/>
              </a:rPr>
            </a:br>
            <a:r>
              <a:rPr lang="nb-NO" sz="3600" dirty="0">
                <a:solidFill>
                  <a:srgbClr val="000000"/>
                </a:solidFill>
                <a:latin typeface="Arial" panose="020B0604020202020204" pitchFamily="34" charset="0"/>
              </a:rPr>
              <a:t>Spare tid og penger</a:t>
            </a:r>
          </a:p>
          <a:p>
            <a:endParaRPr lang="nb-NO" sz="3600" dirty="0">
              <a:solidFill>
                <a:srgbClr val="000000"/>
              </a:solidFill>
              <a:latin typeface="Arial" panose="020B0604020202020204" pitchFamily="34" charset="0"/>
            </a:endParaRPr>
          </a:p>
          <a:p>
            <a:r>
              <a:rPr lang="nb-NO" sz="3600" dirty="0">
                <a:solidFill>
                  <a:srgbClr val="000000"/>
                </a:solidFill>
                <a:latin typeface="Arial" panose="020B0604020202020204" pitchFamily="34" charset="0"/>
              </a:rPr>
              <a:t>Bruk av feedback system til evaluering for studentene, emne og lærestedet, pekepinn på hva som kan forbedres.</a:t>
            </a:r>
          </a:p>
          <a:p>
            <a:endParaRPr lang="nb-NO" sz="3600" i="0" u="none" strike="noStrike" dirty="0">
              <a:solidFill>
                <a:srgbClr val="000000"/>
              </a:solidFill>
              <a:effectLst/>
              <a:latin typeface="Arial" panose="020B0604020202020204" pitchFamily="34" charset="0"/>
            </a:endParaRPr>
          </a:p>
          <a:p>
            <a:endParaRPr lang="nb-NO" sz="3600" b="0" i="0" u="none" strike="noStrike" dirty="0">
              <a:solidFill>
                <a:srgbClr val="000000"/>
              </a:solidFill>
              <a:effectLst/>
              <a:latin typeface="Arial" panose="020B0604020202020204" pitchFamily="34" charset="0"/>
            </a:endParaRP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TotalTime>
  <Words>716</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Standard utforming</vt:lpstr>
      <vt:lpstr>PowerPoint Presentation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Seyed Mehdi Ghobadi</cp:lastModifiedBy>
  <cp:revision>142</cp:revision>
  <cp:lastPrinted>2023-05-25T08:34:00Z</cp:lastPrinted>
  <dcterms:created xsi:type="dcterms:W3CDTF">2006-11-02T13:18:58Z</dcterms:created>
  <dcterms:modified xsi:type="dcterms:W3CDTF">2023-05-25T08:36:21Z</dcterms:modified>
</cp:coreProperties>
</file>