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53" autoAdjust="0"/>
    <p:restoredTop sz="90218" autoAdjust="0"/>
  </p:normalViewPr>
  <p:slideViewPr>
    <p:cSldViewPr snapToGrid="0">
      <p:cViewPr>
        <p:scale>
          <a:sx n="10" d="100"/>
          <a:sy n="10" d="100"/>
        </p:scale>
        <p:origin x="2128" y="412"/>
      </p:cViewPr>
      <p:guideLst>
        <p:guide orient="horz" pos="2778"/>
        <p:guide orient="horz" pos="18586"/>
        <p:guide orient="horz" pos="17074"/>
        <p:guide pos="745"/>
        <p:guide pos="19961"/>
        <p:guide pos="26361"/>
        <p:guide pos="13513"/>
        <p:guide pos="70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pic>
        <p:nvPicPr>
          <p:cNvPr id="6" name="Picture 19">
            <a:extLst>
              <a:ext uri="{FF2B5EF4-FFF2-40B4-BE49-F238E27FC236}">
                <a16:creationId xmlns:a16="http://schemas.microsoft.com/office/drawing/2014/main" id="{DB71FBB0-7283-9C47-8A07-A78431AE176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214799" y="27905117"/>
            <a:ext cx="9907650" cy="169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182688" y="1128713"/>
            <a:ext cx="34201099" cy="186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11300" b="1" dirty="0">
                <a:solidFill>
                  <a:schemeClr val="bg1"/>
                </a:solidFill>
                <a:latin typeface="Arial" panose="020B0604020202020204" pitchFamily="34" charset="0"/>
                <a:cs typeface="Arial" panose="020B0604020202020204" pitchFamily="34" charset="0"/>
              </a:rPr>
              <a:t>Den </a:t>
            </a:r>
            <a:r>
              <a:rPr lang="en-US" altLang="nb-NO" sz="11300" b="1" dirty="0" err="1">
                <a:solidFill>
                  <a:schemeClr val="bg1"/>
                </a:solidFill>
                <a:latin typeface="Arial" panose="020B0604020202020204" pitchFamily="34" charset="0"/>
                <a:cs typeface="Arial" panose="020B0604020202020204" pitchFamily="34" charset="0"/>
              </a:rPr>
              <a:t>forstuede</a:t>
            </a:r>
            <a:r>
              <a:rPr lang="en-US" altLang="nb-NO" sz="11300" b="1" dirty="0">
                <a:solidFill>
                  <a:schemeClr val="bg1"/>
                </a:solidFill>
                <a:latin typeface="Arial" panose="020B0604020202020204" pitchFamily="34" charset="0"/>
                <a:cs typeface="Arial" panose="020B0604020202020204" pitchFamily="34" charset="0"/>
              </a:rPr>
              <a:t> </a:t>
            </a:r>
            <a:r>
              <a:rPr lang="en-US" altLang="nb-NO" sz="11300" b="1" dirty="0" err="1">
                <a:solidFill>
                  <a:schemeClr val="bg1"/>
                </a:solidFill>
                <a:latin typeface="Arial" panose="020B0604020202020204" pitchFamily="34" charset="0"/>
                <a:cs typeface="Arial" panose="020B0604020202020204" pitchFamily="34" charset="0"/>
              </a:rPr>
              <a:t>ankel</a:t>
            </a:r>
            <a:endParaRPr lang="nb-NO" altLang="nb-NO" sz="11300" b="1" dirty="0">
              <a:solidFill>
                <a:schemeClr val="bg1"/>
              </a:solidFill>
              <a:latin typeface="Arial" panose="020B0604020202020204" pitchFamily="34" charset="0"/>
              <a:cs typeface="Arial" panose="020B0604020202020204" pitchFamily="34" charset="0"/>
            </a:endParaRPr>
          </a:p>
        </p:txBody>
      </p:sp>
      <p:sp>
        <p:nvSpPr>
          <p:cNvPr id="2054" name="Subtitle" descr="Subtitle field"/>
          <p:cNvSpPr txBox="1">
            <a:spLocks noChangeArrowheads="1"/>
          </p:cNvSpPr>
          <p:nvPr/>
        </p:nvSpPr>
        <p:spPr bwMode="auto">
          <a:xfrm>
            <a:off x="1182688" y="3076575"/>
            <a:ext cx="3426142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5200" b="1" dirty="0">
                <a:solidFill>
                  <a:schemeClr val="bg1"/>
                </a:solidFill>
                <a:latin typeface="+mj-lt"/>
              </a:rPr>
              <a:t>Utvidet klinisk og radiologisk diagnostikk av et utvalg pasienter med forstuet anke</a:t>
            </a:r>
            <a:r>
              <a:rPr lang="nb-NO" altLang="nb-NO" sz="4800" b="1" dirty="0">
                <a:solidFill>
                  <a:schemeClr val="bg1"/>
                </a:solidFill>
                <a:latin typeface="+mj-lt"/>
              </a:rPr>
              <a:t>l</a:t>
            </a:r>
          </a:p>
          <a:p>
            <a:pPr eaLnBrk="1" hangingPunct="1"/>
            <a:r>
              <a:rPr lang="nb-NO" altLang="nb-NO" sz="4800" b="1" dirty="0">
                <a:solidFill>
                  <a:schemeClr val="bg1"/>
                </a:solidFill>
                <a:latin typeface="+mj-lt"/>
              </a:rPr>
              <a:t>En prospektiv kohortstudie ved Skadepoliklinikken i Bergen </a:t>
            </a:r>
          </a:p>
        </p:txBody>
      </p:sp>
      <p:sp>
        <p:nvSpPr>
          <p:cNvPr id="2053" name="Name and info" descr="Field for name and email"/>
          <p:cNvSpPr txBox="1">
            <a:spLocks noChangeArrowheads="1"/>
          </p:cNvSpPr>
          <p:nvPr/>
        </p:nvSpPr>
        <p:spPr bwMode="auto">
          <a:xfrm>
            <a:off x="35135067" y="2843212"/>
            <a:ext cx="6860341"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800" b="1" dirty="0">
                <a:solidFill>
                  <a:schemeClr val="bg1"/>
                </a:solidFill>
                <a:latin typeface="+mn-lt"/>
              </a:rPr>
              <a:t>Birgit Westergren Foss</a:t>
            </a:r>
            <a:br>
              <a:rPr lang="nb-NO" altLang="nb-NO" sz="4000" dirty="0">
                <a:solidFill>
                  <a:schemeClr val="bg1"/>
                </a:solidFill>
                <a:latin typeface="+mn-lt"/>
              </a:rPr>
            </a:br>
            <a:r>
              <a:rPr lang="nb-NO" altLang="nb-NO" sz="4000" dirty="0" err="1">
                <a:solidFill>
                  <a:schemeClr val="bg1"/>
                </a:solidFill>
                <a:latin typeface="+mn-lt"/>
              </a:rPr>
              <a:t>University</a:t>
            </a:r>
            <a:r>
              <a:rPr lang="nb-NO" altLang="nb-NO" sz="4000" dirty="0">
                <a:solidFill>
                  <a:schemeClr val="bg1"/>
                </a:solidFill>
                <a:latin typeface="+mn-lt"/>
              </a:rPr>
              <a:t> </a:t>
            </a:r>
            <a:r>
              <a:rPr lang="nb-NO" altLang="nb-NO" sz="4000" dirty="0" err="1">
                <a:solidFill>
                  <a:schemeClr val="bg1"/>
                </a:solidFill>
                <a:latin typeface="+mn-lt"/>
              </a:rPr>
              <a:t>of</a:t>
            </a:r>
            <a:r>
              <a:rPr lang="nb-NO" altLang="nb-NO" sz="4000" dirty="0">
                <a:solidFill>
                  <a:schemeClr val="bg1"/>
                </a:solidFill>
                <a:latin typeface="+mn-lt"/>
              </a:rPr>
              <a:t> Bergen</a:t>
            </a:r>
          </a:p>
          <a:p>
            <a:pPr algn="r" eaLnBrk="1" hangingPunct="1"/>
            <a:r>
              <a:rPr lang="nb-NO" altLang="nb-NO" sz="4000" dirty="0">
                <a:solidFill>
                  <a:schemeClr val="bg1"/>
                </a:solidFill>
                <a:latin typeface="+mn-lt"/>
              </a:rPr>
              <a:t>bfo011@uib.no</a:t>
            </a:r>
          </a:p>
        </p:txBody>
      </p:sp>
      <p:sp>
        <p:nvSpPr>
          <p:cNvPr id="2055" name="Text box 1" descr="Text field "/>
          <p:cNvSpPr txBox="1">
            <a:spLocks noChangeArrowheads="1"/>
          </p:cNvSpPr>
          <p:nvPr/>
        </p:nvSpPr>
        <p:spPr bwMode="auto">
          <a:xfrm>
            <a:off x="406400" y="6229351"/>
            <a:ext cx="11849735" cy="2065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GB" altLang="nb-NO" sz="4000" b="1" dirty="0" err="1">
                <a:solidFill>
                  <a:schemeClr val="tx1">
                    <a:lumMod val="85000"/>
                    <a:lumOff val="15000"/>
                  </a:schemeClr>
                </a:solidFill>
                <a:latin typeface="+mj-lt"/>
              </a:rPr>
              <a:t>Bakgrunn</a:t>
            </a:r>
            <a:endParaRPr lang="en-GB" altLang="nb-NO" sz="4000" b="1" dirty="0">
              <a:solidFill>
                <a:schemeClr val="tx1">
                  <a:lumMod val="85000"/>
                  <a:lumOff val="15000"/>
                </a:schemeClr>
              </a:solidFill>
              <a:latin typeface="+mj-lt"/>
            </a:endParaRPr>
          </a:p>
          <a:p>
            <a:pPr eaLnBrk="1" hangingPunct="1">
              <a:spcAft>
                <a:spcPct val="20000"/>
              </a:spcAft>
            </a:pPr>
            <a:r>
              <a:rPr lang="nb-NO" sz="4000" dirty="0">
                <a:effectLst/>
                <a:latin typeface="+mj-lt"/>
                <a:ea typeface="Calibri" panose="020F0502020204030204" pitchFamily="34" charset="0"/>
                <a:cs typeface="Times New Roman" panose="02020603050405020304" pitchFamily="18" charset="0"/>
              </a:rPr>
              <a:t>De fleste som tråkker over eller vrir sin ankel blir bra etter tidlig belastning og mobilisering når bruddskade er utelukket.  Likevel får opp mot 1/3-del med forstuet ankel varige plager som hindrer de i å komme tilbake til samme aktivitetsnivå som før skaden. Noen skademekanismer kan gi alvorligere skader i stabiliserende leddbånd både medialt og i syndesmosenivå. Disse skadene blir ofte oversett i den akutte fasen og kan på sikt medføre kroniske smerter og instabilitet i ankelen. </a:t>
            </a:r>
            <a:endParaRPr lang="nb-NO" sz="4000" dirty="0">
              <a:latin typeface="+mj-lt"/>
              <a:ea typeface="Calibri" panose="020F0502020204030204" pitchFamily="34" charset="0"/>
              <a:cs typeface="Times New Roman" panose="02020603050405020304" pitchFamily="18" charset="0"/>
            </a:endParaRPr>
          </a:p>
          <a:p>
            <a:pPr eaLnBrk="1" hangingPunct="1">
              <a:spcAft>
                <a:spcPct val="20000"/>
              </a:spcAft>
            </a:pPr>
            <a:endParaRPr lang="en-GB" altLang="nb-NO" sz="4000" b="1" dirty="0">
              <a:solidFill>
                <a:schemeClr val="tx1">
                  <a:lumMod val="85000"/>
                  <a:lumOff val="15000"/>
                </a:schemeClr>
              </a:solidFill>
              <a:latin typeface="+mj-lt"/>
            </a:endParaRPr>
          </a:p>
          <a:p>
            <a:pPr eaLnBrk="1" hangingPunct="1">
              <a:spcAft>
                <a:spcPct val="20000"/>
              </a:spcAft>
            </a:pPr>
            <a:r>
              <a:rPr lang="en-GB" altLang="nb-NO" sz="4000" b="1" dirty="0" err="1">
                <a:solidFill>
                  <a:schemeClr val="tx1">
                    <a:lumMod val="85000"/>
                    <a:lumOff val="15000"/>
                  </a:schemeClr>
                </a:solidFill>
                <a:latin typeface="+mj-lt"/>
              </a:rPr>
              <a:t>Mål</a:t>
            </a:r>
            <a:endParaRPr lang="en-GB" altLang="nb-NO" sz="4000" b="1" dirty="0">
              <a:solidFill>
                <a:schemeClr val="tx1">
                  <a:lumMod val="85000"/>
                  <a:lumOff val="15000"/>
                </a:schemeClr>
              </a:solidFill>
              <a:latin typeface="+mj-lt"/>
            </a:endParaRPr>
          </a:p>
          <a:p>
            <a:pPr eaLnBrk="1" hangingPunct="1">
              <a:spcAft>
                <a:spcPct val="20000"/>
              </a:spcAft>
            </a:pPr>
            <a:r>
              <a:rPr lang="nb-NO" sz="4000" dirty="0">
                <a:effectLst/>
                <a:latin typeface="+mj-lt"/>
                <a:ea typeface="Calibri" panose="020F0502020204030204" pitchFamily="34" charset="0"/>
                <a:cs typeface="Times New Roman" panose="02020603050405020304" pitchFamily="18" charset="0"/>
              </a:rPr>
              <a:t>Hensikten med studien er å sammenholde pasientfaktorer, skadehistorie, kliniske, funn på MR og pasientrapporterte utfall (PROM) 3 måneder etter skaden. Målet er på sikt å identifisere hvilke faktorer eller kombinasjoner av faktorer som kan predikere de som får kroniske plager. Vi vil da kunne differensiere håndteringen av disse pasientene i en tidligere fase i håp om redusere deres sekundære fysiske følger av skaden. </a:t>
            </a:r>
            <a:endParaRPr lang="en-GB" sz="4000" b="1" dirty="0">
              <a:solidFill>
                <a:schemeClr val="tx1">
                  <a:lumMod val="85000"/>
                  <a:lumOff val="15000"/>
                </a:schemeClr>
              </a:solidFill>
              <a:effectLst/>
              <a:latin typeface="+mj-lt"/>
              <a:ea typeface="Calibri" panose="020F0502020204030204" pitchFamily="34" charset="0"/>
              <a:cs typeface="Times New Roman" panose="02020603050405020304" pitchFamily="18" charset="0"/>
            </a:endParaRPr>
          </a:p>
          <a:p>
            <a:pPr eaLnBrk="1" hangingPunct="1">
              <a:spcAft>
                <a:spcPct val="20000"/>
              </a:spcAft>
            </a:pPr>
            <a:endParaRPr lang="en-GB" altLang="nb-NO" sz="4000" b="1" dirty="0">
              <a:solidFill>
                <a:schemeClr val="tx1">
                  <a:lumMod val="85000"/>
                  <a:lumOff val="15000"/>
                </a:schemeClr>
              </a:solidFill>
              <a:latin typeface="+mj-lt"/>
            </a:endParaRPr>
          </a:p>
          <a:p>
            <a:pPr eaLnBrk="1" hangingPunct="1">
              <a:spcAft>
                <a:spcPct val="20000"/>
              </a:spcAft>
            </a:pPr>
            <a:r>
              <a:rPr lang="en-GB" altLang="nb-NO" sz="4000" b="1" dirty="0" err="1">
                <a:solidFill>
                  <a:schemeClr val="tx1">
                    <a:lumMod val="85000"/>
                    <a:lumOff val="15000"/>
                  </a:schemeClr>
                </a:solidFill>
                <a:latin typeface="+mj-lt"/>
              </a:rPr>
              <a:t>Metode</a:t>
            </a:r>
            <a:endParaRPr lang="en-GB" altLang="nb-NO" sz="4000" b="1" dirty="0">
              <a:solidFill>
                <a:schemeClr val="tx1">
                  <a:lumMod val="85000"/>
                  <a:lumOff val="15000"/>
                </a:schemeClr>
              </a:solidFill>
              <a:latin typeface="+mj-lt"/>
            </a:endParaRPr>
          </a:p>
          <a:p>
            <a:pPr eaLnBrk="1" hangingPunct="1">
              <a:spcAft>
                <a:spcPct val="20000"/>
              </a:spcAft>
            </a:pPr>
            <a:r>
              <a:rPr lang="nb-NO" sz="4000" dirty="0">
                <a:effectLst/>
                <a:latin typeface="+mj-lt"/>
                <a:ea typeface="Calibri" panose="020F0502020204030204" pitchFamily="34" charset="0"/>
                <a:cs typeface="Times New Roman" panose="02020603050405020304" pitchFamily="18" charset="0"/>
              </a:rPr>
              <a:t>Dette er en prospektiv kohortstudie med inkludering av et utvalg pasienter </a:t>
            </a:r>
            <a:r>
              <a:rPr lang="nb-NO" sz="4000" u="sng" dirty="0">
                <a:effectLst/>
                <a:latin typeface="+mj-lt"/>
                <a:ea typeface="Calibri" panose="020F0502020204030204" pitchFamily="34" charset="0"/>
                <a:cs typeface="Times New Roman" panose="02020603050405020304" pitchFamily="18" charset="0"/>
              </a:rPr>
              <a:t>&gt;</a:t>
            </a:r>
            <a:r>
              <a:rPr lang="nb-NO" sz="4000" dirty="0">
                <a:effectLst/>
                <a:latin typeface="+mj-lt"/>
                <a:ea typeface="Calibri" panose="020F0502020204030204" pitchFamily="34" charset="0"/>
                <a:cs typeface="Times New Roman" panose="02020603050405020304" pitchFamily="18" charset="0"/>
              </a:rPr>
              <a:t> 18 år som har oppsøkt SKOT med en akutt ankelskade innen den siste uken. Bruddskade er utelukket med røntgen, men pasientene er etter detaljert anamnese og undersøkelse undersøkt med MR ved radiologisk avdeling, Helse Bergen. PROM-data er innhentet 3 måneder senere ved telefonintervju (SEFAS</a:t>
            </a:r>
            <a:r>
              <a:rPr lang="nb-NO" sz="4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altLang="nb-NO" sz="4000" b="1" dirty="0">
              <a:solidFill>
                <a:schemeClr val="tx1">
                  <a:lumMod val="85000"/>
                  <a:lumOff val="15000"/>
                </a:schemeClr>
              </a:solidFill>
              <a:latin typeface="+mn-lt"/>
            </a:endParaRPr>
          </a:p>
        </p:txBody>
      </p:sp>
      <p:sp>
        <p:nvSpPr>
          <p:cNvPr id="2052" name="Text box 2" descr="Text field "/>
          <p:cNvSpPr txBox="1">
            <a:spLocks noChangeArrowheads="1"/>
          </p:cNvSpPr>
          <p:nvPr/>
        </p:nvSpPr>
        <p:spPr bwMode="auto">
          <a:xfrm>
            <a:off x="12720641" y="6229351"/>
            <a:ext cx="15505163" cy="15891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en-US" altLang="nb-NO" sz="4000" b="1" dirty="0" err="1">
                <a:solidFill>
                  <a:schemeClr val="tx1">
                    <a:lumMod val="85000"/>
                    <a:lumOff val="15000"/>
                  </a:schemeClr>
                </a:solidFill>
                <a:latin typeface="+mn-lt"/>
              </a:rPr>
              <a:t>Resultater</a:t>
            </a:r>
            <a:endParaRPr lang="en-US" altLang="nb-NO" sz="4000" b="1" dirty="0">
              <a:solidFill>
                <a:schemeClr val="tx1">
                  <a:lumMod val="85000"/>
                  <a:lumOff val="15000"/>
                </a:schemeClr>
              </a:solidFill>
              <a:latin typeface="+mn-lt"/>
            </a:endParaRPr>
          </a:p>
          <a:p>
            <a:pPr>
              <a:spcAft>
                <a:spcPts val="800"/>
              </a:spcAft>
            </a:pPr>
            <a:r>
              <a:rPr lang="nb-NO" sz="4000" dirty="0">
                <a:effectLst/>
                <a:latin typeface="+mj-lt"/>
                <a:ea typeface="Calibri" panose="020F0502020204030204" pitchFamily="34" charset="0"/>
                <a:cs typeface="Times New Roman" panose="02020603050405020304" pitchFamily="18" charset="0"/>
              </a:rPr>
              <a:t>Vi inkluderte 27 pasienter, 8 kvinner og 19 menn i alderen 18-45 år, gjennomsnitt 34 år. 15 pasienter var overvektige (KMI&gt;25) og 11 var normalvektige. Klinisk undersøkelse sammenholdt med MR-funn viste 17 versus 19 pasienter med ren lateral skade, 6 versus 15 kombinert medial og lateral skade, 2 versus 4 ren medial skade og 1 versus 6 med høy skade. 4 pasienten hadde okkulte brudd, som i 3 tilfeller ikke lot seg vise retrospektivt på røntgen. Vi fant lav spesifisitet og sensitivitet av både </a:t>
            </a:r>
            <a:r>
              <a:rPr lang="nb-NO" sz="4000" dirty="0" err="1">
                <a:effectLst/>
                <a:latin typeface="+mj-lt"/>
                <a:ea typeface="Calibri" panose="020F0502020204030204" pitchFamily="34" charset="0"/>
                <a:cs typeface="Times New Roman" panose="02020603050405020304" pitchFamily="18" charset="0"/>
              </a:rPr>
              <a:t>Squeeze</a:t>
            </a:r>
            <a:r>
              <a:rPr lang="nb-NO" sz="4000" dirty="0">
                <a:effectLst/>
                <a:latin typeface="+mj-lt"/>
                <a:ea typeface="Calibri" panose="020F0502020204030204" pitchFamily="34" charset="0"/>
                <a:cs typeface="Times New Roman" panose="02020603050405020304" pitchFamily="18" charset="0"/>
              </a:rPr>
              <a:t>-test, </a:t>
            </a:r>
            <a:r>
              <a:rPr lang="nb-NO" sz="4000" dirty="0" err="1">
                <a:effectLst/>
                <a:latin typeface="+mj-lt"/>
                <a:ea typeface="Calibri" panose="020F0502020204030204" pitchFamily="34" charset="0"/>
                <a:cs typeface="Times New Roman" panose="02020603050405020304" pitchFamily="18" charset="0"/>
              </a:rPr>
              <a:t>Kleigers</a:t>
            </a:r>
            <a:r>
              <a:rPr lang="nb-NO" sz="4000" dirty="0">
                <a:effectLst/>
                <a:latin typeface="+mj-lt"/>
                <a:ea typeface="Calibri" panose="020F0502020204030204" pitchFamily="34" charset="0"/>
                <a:cs typeface="Times New Roman" panose="02020603050405020304" pitchFamily="18" charset="0"/>
              </a:rPr>
              <a:t> test og lokalisert palpasjon for å identifisere høye ankelskader verifisert ved MR. Det var en signifikant og moderat positiv korrelasjon på +0,45 mellom skade under idrett og medial skade og en svak positiv korrelasjon (+0,14) mellom en fall-mekanisme og høy skade. SEFAS-score etter 3 måneder var i gjennomsnitt 40, median 43 (variasjon 17-48 der 0=store vansker, 48=ingen vansker). Kvinner hadde signifikant lavere SEFAS-score enn menn. Mens median SEFAS-score var 43 på både medial og lateral ankelskade, var den 38 ved høy skade.  Vi fant også en svak negativ korrelasjon på -0,28 mellom høy ankelskade og SEFAS-score som tegn på dårligere funksjon 3 måneder etter skaden. Vi fant ingen slik sammenheng ved okkulte bruddskader. </a:t>
            </a:r>
          </a:p>
          <a:p>
            <a:pPr eaLnBrk="1" hangingPunct="1">
              <a:spcBef>
                <a:spcPct val="50000"/>
              </a:spcBef>
            </a:pPr>
            <a:endParaRPr lang="nb-NO" altLang="nb-NO" sz="4000" dirty="0">
              <a:solidFill>
                <a:schemeClr val="tx1">
                  <a:lumMod val="85000"/>
                  <a:lumOff val="15000"/>
                </a:schemeClr>
              </a:solidFill>
              <a:latin typeface="+mj-lt"/>
            </a:endParaRPr>
          </a:p>
          <a:p>
            <a:pPr eaLnBrk="1" hangingPunct="1">
              <a:spcBef>
                <a:spcPct val="50000"/>
              </a:spcBef>
            </a:pPr>
            <a:endParaRPr lang="nb-NO" altLang="nb-NO" sz="4000" dirty="0">
              <a:solidFill>
                <a:schemeClr val="tx1">
                  <a:lumMod val="85000"/>
                  <a:lumOff val="15000"/>
                </a:schemeClr>
              </a:solidFill>
              <a:latin typeface="+mj-lt"/>
            </a:endParaRPr>
          </a:p>
          <a:p>
            <a:pPr eaLnBrk="1" hangingPunct="1">
              <a:spcBef>
                <a:spcPct val="50000"/>
              </a:spcBef>
            </a:pPr>
            <a:endParaRPr lang="en-US" altLang="nb-NO" sz="4000" dirty="0">
              <a:solidFill>
                <a:schemeClr val="tx1">
                  <a:lumMod val="85000"/>
                  <a:lumOff val="15000"/>
                </a:schemeClr>
              </a:solidFill>
              <a:latin typeface="+mj-lt"/>
            </a:endParaRPr>
          </a:p>
        </p:txBody>
      </p:sp>
      <p:sp>
        <p:nvSpPr>
          <p:cNvPr id="2065" name="References" descr="Field for references"/>
          <p:cNvSpPr txBox="1">
            <a:spLocks noChangeArrowheads="1"/>
          </p:cNvSpPr>
          <p:nvPr/>
        </p:nvSpPr>
        <p:spPr bwMode="auto">
          <a:xfrm>
            <a:off x="21801392" y="27460575"/>
            <a:ext cx="9576752" cy="1492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800" b="1" dirty="0">
                <a:solidFill>
                  <a:schemeClr val="tx1">
                    <a:lumMod val="85000"/>
                    <a:lumOff val="15000"/>
                  </a:schemeClr>
                </a:solidFill>
              </a:rPr>
              <a:t>Annerkjennelser </a:t>
            </a:r>
          </a:p>
          <a:p>
            <a:pPr>
              <a:lnSpc>
                <a:spcPct val="150000"/>
              </a:lnSpc>
              <a:spcAft>
                <a:spcPts val="800"/>
              </a:spcAft>
            </a:pPr>
            <a:r>
              <a:rPr lang="nb-NO" sz="2000" dirty="0">
                <a:ea typeface="Calibri" panose="020F0502020204030204" pitchFamily="34" charset="0"/>
                <a:cs typeface="Times New Roman" panose="02020603050405020304" pitchFamily="18" charset="0"/>
              </a:rPr>
              <a:t>Hovedveileder: Christina Elisabeth Brudvik </a:t>
            </a:r>
          </a:p>
          <a:p>
            <a:pPr>
              <a:lnSpc>
                <a:spcPct val="150000"/>
              </a:lnSpc>
              <a:spcAft>
                <a:spcPts val="800"/>
              </a:spcAft>
            </a:pPr>
            <a:r>
              <a:rPr lang="nb-NO" sz="2000" dirty="0" err="1">
                <a:ea typeface="Calibri" panose="020F0502020204030204" pitchFamily="34" charset="0"/>
                <a:cs typeface="Times New Roman" panose="02020603050405020304" pitchFamily="18" charset="0"/>
              </a:rPr>
              <a:t>Biveledere</a:t>
            </a:r>
            <a:r>
              <a:rPr lang="nb-NO" sz="2000" dirty="0">
                <a:ea typeface="Calibri" panose="020F0502020204030204" pitchFamily="34" charset="0"/>
                <a:cs typeface="Times New Roman" panose="02020603050405020304" pitchFamily="18" charset="0"/>
              </a:rPr>
              <a:t>: </a:t>
            </a:r>
            <a:r>
              <a:rPr lang="nn-NO" sz="2000" dirty="0">
                <a:ea typeface="Calibri" panose="020F0502020204030204" pitchFamily="34" charset="0"/>
                <a:cs typeface="Times New Roman" panose="02020603050405020304" pitchFamily="18" charset="0"/>
              </a:rPr>
              <a:t>Torbjørn </a:t>
            </a:r>
            <a:r>
              <a:rPr lang="nn-NO" sz="2000" dirty="0" err="1">
                <a:ea typeface="Calibri" panose="020F0502020204030204" pitchFamily="34" charset="0"/>
                <a:cs typeface="Times New Roman" panose="02020603050405020304" pitchFamily="18" charset="0"/>
              </a:rPr>
              <a:t>Hiis</a:t>
            </a:r>
            <a:r>
              <a:rPr lang="nn-NO" sz="2000" dirty="0">
                <a:ea typeface="Calibri" panose="020F0502020204030204" pitchFamily="34" charset="0"/>
                <a:cs typeface="Times New Roman" panose="02020603050405020304" pitchFamily="18" charset="0"/>
              </a:rPr>
              <a:t> Bergh og Knut Steen</a:t>
            </a:r>
            <a:endParaRPr lang="nb-NO" sz="2000" dirty="0">
              <a:ea typeface="Calibri" panose="020F0502020204030204" pitchFamily="34" charset="0"/>
              <a:cs typeface="Times New Roman" panose="02020603050405020304" pitchFamily="18" charset="0"/>
            </a:endParaRPr>
          </a:p>
        </p:txBody>
      </p:sp>
      <p:sp>
        <p:nvSpPr>
          <p:cNvPr id="2066" name="Acknowledgements" descr="Field for acknowledgements"/>
          <p:cNvSpPr txBox="1">
            <a:spLocks noChangeArrowheads="1"/>
          </p:cNvSpPr>
          <p:nvPr/>
        </p:nvSpPr>
        <p:spPr bwMode="auto">
          <a:xfrm>
            <a:off x="31962408" y="27460575"/>
            <a:ext cx="9740900" cy="2318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800" b="1" dirty="0">
                <a:solidFill>
                  <a:schemeClr val="tx1">
                    <a:lumMod val="85000"/>
                    <a:lumOff val="15000"/>
                  </a:schemeClr>
                </a:solidFill>
                <a:latin typeface="+mn-lt"/>
              </a:rPr>
              <a:t>TAKK TIL</a:t>
            </a:r>
          </a:p>
          <a:p>
            <a:pPr>
              <a:lnSpc>
                <a:spcPct val="150000"/>
              </a:lnSpc>
              <a:spcAft>
                <a:spcPts val="800"/>
              </a:spcAft>
            </a:pPr>
            <a:r>
              <a:rPr lang="nb-NO" sz="2000" dirty="0">
                <a:effectLst/>
                <a:latin typeface="+mj-lt"/>
                <a:ea typeface="Calibri" panose="020F0502020204030204" pitchFamily="34" charset="0"/>
                <a:cs typeface="Times New Roman" panose="02020603050405020304" pitchFamily="18" charset="0"/>
              </a:rPr>
              <a:t>En stor takk til LIS2 Tonje </a:t>
            </a:r>
            <a:r>
              <a:rPr lang="nb-NO" sz="2000" dirty="0" err="1">
                <a:effectLst/>
                <a:latin typeface="+mj-lt"/>
                <a:ea typeface="Calibri" panose="020F0502020204030204" pitchFamily="34" charset="0"/>
                <a:cs typeface="Times New Roman" panose="02020603050405020304" pitchFamily="18" charset="0"/>
              </a:rPr>
              <a:t>Mannigel</a:t>
            </a:r>
            <a:r>
              <a:rPr lang="nb-NO" sz="2000" dirty="0">
                <a:effectLst/>
                <a:latin typeface="+mj-lt"/>
                <a:ea typeface="Calibri" panose="020F0502020204030204" pitchFamily="34" charset="0"/>
                <a:cs typeface="Times New Roman" panose="02020603050405020304" pitchFamily="18" charset="0"/>
              </a:rPr>
              <a:t> ved SKOT for hennes gode samarbeid og innsats med å inkludere og følge opp pasienter i studien. En stor takk til overlege, </a:t>
            </a:r>
            <a:r>
              <a:rPr lang="nb-NO" sz="2000" dirty="0" err="1">
                <a:effectLst/>
                <a:latin typeface="+mj-lt"/>
                <a:ea typeface="Calibri" panose="020F0502020204030204" pitchFamily="34" charset="0"/>
                <a:cs typeface="Times New Roman" panose="02020603050405020304" pitchFamily="18" charset="0"/>
              </a:rPr>
              <a:t>PhD</a:t>
            </a:r>
            <a:r>
              <a:rPr lang="nb-NO" sz="2000" dirty="0">
                <a:effectLst/>
                <a:latin typeface="+mj-lt"/>
                <a:ea typeface="Calibri" panose="020F0502020204030204" pitchFamily="34" charset="0"/>
                <a:cs typeface="Times New Roman" panose="02020603050405020304" pitchFamily="18" charset="0"/>
              </a:rPr>
              <a:t> Nils </a:t>
            </a:r>
            <a:r>
              <a:rPr lang="nb-NO" sz="2000" dirty="0" err="1">
                <a:effectLst/>
                <a:latin typeface="+mj-lt"/>
                <a:ea typeface="Calibri" panose="020F0502020204030204" pitchFamily="34" charset="0"/>
                <a:cs typeface="Times New Roman" panose="02020603050405020304" pitchFamily="18" charset="0"/>
              </a:rPr>
              <a:t>Vetti</a:t>
            </a:r>
            <a:r>
              <a:rPr lang="nb-NO" sz="2000" dirty="0">
                <a:effectLst/>
                <a:latin typeface="+mj-lt"/>
                <a:ea typeface="Calibri" panose="020F0502020204030204" pitchFamily="34" charset="0"/>
                <a:cs typeface="Times New Roman" panose="02020603050405020304" pitchFamily="18" charset="0"/>
              </a:rPr>
              <a:t> for hans nøyaktige analyser og tolkinger av MR-funn i studien. </a:t>
            </a:r>
          </a:p>
          <a:p>
            <a:pPr eaLnBrk="1" hangingPunct="1"/>
            <a:r>
              <a:rPr lang="en-GB" altLang="nb-NO" sz="2000" dirty="0">
                <a:solidFill>
                  <a:schemeClr val="tx1">
                    <a:lumMod val="85000"/>
                    <a:lumOff val="15000"/>
                  </a:schemeClr>
                </a:solidFill>
                <a:latin typeface="+mn-lt"/>
              </a:rPr>
              <a:t>.</a:t>
            </a:r>
          </a:p>
        </p:txBody>
      </p:sp>
      <p:pic>
        <p:nvPicPr>
          <p:cNvPr id="2" name="Bilde 1">
            <a:extLst>
              <a:ext uri="{FF2B5EF4-FFF2-40B4-BE49-F238E27FC236}">
                <a16:creationId xmlns:a16="http://schemas.microsoft.com/office/drawing/2014/main" id="{8E55D6D0-7FDF-6D5C-9D64-53620A2EB42F}"/>
              </a:ext>
            </a:extLst>
          </p:cNvPr>
          <p:cNvPicPr>
            <a:picLocks noChangeAspect="1"/>
          </p:cNvPicPr>
          <p:nvPr/>
        </p:nvPicPr>
        <p:blipFill rotWithShape="1">
          <a:blip r:embed="rId3">
            <a:extLst>
              <a:ext uri="{28A0092B-C50C-407E-A947-70E740481C1C}">
                <a14:useLocalDpi xmlns:a14="http://schemas.microsoft.com/office/drawing/2010/main" val="0"/>
              </a:ext>
            </a:extLst>
          </a:blip>
          <a:srcRect r="166" b="32020"/>
          <a:stretch/>
        </p:blipFill>
        <p:spPr bwMode="auto">
          <a:xfrm>
            <a:off x="29033102" y="6324544"/>
            <a:ext cx="13592803" cy="10618787"/>
          </a:xfrm>
          <a:prstGeom prst="rect">
            <a:avLst/>
          </a:prstGeom>
          <a:noFill/>
          <a:ln>
            <a:noFill/>
          </a:ln>
        </p:spPr>
      </p:pic>
      <p:graphicFrame>
        <p:nvGraphicFramePr>
          <p:cNvPr id="3" name="Tabell 2">
            <a:extLst>
              <a:ext uri="{FF2B5EF4-FFF2-40B4-BE49-F238E27FC236}">
                <a16:creationId xmlns:a16="http://schemas.microsoft.com/office/drawing/2014/main" id="{978949AA-328B-1255-B446-1946BD1443BD}"/>
              </a:ext>
            </a:extLst>
          </p:cNvPr>
          <p:cNvGraphicFramePr>
            <a:graphicFrameLocks noGrp="1"/>
          </p:cNvGraphicFramePr>
          <p:nvPr>
            <p:extLst>
              <p:ext uri="{D42A27DB-BD31-4B8C-83A1-F6EECF244321}">
                <p14:modId xmlns:p14="http://schemas.microsoft.com/office/powerpoint/2010/main" val="1342909324"/>
              </p:ext>
            </p:extLst>
          </p:nvPr>
        </p:nvGraphicFramePr>
        <p:xfrm>
          <a:off x="13072920" y="19461269"/>
          <a:ext cx="13028073" cy="2138364"/>
        </p:xfrm>
        <a:graphic>
          <a:graphicData uri="http://schemas.openxmlformats.org/drawingml/2006/table">
            <a:tbl>
              <a:tblPr firstRow="1" firstCol="1" bandRow="1">
                <a:tableStyleId>{5C22544A-7EE6-4342-B048-85BDC9FD1C3A}</a:tableStyleId>
              </a:tblPr>
              <a:tblGrid>
                <a:gridCol w="2258563">
                  <a:extLst>
                    <a:ext uri="{9D8B030D-6E8A-4147-A177-3AD203B41FA5}">
                      <a16:colId xmlns:a16="http://schemas.microsoft.com/office/drawing/2014/main" val="530788169"/>
                    </a:ext>
                  </a:extLst>
                </a:gridCol>
                <a:gridCol w="1899148">
                  <a:extLst>
                    <a:ext uri="{9D8B030D-6E8A-4147-A177-3AD203B41FA5}">
                      <a16:colId xmlns:a16="http://schemas.microsoft.com/office/drawing/2014/main" val="3996747359"/>
                    </a:ext>
                  </a:extLst>
                </a:gridCol>
                <a:gridCol w="1134314">
                  <a:extLst>
                    <a:ext uri="{9D8B030D-6E8A-4147-A177-3AD203B41FA5}">
                      <a16:colId xmlns:a16="http://schemas.microsoft.com/office/drawing/2014/main" val="2781023705"/>
                    </a:ext>
                  </a:extLst>
                </a:gridCol>
                <a:gridCol w="2037165">
                  <a:extLst>
                    <a:ext uri="{9D8B030D-6E8A-4147-A177-3AD203B41FA5}">
                      <a16:colId xmlns:a16="http://schemas.microsoft.com/office/drawing/2014/main" val="423504334"/>
                    </a:ext>
                  </a:extLst>
                </a:gridCol>
                <a:gridCol w="1427597">
                  <a:extLst>
                    <a:ext uri="{9D8B030D-6E8A-4147-A177-3AD203B41FA5}">
                      <a16:colId xmlns:a16="http://schemas.microsoft.com/office/drawing/2014/main" val="1476566293"/>
                    </a:ext>
                  </a:extLst>
                </a:gridCol>
                <a:gridCol w="4271286">
                  <a:extLst>
                    <a:ext uri="{9D8B030D-6E8A-4147-A177-3AD203B41FA5}">
                      <a16:colId xmlns:a16="http://schemas.microsoft.com/office/drawing/2014/main" val="2922856236"/>
                    </a:ext>
                  </a:extLst>
                </a:gridCol>
              </a:tblGrid>
              <a:tr h="704416">
                <a:tc>
                  <a:txBody>
                    <a:bodyPr/>
                    <a:lstStyle/>
                    <a:p>
                      <a:pPr>
                        <a:lnSpc>
                          <a:spcPct val="150000"/>
                        </a:lnSpc>
                        <a:spcAft>
                          <a:spcPts val="800"/>
                        </a:spcAft>
                      </a:pPr>
                      <a:r>
                        <a:rPr lang="nb-NO" sz="2000" dirty="0">
                          <a:effectLst/>
                        </a:rPr>
                        <a:t>Variabler </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SEFAS-score (gj.snitt)</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dirty="0">
                          <a:effectLst/>
                        </a:rPr>
                        <a:t>SD</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Korrelasjon</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p-verdi</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dirty="0">
                          <a:effectLst/>
                        </a:rPr>
                        <a:t>Vurdering</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5750742"/>
                  </a:ext>
                </a:extLst>
              </a:tr>
              <a:tr h="244587">
                <a:tc>
                  <a:txBody>
                    <a:bodyPr/>
                    <a:lstStyle/>
                    <a:p>
                      <a:pPr>
                        <a:lnSpc>
                          <a:spcPct val="150000"/>
                        </a:lnSpc>
                        <a:spcAft>
                          <a:spcPts val="800"/>
                        </a:spcAft>
                      </a:pPr>
                      <a:r>
                        <a:rPr lang="nb-NO" sz="2000" dirty="0">
                          <a:effectLst/>
                        </a:rPr>
                        <a:t>Alle skader</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dirty="0">
                          <a:effectLst/>
                        </a:rPr>
                        <a:t>39,8</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7,88</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 </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 </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 </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9444431"/>
                  </a:ext>
                </a:extLst>
              </a:tr>
              <a:tr h="518676">
                <a:tc>
                  <a:txBody>
                    <a:bodyPr/>
                    <a:lstStyle/>
                    <a:p>
                      <a:pPr>
                        <a:lnSpc>
                          <a:spcPct val="150000"/>
                        </a:lnSpc>
                        <a:spcAft>
                          <a:spcPts val="800"/>
                        </a:spcAft>
                      </a:pPr>
                      <a:r>
                        <a:rPr lang="nb-NO" sz="2000" dirty="0">
                          <a:effectLst/>
                        </a:rPr>
                        <a:t>Kvinne</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dirty="0">
                          <a:effectLst/>
                        </a:rPr>
                        <a:t>34</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dirty="0">
                          <a:effectLst/>
                        </a:rPr>
                        <a:t>10,9 </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dirty="0">
                          <a:effectLst/>
                        </a:rPr>
                        <a:t>0,51</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dirty="0">
                          <a:effectLst/>
                        </a:rPr>
                        <a:t>0,006</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dirty="0">
                          <a:effectLst/>
                        </a:rPr>
                        <a:t>Moderat sterk korrelasjon</a:t>
                      </a:r>
                      <a:br>
                        <a:rPr lang="nb-NO" sz="2000" dirty="0">
                          <a:effectLst/>
                        </a:rPr>
                      </a:br>
                      <a:r>
                        <a:rPr lang="nb-NO" sz="2000" dirty="0">
                          <a:effectLst/>
                        </a:rPr>
                        <a:t>Signifikant forskjell</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54357948"/>
                  </a:ext>
                </a:extLst>
              </a:tr>
            </a:tbl>
          </a:graphicData>
        </a:graphic>
      </p:graphicFrame>
      <p:sp>
        <p:nvSpPr>
          <p:cNvPr id="5" name="TekstSylinder 4">
            <a:extLst>
              <a:ext uri="{FF2B5EF4-FFF2-40B4-BE49-F238E27FC236}">
                <a16:creationId xmlns:a16="http://schemas.microsoft.com/office/drawing/2014/main" id="{F53D0C26-FABB-AE50-969E-DD2169EC77F0}"/>
              </a:ext>
            </a:extLst>
          </p:cNvPr>
          <p:cNvSpPr txBox="1"/>
          <p:nvPr/>
        </p:nvSpPr>
        <p:spPr>
          <a:xfrm>
            <a:off x="27644228" y="17622908"/>
            <a:ext cx="14981677" cy="9510296"/>
          </a:xfrm>
          <a:prstGeom prst="rect">
            <a:avLst/>
          </a:prstGeom>
          <a:noFill/>
        </p:spPr>
        <p:txBody>
          <a:bodyPr wrap="square">
            <a:spAutoFit/>
          </a:bodyPr>
          <a:lstStyle/>
          <a:p>
            <a:pPr eaLnBrk="1" hangingPunct="1">
              <a:spcBef>
                <a:spcPct val="50000"/>
              </a:spcBef>
            </a:pPr>
            <a:r>
              <a:rPr lang="en-US" altLang="nb-NO" sz="3200" b="1" dirty="0" err="1">
                <a:solidFill>
                  <a:schemeClr val="tx1">
                    <a:lumMod val="85000"/>
                    <a:lumOff val="15000"/>
                  </a:schemeClr>
                </a:solidFill>
                <a:latin typeface="+mn-lt"/>
              </a:rPr>
              <a:t>Konklusjon</a:t>
            </a:r>
            <a:endParaRPr lang="en-US" altLang="nb-NO" sz="3200" b="1" dirty="0">
              <a:solidFill>
                <a:schemeClr val="tx1">
                  <a:lumMod val="85000"/>
                  <a:lumOff val="15000"/>
                </a:schemeClr>
              </a:solidFill>
              <a:latin typeface="+mn-lt"/>
            </a:endParaRPr>
          </a:p>
          <a:p>
            <a:pPr eaLnBrk="1" hangingPunct="1">
              <a:spcBef>
                <a:spcPct val="50000"/>
              </a:spcBef>
            </a:pPr>
            <a:r>
              <a:rPr lang="en-US" altLang="nb-NO" sz="4000" b="1" dirty="0">
                <a:solidFill>
                  <a:schemeClr val="tx1">
                    <a:lumMod val="85000"/>
                    <a:lumOff val="15000"/>
                  </a:schemeClr>
                </a:solidFill>
                <a:latin typeface="+mj-lt"/>
              </a:rPr>
              <a:t> </a:t>
            </a:r>
            <a:r>
              <a:rPr lang="nb-NO" sz="4000" dirty="0">
                <a:effectLst/>
                <a:latin typeface="+mj-lt"/>
                <a:ea typeface="Calibri" panose="020F0502020204030204" pitchFamily="34" charset="0"/>
                <a:cs typeface="Times New Roman" panose="02020603050405020304" pitchFamily="18" charset="0"/>
              </a:rPr>
              <a:t>I denne preliminære studien med begrenset antall pasienter, fant vi at MR avdekket langt flere mediale og høye ankelskader enn leger på SKOT kunne identifisere ved klinisk undersøkelse. Ingen av de kliniske undersøkelsene behandlende lege utførte klarte å identifisere pasienter som hadde pådratt seg skade på syndesmose-strukturer. Okkulte brudd ble også funnet tross initialt negative røntgenbilder. SEFAS-score var gjennomsnittlig lavere hos pasienter med høy skade, men ikke ved okkulte brudd.</a:t>
            </a:r>
            <a:r>
              <a:rPr lang="nb-NO" sz="4000" dirty="0">
                <a:latin typeface="+mj-lt"/>
                <a:ea typeface="Calibri" panose="020F0502020204030204" pitchFamily="34" charset="0"/>
                <a:cs typeface="Times New Roman" panose="02020603050405020304" pitchFamily="18" charset="0"/>
              </a:rPr>
              <a:t> Det var signifikant forskjell på SEFAS-score mellom kjønn hvor kvinner scoret lavere. Vi fant en signifikant sammenheng mellom idrettsrelatert skademekanisme og mediale skader.</a:t>
            </a:r>
            <a:r>
              <a:rPr lang="nb-NO" sz="4000" dirty="0">
                <a:effectLst/>
                <a:latin typeface="+mj-lt"/>
                <a:ea typeface="Calibri" panose="020F0502020204030204" pitchFamily="34" charset="0"/>
                <a:cs typeface="Times New Roman" panose="02020603050405020304" pitchFamily="18" charset="0"/>
              </a:rPr>
              <a:t> </a:t>
            </a:r>
            <a:r>
              <a:rPr lang="nb-NO" sz="4000" dirty="0">
                <a:effectLst/>
                <a:latin typeface="+mj-lt"/>
                <a:ea typeface="Calibri" panose="020F0502020204030204" pitchFamily="34" charset="0"/>
              </a:rPr>
              <a:t>Studien vil fortsette med oppfølging av pasienter også etter 1 år, og flere pasienter vil også bli inkludert for å kunne gi mer valide funn. </a:t>
            </a:r>
            <a:endParaRPr lang="nb-NO" altLang="nb-NO" sz="4000" dirty="0">
              <a:solidFill>
                <a:schemeClr val="tx1">
                  <a:lumMod val="85000"/>
                  <a:lumOff val="15000"/>
                </a:schemeClr>
              </a:solidFill>
              <a:latin typeface="+mj-lt"/>
            </a:endParaRPr>
          </a:p>
        </p:txBody>
      </p:sp>
      <p:graphicFrame>
        <p:nvGraphicFramePr>
          <p:cNvPr id="6" name="Tabell 5">
            <a:extLst>
              <a:ext uri="{FF2B5EF4-FFF2-40B4-BE49-F238E27FC236}">
                <a16:creationId xmlns:a16="http://schemas.microsoft.com/office/drawing/2014/main" id="{9C9D9165-5087-3EFC-3BC8-8C6504F11070}"/>
              </a:ext>
            </a:extLst>
          </p:cNvPr>
          <p:cNvGraphicFramePr>
            <a:graphicFrameLocks noGrp="1"/>
          </p:cNvGraphicFramePr>
          <p:nvPr>
            <p:extLst>
              <p:ext uri="{D42A27DB-BD31-4B8C-83A1-F6EECF244321}">
                <p14:modId xmlns:p14="http://schemas.microsoft.com/office/powerpoint/2010/main" val="1737380540"/>
              </p:ext>
            </p:extLst>
          </p:nvPr>
        </p:nvGraphicFramePr>
        <p:xfrm>
          <a:off x="13024262" y="21762796"/>
          <a:ext cx="13565506" cy="5440604"/>
        </p:xfrm>
        <a:graphic>
          <a:graphicData uri="http://schemas.openxmlformats.org/drawingml/2006/table">
            <a:tbl>
              <a:tblPr firstRow="1" firstCol="1" bandRow="1">
                <a:tableStyleId>{5C22544A-7EE6-4342-B048-85BDC9FD1C3A}</a:tableStyleId>
              </a:tblPr>
              <a:tblGrid>
                <a:gridCol w="5774517">
                  <a:extLst>
                    <a:ext uri="{9D8B030D-6E8A-4147-A177-3AD203B41FA5}">
                      <a16:colId xmlns:a16="http://schemas.microsoft.com/office/drawing/2014/main" val="1253693977"/>
                    </a:ext>
                  </a:extLst>
                </a:gridCol>
                <a:gridCol w="4067688">
                  <a:extLst>
                    <a:ext uri="{9D8B030D-6E8A-4147-A177-3AD203B41FA5}">
                      <a16:colId xmlns:a16="http://schemas.microsoft.com/office/drawing/2014/main" val="2467374602"/>
                    </a:ext>
                  </a:extLst>
                </a:gridCol>
                <a:gridCol w="3723301">
                  <a:extLst>
                    <a:ext uri="{9D8B030D-6E8A-4147-A177-3AD203B41FA5}">
                      <a16:colId xmlns:a16="http://schemas.microsoft.com/office/drawing/2014/main" val="3561161851"/>
                    </a:ext>
                  </a:extLst>
                </a:gridCol>
              </a:tblGrid>
              <a:tr h="442178">
                <a:tc>
                  <a:txBody>
                    <a:bodyPr/>
                    <a:lstStyle/>
                    <a:p>
                      <a:pPr>
                        <a:lnSpc>
                          <a:spcPct val="150000"/>
                        </a:lnSpc>
                        <a:spcAft>
                          <a:spcPts val="800"/>
                        </a:spcAft>
                      </a:pPr>
                      <a:r>
                        <a:rPr lang="nb-NO" sz="2000" dirty="0">
                          <a:effectLst/>
                        </a:rPr>
                        <a:t> </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Funn ved legeundersøkelse</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Funn på MR</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8685196"/>
                  </a:ext>
                </a:extLst>
              </a:tr>
              <a:tr h="281043">
                <a:tc>
                  <a:txBody>
                    <a:bodyPr/>
                    <a:lstStyle/>
                    <a:p>
                      <a:pPr>
                        <a:lnSpc>
                          <a:spcPct val="150000"/>
                        </a:lnSpc>
                        <a:spcAft>
                          <a:spcPts val="800"/>
                        </a:spcAft>
                      </a:pPr>
                      <a:r>
                        <a:rPr lang="nb-NO" sz="2000" dirty="0">
                          <a:effectLst/>
                        </a:rPr>
                        <a:t>Lateral skadekomponent</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23 (85%)</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19 (70%)</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9220374"/>
                  </a:ext>
                </a:extLst>
              </a:tr>
              <a:tr h="281043">
                <a:tc>
                  <a:txBody>
                    <a:bodyPr/>
                    <a:lstStyle/>
                    <a:p>
                      <a:pPr marL="342900" lvl="0" indent="-342900">
                        <a:lnSpc>
                          <a:spcPct val="150000"/>
                        </a:lnSpc>
                        <a:spcAft>
                          <a:spcPts val="800"/>
                        </a:spcAft>
                        <a:buFont typeface="Symbol" panose="05050102010706020507" pitchFamily="18" charset="2"/>
                        <a:buChar char=""/>
                      </a:pPr>
                      <a:r>
                        <a:rPr lang="nb-NO" sz="2000">
                          <a:effectLst/>
                        </a:rPr>
                        <a:t>Isolert lateral skade</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17 (63%)</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3 (11%)</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6885337"/>
                  </a:ext>
                </a:extLst>
              </a:tr>
              <a:tr h="281043">
                <a:tc>
                  <a:txBody>
                    <a:bodyPr/>
                    <a:lstStyle/>
                    <a:p>
                      <a:pPr>
                        <a:lnSpc>
                          <a:spcPct val="150000"/>
                        </a:lnSpc>
                        <a:spcAft>
                          <a:spcPts val="800"/>
                        </a:spcAft>
                      </a:pPr>
                      <a:r>
                        <a:rPr lang="nb-NO" sz="2000" dirty="0">
                          <a:effectLst/>
                        </a:rPr>
                        <a:t>Medial skadekomponent</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8 (30%)</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19 (70%)</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3461194"/>
                  </a:ext>
                </a:extLst>
              </a:tr>
              <a:tr h="281043">
                <a:tc>
                  <a:txBody>
                    <a:bodyPr/>
                    <a:lstStyle/>
                    <a:p>
                      <a:pPr marL="342900" lvl="0" indent="-342900">
                        <a:lnSpc>
                          <a:spcPct val="150000"/>
                        </a:lnSpc>
                        <a:spcAft>
                          <a:spcPts val="800"/>
                        </a:spcAft>
                        <a:buFont typeface="Symbol" panose="05050102010706020507" pitchFamily="18" charset="2"/>
                        <a:buChar char=""/>
                      </a:pPr>
                      <a:r>
                        <a:rPr lang="nb-NO" sz="2000">
                          <a:effectLst/>
                        </a:rPr>
                        <a:t>Isolert medial skade</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2 (7%)</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2 (7%)</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9722510"/>
                  </a:ext>
                </a:extLst>
              </a:tr>
              <a:tr h="442178">
                <a:tc>
                  <a:txBody>
                    <a:bodyPr/>
                    <a:lstStyle/>
                    <a:p>
                      <a:pPr>
                        <a:lnSpc>
                          <a:spcPct val="150000"/>
                        </a:lnSpc>
                        <a:spcAft>
                          <a:spcPts val="800"/>
                        </a:spcAft>
                      </a:pPr>
                      <a:r>
                        <a:rPr lang="nb-NO" sz="2000" dirty="0">
                          <a:effectLst/>
                        </a:rPr>
                        <a:t>Kombinert lateral og medial skade</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6 (23%)</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13 (48%)</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7525975"/>
                  </a:ext>
                </a:extLst>
              </a:tr>
              <a:tr h="281043">
                <a:tc>
                  <a:txBody>
                    <a:bodyPr/>
                    <a:lstStyle/>
                    <a:p>
                      <a:pPr>
                        <a:lnSpc>
                          <a:spcPct val="150000"/>
                        </a:lnSpc>
                        <a:spcAft>
                          <a:spcPts val="800"/>
                        </a:spcAft>
                      </a:pPr>
                      <a:r>
                        <a:rPr lang="nb-NO" sz="2000">
                          <a:effectLst/>
                        </a:rPr>
                        <a:t>Høy skadekomponent</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1 (4%)</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6 (22%)</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5435530"/>
                  </a:ext>
                </a:extLst>
              </a:tr>
              <a:tr h="281043">
                <a:tc>
                  <a:txBody>
                    <a:bodyPr/>
                    <a:lstStyle/>
                    <a:p>
                      <a:pPr marL="342900" lvl="0" indent="-342900">
                        <a:lnSpc>
                          <a:spcPct val="150000"/>
                        </a:lnSpc>
                        <a:spcAft>
                          <a:spcPts val="800"/>
                        </a:spcAft>
                        <a:buFont typeface="Symbol" panose="05050102010706020507" pitchFamily="18" charset="2"/>
                        <a:buChar char=""/>
                      </a:pPr>
                      <a:r>
                        <a:rPr lang="nb-NO" sz="2000">
                          <a:effectLst/>
                        </a:rPr>
                        <a:t>Isolert høy skade</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1 (4%)</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dirty="0">
                          <a:effectLst/>
                        </a:rPr>
                        <a:t>1 (4%)</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6225596"/>
                  </a:ext>
                </a:extLst>
              </a:tr>
              <a:tr h="324534">
                <a:tc>
                  <a:txBody>
                    <a:bodyPr/>
                    <a:lstStyle/>
                    <a:p>
                      <a:pPr>
                        <a:lnSpc>
                          <a:spcPct val="150000"/>
                        </a:lnSpc>
                        <a:spcAft>
                          <a:spcPts val="800"/>
                        </a:spcAft>
                      </a:pPr>
                      <a:r>
                        <a:rPr lang="nb-NO" sz="2000">
                          <a:effectLst/>
                        </a:rPr>
                        <a:t>Kombinert lateral og høy skade</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dirty="0">
                          <a:effectLst/>
                        </a:rPr>
                        <a:t>0</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1 (4%)</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6880206"/>
                  </a:ext>
                </a:extLst>
              </a:tr>
              <a:tr h="442178">
                <a:tc>
                  <a:txBody>
                    <a:bodyPr/>
                    <a:lstStyle/>
                    <a:p>
                      <a:pPr>
                        <a:lnSpc>
                          <a:spcPct val="150000"/>
                        </a:lnSpc>
                        <a:spcAft>
                          <a:spcPts val="800"/>
                        </a:spcAft>
                      </a:pPr>
                      <a:r>
                        <a:rPr lang="nb-NO" sz="2000">
                          <a:effectLst/>
                        </a:rPr>
                        <a:t>Kombinert medial og høy skade</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0</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dirty="0">
                          <a:effectLst/>
                        </a:rPr>
                        <a:t>2 (7%)</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16273601"/>
                  </a:ext>
                </a:extLst>
              </a:tr>
              <a:tr h="442178">
                <a:tc>
                  <a:txBody>
                    <a:bodyPr/>
                    <a:lstStyle/>
                    <a:p>
                      <a:pPr>
                        <a:lnSpc>
                          <a:spcPct val="150000"/>
                        </a:lnSpc>
                        <a:spcAft>
                          <a:spcPts val="800"/>
                        </a:spcAft>
                      </a:pPr>
                      <a:r>
                        <a:rPr lang="nb-NO" sz="2000">
                          <a:effectLst/>
                        </a:rPr>
                        <a:t>Kombinert medial, lateral og høy skade</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0</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dirty="0">
                          <a:effectLst/>
                        </a:rPr>
                        <a:t>2 (7%)</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1950640"/>
                  </a:ext>
                </a:extLst>
              </a:tr>
              <a:tr h="281043">
                <a:tc>
                  <a:txBody>
                    <a:bodyPr/>
                    <a:lstStyle/>
                    <a:p>
                      <a:pPr>
                        <a:lnSpc>
                          <a:spcPct val="150000"/>
                        </a:lnSpc>
                        <a:spcAft>
                          <a:spcPts val="800"/>
                        </a:spcAft>
                      </a:pPr>
                      <a:r>
                        <a:rPr lang="nb-NO" sz="2000">
                          <a:effectLst/>
                        </a:rPr>
                        <a:t>Ingen ligamentskade</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0</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dirty="0">
                          <a:effectLst/>
                        </a:rPr>
                        <a:t>3 (11%)</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3693955"/>
                  </a:ext>
                </a:extLst>
              </a:tr>
              <a:tr h="281043">
                <a:tc>
                  <a:txBody>
                    <a:bodyPr/>
                    <a:lstStyle/>
                    <a:p>
                      <a:pPr>
                        <a:lnSpc>
                          <a:spcPct val="150000"/>
                        </a:lnSpc>
                        <a:spcAft>
                          <a:spcPts val="800"/>
                        </a:spcAft>
                      </a:pPr>
                      <a:r>
                        <a:rPr lang="nb-NO" sz="2000">
                          <a:effectLst/>
                        </a:rPr>
                        <a:t>Usikkert</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a:effectLst/>
                        </a:rPr>
                        <a:t>1 (4%)</a:t>
                      </a:r>
                      <a:endParaRPr lang="nb-NO"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nb-NO" sz="2000" dirty="0">
                          <a:effectLst/>
                        </a:rPr>
                        <a:t>0 </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63495188"/>
                  </a:ext>
                </a:extLst>
              </a:tr>
            </a:tbl>
          </a:graphicData>
        </a:graphic>
      </p:graphicFrame>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1450</TotalTime>
  <Words>834</Words>
  <Application>Microsoft Office PowerPoint</Application>
  <PresentationFormat>Egendefinert</PresentationFormat>
  <Paragraphs>82</Paragraphs>
  <Slides>1</Slides>
  <Notes>1</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vt:i4>
      </vt:variant>
    </vt:vector>
  </HeadingPairs>
  <TitlesOfParts>
    <vt:vector size="6" baseType="lpstr">
      <vt:lpstr>Arial</vt:lpstr>
      <vt:lpstr>Calibri</vt:lpstr>
      <vt:lpstr>Symbol</vt:lpstr>
      <vt:lpstr>Times New Roman</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Birgit Westergren Foss</cp:lastModifiedBy>
  <cp:revision>142</cp:revision>
  <cp:lastPrinted>2016-05-27T08:05:21Z</cp:lastPrinted>
  <dcterms:created xsi:type="dcterms:W3CDTF">2006-11-02T13:18:58Z</dcterms:created>
  <dcterms:modified xsi:type="dcterms:W3CDTF">2023-05-25T13:01:10Z</dcterms:modified>
</cp:coreProperties>
</file>