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60" r:id="rId2"/>
  </p:sldIdLst>
  <p:sldSz cx="30279975" cy="42808525"/>
  <p:notesSz cx="7099300" cy="10234613"/>
  <p:defaultTextStyle>
    <a:defPPr>
      <a:defRPr lang="nb-NO"/>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111">
          <p15:clr>
            <a:srgbClr val="A4A3A4"/>
          </p15:clr>
        </p15:guide>
        <p15:guide id="2" orient="horz" pos="24368">
          <p15:clr>
            <a:srgbClr val="A4A3A4"/>
          </p15:clr>
        </p15:guide>
        <p15:guide id="3" pos="527">
          <p15:clr>
            <a:srgbClr val="A4A3A4"/>
          </p15:clr>
        </p15:guide>
        <p15:guide id="4" pos="14120">
          <p15:clr>
            <a:srgbClr val="A4A3A4"/>
          </p15:clr>
        </p15:guide>
        <p15:guide id="5" pos="18647">
          <p15:clr>
            <a:srgbClr val="A4A3A4"/>
          </p15:clr>
        </p15:guide>
        <p15:guide id="6" pos="9559">
          <p15:clr>
            <a:srgbClr val="A4A3A4"/>
          </p15:clr>
        </p15:guide>
        <p15:guide id="7" pos="496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C308B5-94A1-C868-FA02-7445C7C30C71}" name="William Fjellsende" initials="WF" userId="b5eeb8f10706c7b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A48"/>
    <a:srgbClr val="D0CAC2"/>
    <a:srgbClr val="009DE0"/>
    <a:srgbClr val="0054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3F52BF-8569-46E2-B384-E92AE5F80E63}" v="7" dt="2023-05-25T17:48:21.608"/>
    <p1510:client id="{F8DC55A7-04F2-404A-9F7D-3E17006794B0}" v="201" dt="2023-05-25T18:36:32.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6" autoAdjust="0"/>
    <p:restoredTop sz="94286" autoAdjust="0"/>
  </p:normalViewPr>
  <p:slideViewPr>
    <p:cSldViewPr snapToGrid="0">
      <p:cViewPr>
        <p:scale>
          <a:sx n="75" d="100"/>
          <a:sy n="75" d="100"/>
        </p:scale>
        <p:origin x="-4620" y="-9512"/>
      </p:cViewPr>
      <p:guideLst>
        <p:guide orient="horz" pos="3111"/>
        <p:guide orient="horz" pos="24368"/>
        <p:guide pos="527"/>
        <p:guide pos="14120"/>
        <p:guide pos="18647"/>
        <p:guide pos="9559"/>
        <p:guide pos="4968"/>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microsoft.com/office/2018/10/relationships/authors" Target="author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rid Maria Iden Leithaug" userId="9bd482d5d3906fba" providerId="LiveId" clId="{F8DC55A7-04F2-404A-9F7D-3E17006794B0}"/>
    <pc:docChg chg="custSel modSld">
      <pc:chgData name="Astrid Maria Iden Leithaug" userId="9bd482d5d3906fba" providerId="LiveId" clId="{F8DC55A7-04F2-404A-9F7D-3E17006794B0}" dt="2023-05-25T18:36:32.022" v="430" actId="14100"/>
      <pc:docMkLst>
        <pc:docMk/>
      </pc:docMkLst>
      <pc:sldChg chg="addSp delSp modSp mod delCm modCm">
        <pc:chgData name="Astrid Maria Iden Leithaug" userId="9bd482d5d3906fba" providerId="LiveId" clId="{F8DC55A7-04F2-404A-9F7D-3E17006794B0}" dt="2023-05-25T18:36:32.022" v="430" actId="14100"/>
        <pc:sldMkLst>
          <pc:docMk/>
          <pc:sldMk cId="0" sldId="260"/>
        </pc:sldMkLst>
        <pc:spChg chg="add del mod">
          <ac:chgData name="Astrid Maria Iden Leithaug" userId="9bd482d5d3906fba" providerId="LiveId" clId="{F8DC55A7-04F2-404A-9F7D-3E17006794B0}" dt="2023-05-25T18:17:22.895" v="283" actId="478"/>
          <ac:spMkLst>
            <pc:docMk/>
            <pc:sldMk cId="0" sldId="260"/>
            <ac:spMk id="2" creationId="{F445A7C1-B29D-ACE8-D6BA-BFBF58539544}"/>
          </ac:spMkLst>
        </pc:spChg>
        <pc:spChg chg="mod">
          <ac:chgData name="Astrid Maria Iden Leithaug" userId="9bd482d5d3906fba" providerId="LiveId" clId="{F8DC55A7-04F2-404A-9F7D-3E17006794B0}" dt="2023-05-25T18:34:11.596" v="424" actId="20577"/>
          <ac:spMkLst>
            <pc:docMk/>
            <pc:sldMk cId="0" sldId="260"/>
            <ac:spMk id="4" creationId="{4C79B4CD-59EA-2511-A6E8-31874F1BD1A1}"/>
          </ac:spMkLst>
        </pc:spChg>
        <pc:spChg chg="mod">
          <ac:chgData name="Astrid Maria Iden Leithaug" userId="9bd482d5d3906fba" providerId="LiveId" clId="{F8DC55A7-04F2-404A-9F7D-3E17006794B0}" dt="2023-05-25T18:24:01.716" v="320" actId="20578"/>
          <ac:spMkLst>
            <pc:docMk/>
            <pc:sldMk cId="0" sldId="260"/>
            <ac:spMk id="5" creationId="{DAB462A1-A229-B0B5-5C1F-76F7B485BDAA}"/>
          </ac:spMkLst>
        </pc:spChg>
        <pc:spChg chg="mod">
          <ac:chgData name="Astrid Maria Iden Leithaug" userId="9bd482d5d3906fba" providerId="LiveId" clId="{F8DC55A7-04F2-404A-9F7D-3E17006794B0}" dt="2023-05-25T18:06:39.678" v="188" actId="20577"/>
          <ac:spMkLst>
            <pc:docMk/>
            <pc:sldMk cId="0" sldId="260"/>
            <ac:spMk id="9" creationId="{B77073B7-3E4F-0791-7658-C726F9963DF2}"/>
          </ac:spMkLst>
        </pc:spChg>
        <pc:spChg chg="mod">
          <ac:chgData name="Astrid Maria Iden Leithaug" userId="9bd482d5d3906fba" providerId="LiveId" clId="{F8DC55A7-04F2-404A-9F7D-3E17006794B0}" dt="2023-05-25T18:17:01.646" v="282"/>
          <ac:spMkLst>
            <pc:docMk/>
            <pc:sldMk cId="0" sldId="260"/>
            <ac:spMk id="2051" creationId="{00000000-0000-0000-0000-000000000000}"/>
          </ac:spMkLst>
        </pc:spChg>
        <pc:spChg chg="mod">
          <ac:chgData name="Astrid Maria Iden Leithaug" userId="9bd482d5d3906fba" providerId="LiveId" clId="{F8DC55A7-04F2-404A-9F7D-3E17006794B0}" dt="2023-05-25T18:13:46.046" v="231"/>
          <ac:spMkLst>
            <pc:docMk/>
            <pc:sldMk cId="0" sldId="260"/>
            <ac:spMk id="2054" creationId="{00000000-0000-0000-0000-000000000000}"/>
          </ac:spMkLst>
        </pc:spChg>
        <pc:spChg chg="mod">
          <ac:chgData name="Astrid Maria Iden Leithaug" userId="9bd482d5d3906fba" providerId="LiveId" clId="{F8DC55A7-04F2-404A-9F7D-3E17006794B0}" dt="2023-05-25T18:36:32.022" v="430" actId="14100"/>
          <ac:spMkLst>
            <pc:docMk/>
            <pc:sldMk cId="0" sldId="260"/>
            <ac:spMk id="2063" creationId="{00000000-0000-0000-0000-000000000000}"/>
          </ac:spMkLst>
        </pc:spChg>
        <pc:spChg chg="mod">
          <ac:chgData name="Astrid Maria Iden Leithaug" userId="9bd482d5d3906fba" providerId="LiveId" clId="{F8DC55A7-04F2-404A-9F7D-3E17006794B0}" dt="2023-05-25T18:21:58.208" v="315" actId="20577"/>
          <ac:spMkLst>
            <pc:docMk/>
            <pc:sldMk cId="0" sldId="260"/>
            <ac:spMk id="2066" creationId="{00000000-0000-0000-0000-000000000000}"/>
          </ac:spMkLst>
        </pc:spChg>
        <pc:extLst>
          <p:ext xmlns:p="http://schemas.openxmlformats.org/presentationml/2006/main" uri="{D6D511B9-2390-475A-947B-AFAB55BFBCF1}">
            <pc226:cmChg xmlns:pc226="http://schemas.microsoft.com/office/powerpoint/2022/06/main/command" chg="del">
              <pc226:chgData name="Astrid Maria Iden Leithaug" userId="9bd482d5d3906fba" providerId="LiveId" clId="{F8DC55A7-04F2-404A-9F7D-3E17006794B0}" dt="2023-05-25T18:05:30.728" v="161"/>
              <pc2:cmMkLst xmlns:pc2="http://schemas.microsoft.com/office/powerpoint/2019/9/main/command">
                <pc:docMk/>
                <pc:sldMk cId="0" sldId="260"/>
                <pc2:cmMk id="{E7D7804B-C760-4EF6-A7AF-DC4A445B08AB}"/>
              </pc2:cmMkLst>
            </pc226:cmChg>
            <pc226:cmChg xmlns:pc226="http://schemas.microsoft.com/office/powerpoint/2022/06/main/command" chg="del mod">
              <pc226:chgData name="Astrid Maria Iden Leithaug" userId="9bd482d5d3906fba" providerId="LiveId" clId="{F8DC55A7-04F2-404A-9F7D-3E17006794B0}" dt="2023-05-25T18:06:43.133" v="189"/>
              <pc2:cmMkLst xmlns:pc2="http://schemas.microsoft.com/office/powerpoint/2019/9/main/command">
                <pc:docMk/>
                <pc:sldMk cId="0" sldId="260"/>
                <pc2:cmMk id="{9E8D7F5B-C87A-4B4C-AF96-4915D896F035}"/>
              </pc2:cmMkLst>
            </pc226:cmChg>
            <pc226:cmChg xmlns:pc226="http://schemas.microsoft.com/office/powerpoint/2022/06/main/command" chg="del mod">
              <pc226:chgData name="Astrid Maria Iden Leithaug" userId="9bd482d5d3906fba" providerId="LiveId" clId="{F8DC55A7-04F2-404A-9F7D-3E17006794B0}" dt="2023-05-25T18:00:53.965" v="152"/>
              <pc2:cmMkLst xmlns:pc2="http://schemas.microsoft.com/office/powerpoint/2019/9/main/command">
                <pc:docMk/>
                <pc:sldMk cId="0" sldId="260"/>
                <pc2:cmMk id="{430B1177-FB0F-44DE-A969-D29F5ABBB3BE}"/>
              </pc2:cmMkLst>
            </pc226:cmChg>
            <pc226:cmChg xmlns:pc226="http://schemas.microsoft.com/office/powerpoint/2022/06/main/command" chg="del mod">
              <pc226:chgData name="Astrid Maria Iden Leithaug" userId="9bd482d5d3906fba" providerId="LiveId" clId="{F8DC55A7-04F2-404A-9F7D-3E17006794B0}" dt="2023-05-25T18:07:55.993" v="206"/>
              <pc2:cmMkLst xmlns:pc2="http://schemas.microsoft.com/office/powerpoint/2019/9/main/command">
                <pc:docMk/>
                <pc:sldMk cId="0" sldId="260"/>
                <pc2:cmMk id="{9C9DBC7A-3205-429A-92ED-A5750D7C4512}"/>
              </pc2:cmMkLst>
            </pc226:cmChg>
            <pc226:cmChg xmlns:pc226="http://schemas.microsoft.com/office/powerpoint/2022/06/main/command" chg="del mod">
              <pc226:chgData name="Astrid Maria Iden Leithaug" userId="9bd482d5d3906fba" providerId="LiveId" clId="{F8DC55A7-04F2-404A-9F7D-3E17006794B0}" dt="2023-05-25T18:07:17.512" v="191"/>
              <pc2:cmMkLst xmlns:pc2="http://schemas.microsoft.com/office/powerpoint/2019/9/main/command">
                <pc:docMk/>
                <pc:sldMk cId="0" sldId="260"/>
                <pc2:cmMk id="{1B22E4A3-67E1-45D4-A190-2A1B5D9C69F2}"/>
              </pc2:cmMkLst>
            </pc226:cmChg>
            <pc226:cmChg xmlns:pc226="http://schemas.microsoft.com/office/powerpoint/2022/06/main/command" chg="del mod">
              <pc226:chgData name="Astrid Maria Iden Leithaug" userId="9bd482d5d3906fba" providerId="LiveId" clId="{F8DC55A7-04F2-404A-9F7D-3E17006794B0}" dt="2023-05-25T18:00:39.661" v="151"/>
              <pc2:cmMkLst xmlns:pc2="http://schemas.microsoft.com/office/powerpoint/2019/9/main/command">
                <pc:docMk/>
                <pc:sldMk cId="0" sldId="260"/>
                <pc2:cmMk id="{837640A6-D586-4985-A192-4CE848745FF3}"/>
              </pc2:cmMkLst>
            </pc226:cmChg>
            <pc226:cmChg xmlns:pc226="http://schemas.microsoft.com/office/powerpoint/2022/06/main/command" chg="del mod">
              <pc226:chgData name="Astrid Maria Iden Leithaug" userId="9bd482d5d3906fba" providerId="LiveId" clId="{F8DC55A7-04F2-404A-9F7D-3E17006794B0}" dt="2023-05-25T18:01:14.701" v="160"/>
              <pc2:cmMkLst xmlns:pc2="http://schemas.microsoft.com/office/powerpoint/2019/9/main/command">
                <pc:docMk/>
                <pc:sldMk cId="0" sldId="260"/>
                <pc2:cmMk id="{C1CBFBF1-D46D-4E02-91B8-4005E3F42546}"/>
              </pc2:cmMkLst>
            </pc226:cmChg>
          </p:ext>
        </pc:extLst>
      </pc:sldChg>
    </pc:docChg>
  </pc:docChgLst>
  <pc:docChgLst>
    <pc:chgData name="William Fjellsende" userId="b5eeb8f10706c7b3" providerId="LiveId" clId="{433F52BF-8569-46E2-B384-E92AE5F80E63}"/>
    <pc:docChg chg="">
      <pc:chgData name="William Fjellsende" userId="b5eeb8f10706c7b3" providerId="LiveId" clId="{433F52BF-8569-46E2-B384-E92AE5F80E63}" dt="2023-05-25T17:48:21.608" v="6"/>
      <pc:docMkLst>
        <pc:docMk/>
      </pc:docMkLst>
      <pc:sldChg chg="addCm">
        <pc:chgData name="William Fjellsende" userId="b5eeb8f10706c7b3" providerId="LiveId" clId="{433F52BF-8569-46E2-B384-E92AE5F80E63}" dt="2023-05-25T17:48:21.608" v="6"/>
        <pc:sldMkLst>
          <pc:docMk/>
          <pc:sldMk cId="0" sldId="260"/>
        </pc:sldMkLst>
        <pc:extLst>
          <p:ext xmlns:p="http://schemas.openxmlformats.org/presentationml/2006/main" uri="{D6D511B9-2390-475A-947B-AFAB55BFBCF1}">
            <pc226:cmChg xmlns:pc226="http://schemas.microsoft.com/office/powerpoint/2022/06/main/command" chg="add">
              <pc226:chgData name="William Fjellsende" userId="b5eeb8f10706c7b3" providerId="LiveId" clId="{433F52BF-8569-46E2-B384-E92AE5F80E63}" dt="2023-05-25T17:43:59.502" v="3"/>
              <pc2:cmMkLst xmlns:pc2="http://schemas.microsoft.com/office/powerpoint/2019/9/main/command">
                <pc:docMk/>
                <pc:sldMk cId="0" sldId="260"/>
                <pc2:cmMk id="{E7D7804B-C760-4EF6-A7AF-DC4A445B08AB}"/>
              </pc2:cmMkLst>
            </pc226:cmChg>
            <pc226:cmChg xmlns:pc226="http://schemas.microsoft.com/office/powerpoint/2022/06/main/command" chg="add">
              <pc226:chgData name="William Fjellsende" userId="b5eeb8f10706c7b3" providerId="LiveId" clId="{433F52BF-8569-46E2-B384-E92AE5F80E63}" dt="2023-05-25T17:46:56.637" v="5"/>
              <pc2:cmMkLst xmlns:pc2="http://schemas.microsoft.com/office/powerpoint/2019/9/main/command">
                <pc:docMk/>
                <pc:sldMk cId="0" sldId="260"/>
                <pc2:cmMk id="{9E8D7F5B-C87A-4B4C-AF96-4915D896F035}"/>
              </pc2:cmMkLst>
            </pc226:cmChg>
            <pc226:cmChg xmlns:pc226="http://schemas.microsoft.com/office/powerpoint/2022/06/main/command" chg="add">
              <pc226:chgData name="William Fjellsende" userId="b5eeb8f10706c7b3" providerId="LiveId" clId="{433F52BF-8569-46E2-B384-E92AE5F80E63}" dt="2023-05-25T17:48:21.608" v="6"/>
              <pc2:cmMkLst xmlns:pc2="http://schemas.microsoft.com/office/powerpoint/2019/9/main/command">
                <pc:docMk/>
                <pc:sldMk cId="0" sldId="260"/>
                <pc2:cmMk id="{430B1177-FB0F-44DE-A969-D29F5ABBB3BE}"/>
              </pc2:cmMkLst>
            </pc226:cmChg>
            <pc226:cmChg xmlns:pc226="http://schemas.microsoft.com/office/powerpoint/2022/06/main/command" chg="add">
              <pc226:chgData name="William Fjellsende" userId="b5eeb8f10706c7b3" providerId="LiveId" clId="{433F52BF-8569-46E2-B384-E92AE5F80E63}" dt="2023-05-25T17:42:37.843" v="2"/>
              <pc2:cmMkLst xmlns:pc2="http://schemas.microsoft.com/office/powerpoint/2019/9/main/command">
                <pc:docMk/>
                <pc:sldMk cId="0" sldId="260"/>
                <pc2:cmMk id="{9C9DBC7A-3205-429A-92ED-A5750D7C4512}"/>
              </pc2:cmMkLst>
            </pc226:cmChg>
            <pc226:cmChg xmlns:pc226="http://schemas.microsoft.com/office/powerpoint/2022/06/main/command" chg="add">
              <pc226:chgData name="William Fjellsende" userId="b5eeb8f10706c7b3" providerId="LiveId" clId="{433F52BF-8569-46E2-B384-E92AE5F80E63}" dt="2023-05-25T17:45:30.519" v="4"/>
              <pc2:cmMkLst xmlns:pc2="http://schemas.microsoft.com/office/powerpoint/2019/9/main/command">
                <pc:docMk/>
                <pc:sldMk cId="0" sldId="260"/>
                <pc2:cmMk id="{1B22E4A3-67E1-45D4-A190-2A1B5D9C69F2}"/>
              </pc2:cmMkLst>
            </pc226:cmChg>
            <pc226:cmChg xmlns:pc226="http://schemas.microsoft.com/office/powerpoint/2022/06/main/command" chg="add">
              <pc226:chgData name="William Fjellsende" userId="b5eeb8f10706c7b3" providerId="LiveId" clId="{433F52BF-8569-46E2-B384-E92AE5F80E63}" dt="2023-05-25T17:37:59.647" v="0"/>
              <pc2:cmMkLst xmlns:pc2="http://schemas.microsoft.com/office/powerpoint/2019/9/main/command">
                <pc:docMk/>
                <pc:sldMk cId="0" sldId="260"/>
                <pc2:cmMk id="{837640A6-D586-4985-A192-4CE848745FF3}"/>
              </pc2:cmMkLst>
            </pc226:cmChg>
            <pc226:cmChg xmlns:pc226="http://schemas.microsoft.com/office/powerpoint/2022/06/main/command" chg="add">
              <pc226:chgData name="William Fjellsende" userId="b5eeb8f10706c7b3" providerId="LiveId" clId="{433F52BF-8569-46E2-B384-E92AE5F80E63}" dt="2023-05-25T17:40:56.363" v="1"/>
              <pc2:cmMkLst xmlns:pc2="http://schemas.microsoft.com/office/powerpoint/2019/9/main/command">
                <pc:docMk/>
                <pc:sldMk cId="0" sldId="260"/>
                <pc2:cmMk id="{C1CBFBF1-D46D-4E02-91B8-4005E3F42546}"/>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422311517077189E-2"/>
          <c:y val="2.0900128199078518E-2"/>
          <c:w val="0.96354900594410142"/>
          <c:h val="0.53120764072669868"/>
        </c:manualLayout>
      </c:layout>
      <c:barChart>
        <c:barDir val="col"/>
        <c:grouping val="clustered"/>
        <c:varyColors val="0"/>
        <c:ser>
          <c:idx val="0"/>
          <c:order val="0"/>
          <c:tx>
            <c:strRef>
              <c:f>'Ark1'!$B$1</c:f>
              <c:strCache>
                <c:ptCount val="1"/>
                <c:pt idx="0">
                  <c:v>At least 1 registration in the WHO chart</c:v>
                </c:pt>
              </c:strCache>
            </c:strRef>
          </c:tx>
          <c:spPr>
            <a:solidFill>
              <a:schemeClr val="accent1"/>
            </a:solidFill>
            <a:ln>
              <a:noFill/>
            </a:ln>
            <a:effectLst/>
          </c:spPr>
          <c:invertIfNegative val="0"/>
          <c:cat>
            <c:strRef>
              <c:f>'Ark1'!$A$2:$A$11</c:f>
              <c:strCache>
                <c:ptCount val="10"/>
                <c:pt idx="0">
                  <c:v>FHR</c:v>
                </c:pt>
                <c:pt idx="1">
                  <c:v>Amniotic fluid</c:v>
                </c:pt>
                <c:pt idx="2">
                  <c:v>Moulding</c:v>
                </c:pt>
                <c:pt idx="3">
                  <c:v>Cervical dilation</c:v>
                </c:pt>
                <c:pt idx="4">
                  <c:v>Descent of presenting part</c:v>
                </c:pt>
                <c:pt idx="5">
                  <c:v>Contractions</c:v>
                </c:pt>
                <c:pt idx="6">
                  <c:v>Mothers pulse</c:v>
                </c:pt>
                <c:pt idx="7">
                  <c:v>Mothers bloodpressure</c:v>
                </c:pt>
                <c:pt idx="8">
                  <c:v>Mothers temperature</c:v>
                </c:pt>
                <c:pt idx="9">
                  <c:v>Mothers urine </c:v>
                </c:pt>
              </c:strCache>
            </c:strRef>
          </c:cat>
          <c:val>
            <c:numRef>
              <c:f>'Ark1'!$B$2:$B$11</c:f>
              <c:numCache>
                <c:formatCode>General</c:formatCode>
                <c:ptCount val="10"/>
                <c:pt idx="0">
                  <c:v>87.3</c:v>
                </c:pt>
                <c:pt idx="1">
                  <c:v>51.7</c:v>
                </c:pt>
                <c:pt idx="2">
                  <c:v>22.9</c:v>
                </c:pt>
                <c:pt idx="3">
                  <c:v>94.9</c:v>
                </c:pt>
                <c:pt idx="4">
                  <c:v>8.5</c:v>
                </c:pt>
                <c:pt idx="5">
                  <c:v>85.6</c:v>
                </c:pt>
                <c:pt idx="6">
                  <c:v>32.200000000000003</c:v>
                </c:pt>
                <c:pt idx="7">
                  <c:v>41.5</c:v>
                </c:pt>
                <c:pt idx="8">
                  <c:v>19.5</c:v>
                </c:pt>
                <c:pt idx="9">
                  <c:v>7.6</c:v>
                </c:pt>
              </c:numCache>
            </c:numRef>
          </c:val>
          <c:extLst>
            <c:ext xmlns:c16="http://schemas.microsoft.com/office/drawing/2014/chart" uri="{C3380CC4-5D6E-409C-BE32-E72D297353CC}">
              <c16:uniqueId val="{00000000-25D9-4E37-8D34-D7C6C8BAE505}"/>
            </c:ext>
          </c:extLst>
        </c:ser>
        <c:dLbls>
          <c:showLegendKey val="0"/>
          <c:showVal val="0"/>
          <c:showCatName val="0"/>
          <c:showSerName val="0"/>
          <c:showPercent val="0"/>
          <c:showBubbleSize val="0"/>
        </c:dLbls>
        <c:gapWidth val="219"/>
        <c:overlap val="-27"/>
        <c:axId val="696785535"/>
        <c:axId val="1596661935"/>
      </c:barChart>
      <c:catAx>
        <c:axId val="696785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Times New Roman" panose="02020603050405020304" pitchFamily="18" charset="0"/>
              </a:defRPr>
            </a:pPr>
            <a:endParaRPr lang="nb-NO"/>
          </a:p>
        </c:txPr>
        <c:crossAx val="1596661935"/>
        <c:crosses val="autoZero"/>
        <c:auto val="1"/>
        <c:lblAlgn val="ctr"/>
        <c:lblOffset val="100"/>
        <c:noMultiLvlLbl val="0"/>
      </c:catAx>
      <c:valAx>
        <c:axId val="15966619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nb-NO"/>
          </a:p>
        </c:txPr>
        <c:crossAx val="696785535"/>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a:lvl1pPr>
          </a:lstStyle>
          <a:p>
            <a:pPr>
              <a:defRPr/>
            </a:pPr>
            <a:endParaRPr lang="nb-NO"/>
          </a:p>
        </p:txBody>
      </p:sp>
      <p:sp>
        <p:nvSpPr>
          <p:cNvPr id="13315" name="Rectangle 3"/>
          <p:cNvSpPr>
            <a:spLocks noGrp="1" noChangeArrowheads="1"/>
          </p:cNvSpPr>
          <p:nvPr>
            <p:ph type="dt"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a:lvl1pPr>
          </a:lstStyle>
          <a:p>
            <a:pPr>
              <a:defRPr/>
            </a:pPr>
            <a:endParaRPr lang="nb-NO"/>
          </a:p>
        </p:txBody>
      </p:sp>
      <p:sp>
        <p:nvSpPr>
          <p:cNvPr id="3076" name="Rectangle 4"/>
          <p:cNvSpPr>
            <a:spLocks noGrp="1" noRot="1" noChangeAspect="1" noChangeArrowheads="1" noTextEdit="1"/>
          </p:cNvSpPr>
          <p:nvPr>
            <p:ph type="sldImg" idx="2"/>
          </p:nvPr>
        </p:nvSpPr>
        <p:spPr bwMode="auto">
          <a:xfrm>
            <a:off x="2193925" y="768350"/>
            <a:ext cx="271145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709930" y="4861441"/>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13318" name="Rectangle 6"/>
          <p:cNvSpPr>
            <a:spLocks noGrp="1" noChangeArrowheads="1"/>
          </p:cNvSpPr>
          <p:nvPr>
            <p:ph type="ftr" sz="quarter" idx="4"/>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a:lvl1pPr>
          </a:lstStyle>
          <a:p>
            <a:pPr>
              <a:defRPr/>
            </a:pPr>
            <a:endParaRPr lang="nb-NO"/>
          </a:p>
        </p:txBody>
      </p:sp>
      <p:sp>
        <p:nvSpPr>
          <p:cNvPr id="13319" name="Rectangle 7"/>
          <p:cNvSpPr>
            <a:spLocks noGrp="1" noChangeArrowheads="1"/>
          </p:cNvSpPr>
          <p:nvPr>
            <p:ph type="sldNum" sz="quarter" idx="5"/>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a:lvl1pPr>
          </a:lstStyle>
          <a:p>
            <a:pPr>
              <a:defRPr/>
            </a:pPr>
            <a:fld id="{B7CF512A-63FC-49ED-9153-3988A1459E1B}" type="slidenum">
              <a:rPr lang="nb-NO"/>
              <a:pPr>
                <a:defRPr/>
              </a:pPr>
              <a:t>‹#›</a:t>
            </a:fld>
            <a:endParaRPr lang="nb-NO"/>
          </a:p>
        </p:txBody>
      </p:sp>
    </p:spTree>
    <p:extLst>
      <p:ext uri="{BB962C8B-B14F-4D97-AF65-F5344CB8AC3E}">
        <p14:creationId xmlns:p14="http://schemas.microsoft.com/office/powerpoint/2010/main" val="16232894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3500">
                <a:solidFill>
                  <a:schemeClr val="tx1"/>
                </a:solidFill>
                <a:latin typeface="Arial" charset="0"/>
              </a:defRPr>
            </a:lvl1pPr>
            <a:lvl2pPr marL="804763" indent="-309524" eaLnBrk="0" hangingPunct="0">
              <a:defRPr sz="3500">
                <a:solidFill>
                  <a:schemeClr val="tx1"/>
                </a:solidFill>
                <a:latin typeface="Arial" charset="0"/>
              </a:defRPr>
            </a:lvl2pPr>
            <a:lvl3pPr marL="1238098" indent="-247620" eaLnBrk="0" hangingPunct="0">
              <a:defRPr sz="3500">
                <a:solidFill>
                  <a:schemeClr val="tx1"/>
                </a:solidFill>
                <a:latin typeface="Arial" charset="0"/>
              </a:defRPr>
            </a:lvl3pPr>
            <a:lvl4pPr marL="1733337" indent="-247620" eaLnBrk="0" hangingPunct="0">
              <a:defRPr sz="3500">
                <a:solidFill>
                  <a:schemeClr val="tx1"/>
                </a:solidFill>
                <a:latin typeface="Arial" charset="0"/>
              </a:defRPr>
            </a:lvl4pPr>
            <a:lvl5pPr marL="2228576" indent="-247620" eaLnBrk="0" hangingPunct="0">
              <a:defRPr sz="3500">
                <a:solidFill>
                  <a:schemeClr val="tx1"/>
                </a:solidFill>
                <a:latin typeface="Arial" charset="0"/>
              </a:defRPr>
            </a:lvl5pPr>
            <a:lvl6pPr marL="2723815" indent="-247620" eaLnBrk="0" fontAlgn="base" hangingPunct="0">
              <a:spcBef>
                <a:spcPct val="0"/>
              </a:spcBef>
              <a:spcAft>
                <a:spcPct val="0"/>
              </a:spcAft>
              <a:defRPr sz="3500">
                <a:solidFill>
                  <a:schemeClr val="tx1"/>
                </a:solidFill>
                <a:latin typeface="Arial" charset="0"/>
              </a:defRPr>
            </a:lvl6pPr>
            <a:lvl7pPr marL="3219054" indent="-247620" eaLnBrk="0" fontAlgn="base" hangingPunct="0">
              <a:spcBef>
                <a:spcPct val="0"/>
              </a:spcBef>
              <a:spcAft>
                <a:spcPct val="0"/>
              </a:spcAft>
              <a:defRPr sz="3500">
                <a:solidFill>
                  <a:schemeClr val="tx1"/>
                </a:solidFill>
                <a:latin typeface="Arial" charset="0"/>
              </a:defRPr>
            </a:lvl7pPr>
            <a:lvl8pPr marL="3714293" indent="-247620" eaLnBrk="0" fontAlgn="base" hangingPunct="0">
              <a:spcBef>
                <a:spcPct val="0"/>
              </a:spcBef>
              <a:spcAft>
                <a:spcPct val="0"/>
              </a:spcAft>
              <a:defRPr sz="3500">
                <a:solidFill>
                  <a:schemeClr val="tx1"/>
                </a:solidFill>
                <a:latin typeface="Arial" charset="0"/>
              </a:defRPr>
            </a:lvl8pPr>
            <a:lvl9pPr marL="4209532" indent="-247620" eaLnBrk="0" fontAlgn="base" hangingPunct="0">
              <a:spcBef>
                <a:spcPct val="0"/>
              </a:spcBef>
              <a:spcAft>
                <a:spcPct val="0"/>
              </a:spcAft>
              <a:defRPr sz="3500">
                <a:solidFill>
                  <a:schemeClr val="tx1"/>
                </a:solidFill>
                <a:latin typeface="Arial" charset="0"/>
              </a:defRPr>
            </a:lvl9pPr>
          </a:lstStyle>
          <a:p>
            <a:pPr eaLnBrk="1" hangingPunct="1"/>
            <a:fld id="{81FDA0B2-9476-4CFF-BD96-A247ADE5DBD1}" type="slidenum">
              <a:rPr lang="nb-NO" altLang="nb-NO" sz="1300"/>
              <a:pPr eaLnBrk="1" hangingPunct="1"/>
              <a:t>1</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osterm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874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882010" y="39982800"/>
            <a:ext cx="12077700" cy="220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2" descr="Red field, top"/>
          <p:cNvSpPr>
            <a:spLocks noChangeAspect="1"/>
          </p:cNvSpPr>
          <p:nvPr userDrawn="1"/>
        </p:nvSpPr>
        <p:spPr bwMode="auto">
          <a:xfrm>
            <a:off x="0" y="0"/>
            <a:ext cx="30276000" cy="6262829"/>
          </a:xfrm>
          <a:custGeom>
            <a:avLst/>
            <a:gdLst>
              <a:gd name="T0" fmla="*/ 0 w 22394"/>
              <a:gd name="T1" fmla="*/ 4633 h 4633"/>
              <a:gd name="T2" fmla="*/ 22394 w 22394"/>
              <a:gd name="T3" fmla="*/ 4633 h 4633"/>
              <a:gd name="T4" fmla="*/ 22394 w 22394"/>
              <a:gd name="T5" fmla="*/ 0 h 4633"/>
              <a:gd name="T6" fmla="*/ 0 w 22394"/>
              <a:gd name="T7" fmla="*/ 0 h 4633"/>
              <a:gd name="T8" fmla="*/ 0 w 22394"/>
              <a:gd name="T9" fmla="*/ 4633 h 4633"/>
            </a:gdLst>
            <a:ahLst/>
            <a:cxnLst>
              <a:cxn ang="0">
                <a:pos x="T0" y="T1"/>
              </a:cxn>
              <a:cxn ang="0">
                <a:pos x="T2" y="T3"/>
              </a:cxn>
              <a:cxn ang="0">
                <a:pos x="T4" y="T5"/>
              </a:cxn>
              <a:cxn ang="0">
                <a:pos x="T6" y="T7"/>
              </a:cxn>
              <a:cxn ang="0">
                <a:pos x="T8" y="T9"/>
              </a:cxn>
            </a:cxnLst>
            <a:rect l="0" t="0" r="r" b="b"/>
            <a:pathLst>
              <a:path w="22394" h="4633">
                <a:moveTo>
                  <a:pt x="0" y="4633"/>
                </a:moveTo>
                <a:lnTo>
                  <a:pt x="22394" y="4633"/>
                </a:lnTo>
                <a:lnTo>
                  <a:pt x="22394" y="0"/>
                </a:lnTo>
                <a:lnTo>
                  <a:pt x="0" y="0"/>
                </a:lnTo>
                <a:lnTo>
                  <a:pt x="0" y="4633"/>
                </a:lnTo>
              </a:path>
            </a:pathLst>
          </a:custGeom>
          <a:solidFill>
            <a:srgbClr val="E857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nb-NO"/>
          </a:p>
        </p:txBody>
      </p:sp>
      <p:sp>
        <p:nvSpPr>
          <p:cNvPr id="4" name="Freeform 4" descr="Background, text field"/>
          <p:cNvSpPr>
            <a:spLocks noChangeAspect="1"/>
          </p:cNvSpPr>
          <p:nvPr/>
        </p:nvSpPr>
        <p:spPr bwMode="auto">
          <a:xfrm>
            <a:off x="19049" y="6641931"/>
            <a:ext cx="30240000" cy="32629910"/>
          </a:xfrm>
          <a:custGeom>
            <a:avLst/>
            <a:gdLst>
              <a:gd name="T0" fmla="*/ 0 w 22394"/>
              <a:gd name="T1" fmla="+- 0 28957 4793"/>
              <a:gd name="T2" fmla="*/ 28957 h 24164"/>
              <a:gd name="T3" fmla="*/ 22394 w 22394"/>
              <a:gd name="T4" fmla="+- 0 28957 4793"/>
              <a:gd name="T5" fmla="*/ 28957 h 24164"/>
              <a:gd name="T6" fmla="*/ 22394 w 22394"/>
              <a:gd name="T7" fmla="+- 0 4793 4793"/>
              <a:gd name="T8" fmla="*/ 4793 h 24164"/>
              <a:gd name="T9" fmla="*/ 0 w 22394"/>
              <a:gd name="T10" fmla="+- 0 4793 4793"/>
              <a:gd name="T11" fmla="*/ 4793 h 24164"/>
              <a:gd name="T12" fmla="*/ 0 w 22394"/>
              <a:gd name="T13" fmla="+- 0 28957 4793"/>
              <a:gd name="T14" fmla="*/ 28957 h 24164"/>
            </a:gdLst>
            <a:ahLst/>
            <a:cxnLst>
              <a:cxn ang="0">
                <a:pos x="T0" y="T2"/>
              </a:cxn>
              <a:cxn ang="0">
                <a:pos x="T3" y="T5"/>
              </a:cxn>
              <a:cxn ang="0">
                <a:pos x="T6" y="T8"/>
              </a:cxn>
              <a:cxn ang="0">
                <a:pos x="T9" y="T11"/>
              </a:cxn>
              <a:cxn ang="0">
                <a:pos x="T12" y="T14"/>
              </a:cxn>
            </a:cxnLst>
            <a:rect l="0" t="0" r="r" b="b"/>
            <a:pathLst>
              <a:path w="22394" h="24164">
                <a:moveTo>
                  <a:pt x="0" y="24164"/>
                </a:moveTo>
                <a:lnTo>
                  <a:pt x="22394" y="24164"/>
                </a:lnTo>
                <a:lnTo>
                  <a:pt x="22394" y="0"/>
                </a:lnTo>
                <a:lnTo>
                  <a:pt x="0" y="0"/>
                </a:lnTo>
                <a:lnTo>
                  <a:pt x="0" y="24164"/>
                </a:lnTo>
              </a:path>
            </a:pathLst>
          </a:custGeom>
          <a:solidFill>
            <a:srgbClr val="F2E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8361363" rtl="0" eaLnBrk="0" fontAlgn="base" hangingPunct="0">
        <a:spcBef>
          <a:spcPct val="0"/>
        </a:spcBef>
        <a:spcAft>
          <a:spcPct val="0"/>
        </a:spcAft>
        <a:defRPr sz="40200">
          <a:solidFill>
            <a:schemeClr val="tx2"/>
          </a:solidFill>
          <a:latin typeface="+mj-lt"/>
          <a:ea typeface="+mj-ea"/>
          <a:cs typeface="+mj-cs"/>
        </a:defRPr>
      </a:lvl1pPr>
      <a:lvl2pPr algn="ctr" defTabSz="8361363" rtl="0" eaLnBrk="0" fontAlgn="base" hangingPunct="0">
        <a:spcBef>
          <a:spcPct val="0"/>
        </a:spcBef>
        <a:spcAft>
          <a:spcPct val="0"/>
        </a:spcAft>
        <a:defRPr sz="40200">
          <a:solidFill>
            <a:schemeClr val="tx2"/>
          </a:solidFill>
          <a:latin typeface="Arial" charset="0"/>
        </a:defRPr>
      </a:lvl2pPr>
      <a:lvl3pPr algn="ctr" defTabSz="8361363" rtl="0" eaLnBrk="0" fontAlgn="base" hangingPunct="0">
        <a:spcBef>
          <a:spcPct val="0"/>
        </a:spcBef>
        <a:spcAft>
          <a:spcPct val="0"/>
        </a:spcAft>
        <a:defRPr sz="40200">
          <a:solidFill>
            <a:schemeClr val="tx2"/>
          </a:solidFill>
          <a:latin typeface="Arial" charset="0"/>
        </a:defRPr>
      </a:lvl3pPr>
      <a:lvl4pPr algn="ctr" defTabSz="8361363" rtl="0" eaLnBrk="0" fontAlgn="base" hangingPunct="0">
        <a:spcBef>
          <a:spcPct val="0"/>
        </a:spcBef>
        <a:spcAft>
          <a:spcPct val="0"/>
        </a:spcAft>
        <a:defRPr sz="40200">
          <a:solidFill>
            <a:schemeClr val="tx2"/>
          </a:solidFill>
          <a:latin typeface="Arial" charset="0"/>
        </a:defRPr>
      </a:lvl4pPr>
      <a:lvl5pPr algn="ctr" defTabSz="8361363" rtl="0" eaLnBrk="0" fontAlgn="base" hangingPunct="0">
        <a:spcBef>
          <a:spcPct val="0"/>
        </a:spcBef>
        <a:spcAft>
          <a:spcPct val="0"/>
        </a:spcAft>
        <a:defRPr sz="40200">
          <a:solidFill>
            <a:schemeClr val="tx2"/>
          </a:solidFill>
          <a:latin typeface="Arial" charset="0"/>
        </a:defRPr>
      </a:lvl5pPr>
      <a:lvl6pPr marL="457200" algn="ctr" defTabSz="8361363" rtl="0" fontAlgn="base">
        <a:spcBef>
          <a:spcPct val="0"/>
        </a:spcBef>
        <a:spcAft>
          <a:spcPct val="0"/>
        </a:spcAft>
        <a:defRPr sz="40200">
          <a:solidFill>
            <a:schemeClr val="tx2"/>
          </a:solidFill>
          <a:latin typeface="Arial" charset="0"/>
        </a:defRPr>
      </a:lvl6pPr>
      <a:lvl7pPr marL="914400" algn="ctr" defTabSz="8361363" rtl="0" fontAlgn="base">
        <a:spcBef>
          <a:spcPct val="0"/>
        </a:spcBef>
        <a:spcAft>
          <a:spcPct val="0"/>
        </a:spcAft>
        <a:defRPr sz="40200">
          <a:solidFill>
            <a:schemeClr val="tx2"/>
          </a:solidFill>
          <a:latin typeface="Arial" charset="0"/>
        </a:defRPr>
      </a:lvl7pPr>
      <a:lvl8pPr marL="1371600" algn="ctr" defTabSz="8361363" rtl="0" fontAlgn="base">
        <a:spcBef>
          <a:spcPct val="0"/>
        </a:spcBef>
        <a:spcAft>
          <a:spcPct val="0"/>
        </a:spcAft>
        <a:defRPr sz="40200">
          <a:solidFill>
            <a:schemeClr val="tx2"/>
          </a:solidFill>
          <a:latin typeface="Arial" charset="0"/>
        </a:defRPr>
      </a:lvl8pPr>
      <a:lvl9pPr marL="1828800" algn="ctr" defTabSz="8361363" rtl="0" fontAlgn="base">
        <a:spcBef>
          <a:spcPct val="0"/>
        </a:spcBef>
        <a:spcAft>
          <a:spcPct val="0"/>
        </a:spcAft>
        <a:defRPr sz="40200">
          <a:solidFill>
            <a:schemeClr val="tx2"/>
          </a:solidFill>
          <a:latin typeface="Arial" charset="0"/>
        </a:defRPr>
      </a:lvl9pPr>
    </p:titleStyle>
    <p:bodyStyle>
      <a:lvl1pPr marL="3136900" indent="-3136900" algn="l" defTabSz="8361363" rtl="0" eaLnBrk="0" fontAlgn="base" hangingPunct="0">
        <a:spcBef>
          <a:spcPct val="20000"/>
        </a:spcBef>
        <a:spcAft>
          <a:spcPct val="0"/>
        </a:spcAft>
        <a:buChar char="•"/>
        <a:defRPr sz="29300">
          <a:solidFill>
            <a:schemeClr val="tx1"/>
          </a:solidFill>
          <a:latin typeface="+mn-lt"/>
          <a:ea typeface="+mn-ea"/>
          <a:cs typeface="+mn-cs"/>
        </a:defRPr>
      </a:lvl1pPr>
      <a:lvl2pPr marL="6792913" indent="-2613025" algn="l" defTabSz="8361363" rtl="0" eaLnBrk="0" fontAlgn="base" hangingPunct="0">
        <a:spcBef>
          <a:spcPct val="20000"/>
        </a:spcBef>
        <a:spcAft>
          <a:spcPct val="0"/>
        </a:spcAft>
        <a:buChar char="–"/>
        <a:defRPr sz="25600">
          <a:solidFill>
            <a:schemeClr val="tx1"/>
          </a:solidFill>
          <a:latin typeface="+mn-lt"/>
        </a:defRPr>
      </a:lvl2pPr>
      <a:lvl3pPr marL="10452100" indent="-2090738" algn="l" defTabSz="8361363" rtl="0" eaLnBrk="0" fontAlgn="base" hangingPunct="0">
        <a:spcBef>
          <a:spcPct val="20000"/>
        </a:spcBef>
        <a:spcAft>
          <a:spcPct val="0"/>
        </a:spcAft>
        <a:buChar char="•"/>
        <a:defRPr sz="22100">
          <a:solidFill>
            <a:schemeClr val="tx1"/>
          </a:solidFill>
          <a:latin typeface="+mn-lt"/>
        </a:defRPr>
      </a:lvl3pPr>
      <a:lvl4pPr marL="14630400" indent="-2090738" algn="l" defTabSz="8361363" rtl="0" eaLnBrk="0" fontAlgn="base" hangingPunct="0">
        <a:spcBef>
          <a:spcPct val="20000"/>
        </a:spcBef>
        <a:spcAft>
          <a:spcPct val="0"/>
        </a:spcAft>
        <a:buChar char="–"/>
        <a:defRPr sz="18200">
          <a:solidFill>
            <a:schemeClr val="tx1"/>
          </a:solidFill>
          <a:latin typeface="+mn-lt"/>
        </a:defRPr>
      </a:lvl4pPr>
      <a:lvl5pPr marL="18810288" indent="-2089150" algn="l" defTabSz="8361363" rtl="0" eaLnBrk="0" fontAlgn="base" hangingPunct="0">
        <a:spcBef>
          <a:spcPct val="20000"/>
        </a:spcBef>
        <a:spcAft>
          <a:spcPct val="0"/>
        </a:spcAft>
        <a:buChar char="»"/>
        <a:defRPr sz="18200">
          <a:solidFill>
            <a:schemeClr val="tx1"/>
          </a:solidFill>
          <a:latin typeface="+mn-lt"/>
        </a:defRPr>
      </a:lvl5pPr>
      <a:lvl6pPr marL="19267488" indent="-2089150" algn="l" defTabSz="8361363" rtl="0" fontAlgn="base">
        <a:spcBef>
          <a:spcPct val="20000"/>
        </a:spcBef>
        <a:spcAft>
          <a:spcPct val="0"/>
        </a:spcAft>
        <a:buChar char="»"/>
        <a:defRPr sz="18200">
          <a:solidFill>
            <a:schemeClr val="tx1"/>
          </a:solidFill>
          <a:latin typeface="+mn-lt"/>
        </a:defRPr>
      </a:lvl6pPr>
      <a:lvl7pPr marL="19724688" indent="-2089150" algn="l" defTabSz="8361363" rtl="0" fontAlgn="base">
        <a:spcBef>
          <a:spcPct val="20000"/>
        </a:spcBef>
        <a:spcAft>
          <a:spcPct val="0"/>
        </a:spcAft>
        <a:buChar char="»"/>
        <a:defRPr sz="18200">
          <a:solidFill>
            <a:schemeClr val="tx1"/>
          </a:solidFill>
          <a:latin typeface="+mn-lt"/>
        </a:defRPr>
      </a:lvl7pPr>
      <a:lvl8pPr marL="20181888" indent="-2089150" algn="l" defTabSz="8361363" rtl="0" fontAlgn="base">
        <a:spcBef>
          <a:spcPct val="20000"/>
        </a:spcBef>
        <a:spcAft>
          <a:spcPct val="0"/>
        </a:spcAft>
        <a:buChar char="»"/>
        <a:defRPr sz="18200">
          <a:solidFill>
            <a:schemeClr val="tx1"/>
          </a:solidFill>
          <a:latin typeface="+mn-lt"/>
        </a:defRPr>
      </a:lvl8pPr>
      <a:lvl9pPr marL="20639088" indent="-2089150" algn="l" defTabSz="8361363" rtl="0" fontAlgn="base">
        <a:spcBef>
          <a:spcPct val="20000"/>
        </a:spcBef>
        <a:spcAft>
          <a:spcPct val="0"/>
        </a:spcAft>
        <a:buChar char="»"/>
        <a:defRPr sz="182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mn.org.np/page/okhaldhunga-hospita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hart" Target="../charts/chart1.xml"/><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descr="Title field"/>
          <p:cNvSpPr txBox="1">
            <a:spLocks noChangeArrowheads="1"/>
          </p:cNvSpPr>
          <p:nvPr/>
        </p:nvSpPr>
        <p:spPr bwMode="auto">
          <a:xfrm>
            <a:off x="836613" y="1632803"/>
            <a:ext cx="2833528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8000" b="1">
                <a:solidFill>
                  <a:schemeClr val="bg1"/>
                </a:solidFill>
                <a:latin typeface="Arial" panose="020B0604020202020204" pitchFamily="34" charset="0"/>
                <a:cs typeface="Arial" panose="020B0604020202020204" pitchFamily="34" charset="0"/>
              </a:rPr>
              <a:t>The use of partograph in a rural hospital in Eastern Nepal </a:t>
            </a:r>
            <a:endParaRPr lang="nb-NO" altLang="nb-NO" sz="8000" b="1">
              <a:solidFill>
                <a:schemeClr val="bg1"/>
              </a:solidFill>
              <a:latin typeface="Arial" panose="020B0604020202020204" pitchFamily="34" charset="0"/>
              <a:cs typeface="Arial" panose="020B0604020202020204" pitchFamily="34" charset="0"/>
            </a:endParaRPr>
          </a:p>
        </p:txBody>
      </p:sp>
      <p:sp>
        <p:nvSpPr>
          <p:cNvPr id="2052" name="Field for name and email" descr="Field for name and email"/>
          <p:cNvSpPr txBox="1">
            <a:spLocks noChangeArrowheads="1"/>
          </p:cNvSpPr>
          <p:nvPr/>
        </p:nvSpPr>
        <p:spPr bwMode="auto">
          <a:xfrm>
            <a:off x="23855679" y="3968700"/>
            <a:ext cx="5536132"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000" b="1">
                <a:solidFill>
                  <a:schemeClr val="bg1"/>
                </a:solidFill>
                <a:latin typeface="+mn-lt"/>
              </a:rPr>
              <a:t>Astrid M. L. Fjellsende</a:t>
            </a:r>
            <a:br>
              <a:rPr lang="nb-NO" altLang="nb-NO">
                <a:solidFill>
                  <a:schemeClr val="bg1"/>
                </a:solidFill>
                <a:latin typeface="+mn-lt"/>
              </a:rPr>
            </a:br>
            <a:r>
              <a:rPr lang="nb-NO" altLang="nb-NO" err="1">
                <a:solidFill>
                  <a:schemeClr val="bg1"/>
                </a:solidFill>
                <a:latin typeface="+mn-lt"/>
              </a:rPr>
              <a:t>University</a:t>
            </a:r>
            <a:r>
              <a:rPr lang="nb-NO" altLang="nb-NO">
                <a:solidFill>
                  <a:schemeClr val="bg1"/>
                </a:solidFill>
                <a:latin typeface="+mn-lt"/>
              </a:rPr>
              <a:t> </a:t>
            </a:r>
            <a:r>
              <a:rPr lang="nb-NO" altLang="nb-NO" err="1">
                <a:solidFill>
                  <a:schemeClr val="bg1"/>
                </a:solidFill>
                <a:latin typeface="+mn-lt"/>
              </a:rPr>
              <a:t>of</a:t>
            </a:r>
            <a:r>
              <a:rPr lang="nb-NO" altLang="nb-NO">
                <a:solidFill>
                  <a:schemeClr val="bg1"/>
                </a:solidFill>
                <a:latin typeface="+mn-lt"/>
              </a:rPr>
              <a:t> Bergen</a:t>
            </a:r>
          </a:p>
          <a:p>
            <a:pPr algn="r" eaLnBrk="1" hangingPunct="1"/>
            <a:r>
              <a:rPr lang="nb-NO" altLang="nb-NO">
                <a:solidFill>
                  <a:schemeClr val="bg1"/>
                </a:solidFill>
                <a:latin typeface="+mn-lt"/>
              </a:rPr>
              <a:t>beg005@uib.no</a:t>
            </a:r>
          </a:p>
        </p:txBody>
      </p:sp>
      <p:sp>
        <p:nvSpPr>
          <p:cNvPr id="2054" name="Text box 1" descr="Text field "/>
          <p:cNvSpPr txBox="1">
            <a:spLocks noChangeArrowheads="1"/>
          </p:cNvSpPr>
          <p:nvPr/>
        </p:nvSpPr>
        <p:spPr bwMode="auto">
          <a:xfrm>
            <a:off x="862019" y="18862496"/>
            <a:ext cx="7050087" cy="1998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18000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GB" altLang="nb-NO" sz="4000" b="1" dirty="0">
                <a:solidFill>
                  <a:schemeClr val="tx1">
                    <a:lumMod val="85000"/>
                    <a:lumOff val="15000"/>
                  </a:schemeClr>
                </a:solidFill>
                <a:latin typeface="+mn-lt"/>
              </a:rPr>
              <a:t>ABSTRACT </a:t>
            </a:r>
          </a:p>
          <a:p>
            <a:pPr>
              <a:lnSpc>
                <a:spcPct val="120000"/>
              </a:lnSpc>
              <a:spcAft>
                <a:spcPts val="800"/>
              </a:spcAft>
            </a:pPr>
            <a:r>
              <a:rPr lang="en-GB" sz="4000" kern="100" dirty="0">
                <a:effectLst/>
                <a:latin typeface="Arial" panose="020B0604020202020204" pitchFamily="34" charset="0"/>
                <a:ea typeface="Calibri" panose="020F0502020204030204" pitchFamily="34" charset="0"/>
                <a:cs typeface="Times New Roman" panose="02020603050405020304" pitchFamily="18" charset="0"/>
              </a:rPr>
              <a:t>Every day in 2020, almost 800 women died from preventable causes related to pregnancy and childbirth. Most occurred in low and lower middle-income countries such as Nepal. Appropriate use of partograph is associated with better outcomes for the women and infant in low resource settings</a:t>
            </a:r>
            <a:r>
              <a:rPr lang="nb-NO" sz="4000" kern="1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GB" sz="4000" kern="100" dirty="0">
                <a:effectLst/>
                <a:latin typeface="Arial" panose="020B0604020202020204" pitchFamily="34" charset="0"/>
                <a:ea typeface="Calibri" panose="020F0502020204030204" pitchFamily="34" charset="0"/>
                <a:cs typeface="Times New Roman" panose="02020603050405020304" pitchFamily="18" charset="0"/>
              </a:rPr>
              <a:t>. This study investigated how the partograph was being filled out in a hospital in rural Nepal. Utilization of partograph was high (95%) but total completion low (5%). Cervical dilatation (95%), fetal heart rate (87%) and contractions (86%) were recorded in most partographs. Degree of moulding was often not recorded, and descent of head was rarely recorded. Maternal parameters were recorded in 20 – 42%.</a:t>
            </a:r>
            <a:endParaRPr lang="nb-NO"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51" name="Text box 2" descr="Text field "/>
          <p:cNvSpPr txBox="1">
            <a:spLocks noChangeArrowheads="1"/>
          </p:cNvSpPr>
          <p:nvPr/>
        </p:nvSpPr>
        <p:spPr bwMode="auto">
          <a:xfrm>
            <a:off x="8130253" y="18862496"/>
            <a:ext cx="7097713" cy="1132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18000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a:solidFill>
                  <a:schemeClr val="tx1">
                    <a:lumMod val="85000"/>
                    <a:lumOff val="15000"/>
                  </a:schemeClr>
                </a:solidFill>
                <a:latin typeface="+mn-lt"/>
              </a:rPr>
              <a:t>Background</a:t>
            </a:r>
          </a:p>
          <a:p>
            <a:pPr eaLnBrk="1" hangingPunct="1">
              <a:spcBef>
                <a:spcPct val="50000"/>
              </a:spcBef>
            </a:pPr>
            <a:r>
              <a:rPr lang="en-GB" sz="3600" kern="100" dirty="0">
                <a:effectLst/>
                <a:latin typeface="+mn-lt"/>
                <a:ea typeface="Calibri" panose="020F0502020204030204" pitchFamily="34" charset="0"/>
                <a:cs typeface="Times New Roman" panose="02020603050405020304" pitchFamily="18" charset="0"/>
              </a:rPr>
              <a:t>The partograph was recommended by the WHO in 1994 to be used in all labour wards to prevent prolonged and obstructed labour, as part of the Safe Motherhood Initiative</a:t>
            </a:r>
            <a:r>
              <a:rPr lang="nb-NO" sz="3600" kern="1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GB" sz="3600" kern="100" dirty="0">
                <a:effectLst/>
                <a:latin typeface="+mn-lt"/>
                <a:ea typeface="Calibri" panose="020F0502020204030204" pitchFamily="34" charset="0"/>
                <a:cs typeface="Times New Roman" panose="02020603050405020304" pitchFamily="18" charset="0"/>
              </a:rPr>
              <a:t>. It provides a pictorial overview of labour progress, as well as the wellbeing of the mother and fetus, during the active first stage of labour. It is today widely accepted by health personnel, but utilization rates still vary greatly</a:t>
            </a:r>
            <a:r>
              <a:rPr lang="nb-NO" sz="3600" kern="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GB" sz="3600" kern="100" dirty="0">
                <a:effectLst/>
                <a:latin typeface="+mn-lt"/>
                <a:ea typeface="Calibri" panose="020F0502020204030204" pitchFamily="34" charset="0"/>
                <a:cs typeface="Times New Roman" panose="02020603050405020304" pitchFamily="18" charset="0"/>
              </a:rPr>
              <a:t> and correct completion rates are low</a:t>
            </a:r>
            <a:r>
              <a:rPr lang="nb-NO" sz="3600" kern="1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GB" sz="3600" kern="100" dirty="0">
                <a:effectLst/>
                <a:latin typeface="+mn-lt"/>
                <a:ea typeface="Calibri" panose="020F0502020204030204" pitchFamily="34" charset="0"/>
                <a:cs typeface="Times New Roman" panose="02020603050405020304" pitchFamily="18" charset="0"/>
              </a:rPr>
              <a:t>. A systematic review reported that barriers for partograph use might be related to local factors </a:t>
            </a:r>
          </a:p>
          <a:p>
            <a:pPr eaLnBrk="1" hangingPunct="1">
              <a:spcBef>
                <a:spcPct val="50000"/>
              </a:spcBef>
            </a:pPr>
            <a:endParaRPr lang="en-US" altLang="nb-NO" sz="4000" b="1" dirty="0">
              <a:solidFill>
                <a:schemeClr val="tx1">
                  <a:lumMod val="85000"/>
                  <a:lumOff val="15000"/>
                </a:schemeClr>
              </a:solidFill>
              <a:latin typeface="+mn-lt"/>
            </a:endParaRPr>
          </a:p>
        </p:txBody>
      </p:sp>
      <p:sp>
        <p:nvSpPr>
          <p:cNvPr id="2066" name="Text box 3" descr="Text field "/>
          <p:cNvSpPr txBox="1">
            <a:spLocks noChangeArrowheads="1"/>
          </p:cNvSpPr>
          <p:nvPr/>
        </p:nvSpPr>
        <p:spPr bwMode="auto">
          <a:xfrm>
            <a:off x="15429748" y="7389329"/>
            <a:ext cx="7097713" cy="234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18000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spcAft>
                <a:spcPts val="800"/>
              </a:spcAft>
            </a:pPr>
            <a:r>
              <a:rPr lang="en-GB" sz="3600" kern="100" dirty="0">
                <a:effectLst/>
                <a:latin typeface="+mn-lt"/>
                <a:ea typeface="Calibri" panose="020F0502020204030204" pitchFamily="34" charset="0"/>
                <a:cs typeface="Times New Roman" panose="02020603050405020304" pitchFamily="18" charset="0"/>
              </a:rPr>
              <a:t>in addition to the tool itself</a:t>
            </a:r>
            <a:r>
              <a:rPr lang="nb-NO" sz="4000" kern="1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en-GB" sz="3600" kern="100" dirty="0">
                <a:effectLst/>
                <a:latin typeface="+mn-lt"/>
                <a:ea typeface="Calibri" panose="020F0502020204030204" pitchFamily="34" charset="0"/>
                <a:cs typeface="Times New Roman" panose="02020603050405020304" pitchFamily="18" charset="0"/>
              </a:rPr>
              <a:t>.</a:t>
            </a:r>
            <a:r>
              <a:rPr lang="en-GB" sz="3600" kern="100" dirty="0">
                <a:latin typeface="Arial" panose="020B0604020202020204" pitchFamily="34" charset="0"/>
                <a:ea typeface="Calibri" panose="020F0502020204030204" pitchFamily="34" charset="0"/>
                <a:cs typeface="Times New Roman" panose="02020603050405020304" pitchFamily="18" charset="0"/>
              </a:rPr>
              <a:t> </a:t>
            </a:r>
            <a:r>
              <a:rPr lang="en-GB" sz="3600" kern="100" dirty="0">
                <a:effectLst/>
                <a:latin typeface="Arial" panose="020B0604020202020204" pitchFamily="34" charset="0"/>
                <a:ea typeface="Calibri" panose="020F0502020204030204" pitchFamily="34" charset="0"/>
                <a:cs typeface="Times New Roman" panose="02020603050405020304" pitchFamily="18" charset="0"/>
              </a:rPr>
              <a:t>OCH is situated in eastern Nepal in a valley side between terrace agriculture and villages. In 2018, 1367 babies were delivered in the hospital</a:t>
            </a:r>
            <a:r>
              <a:rPr lang="nb-NO" sz="3600" kern="1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n-GB" sz="3600" kern="100" dirty="0">
                <a:effectLst/>
                <a:latin typeface="Arial" panose="020B0604020202020204" pitchFamily="34" charset="0"/>
                <a:ea typeface="Calibri" panose="020F0502020204030204" pitchFamily="34" charset="0"/>
                <a:cs typeface="Times New Roman" panose="02020603050405020304" pitchFamily="18" charset="0"/>
              </a:rPr>
              <a:t>. This study investigated to what degree the different parts of the partograph was being filled out at OCH. The aims were to contribute to the literature on the use of partograph in low resource settings and provide a foundation for further investigations on barriers for use and completion of the partograph at OCH. </a:t>
            </a:r>
          </a:p>
          <a:p>
            <a:pPr>
              <a:spcAft>
                <a:spcPts val="800"/>
              </a:spcAft>
            </a:pPr>
            <a:endParaRPr lang="en-GB" sz="1050" b="1" kern="100"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n-GB" sz="4000" b="1" kern="100" dirty="0">
                <a:effectLst/>
                <a:latin typeface="+mn-lt"/>
                <a:ea typeface="Calibri" panose="020F0502020204030204" pitchFamily="34" charset="0"/>
                <a:cs typeface="Times New Roman" panose="02020603050405020304" pitchFamily="18" charset="0"/>
              </a:rPr>
              <a:t>Methods</a:t>
            </a:r>
            <a:endParaRPr lang="nb-NO" sz="4000" kern="100" dirty="0">
              <a:effectLst/>
              <a:latin typeface="+mn-lt"/>
              <a:ea typeface="Calibri" panose="020F0502020204030204" pitchFamily="34" charset="0"/>
              <a:cs typeface="Times New Roman" panose="02020603050405020304" pitchFamily="18" charset="0"/>
            </a:endParaRPr>
          </a:p>
          <a:p>
            <a:pPr>
              <a:spcAft>
                <a:spcPts val="800"/>
              </a:spcAft>
            </a:pPr>
            <a:r>
              <a:rPr lang="en-GB" sz="3600" kern="100" dirty="0">
                <a:effectLst/>
                <a:latin typeface="+mn-lt"/>
                <a:ea typeface="Calibri" panose="020F0502020204030204" pitchFamily="34" charset="0"/>
                <a:cs typeface="Times New Roman" panose="02020603050405020304" pitchFamily="18" charset="0"/>
              </a:rPr>
              <a:t>118 partographs (elective caesarean sections excluded) were systematically reviewed retrospectively and the different variables considered as used if information was filled in or measurements recorded at least once. </a:t>
            </a:r>
            <a:endParaRPr lang="nb-NO" sz="3600" kern="100" dirty="0">
              <a:effectLst/>
              <a:latin typeface="+mn-lt"/>
              <a:ea typeface="Calibri" panose="020F0502020204030204" pitchFamily="34" charset="0"/>
              <a:cs typeface="Times New Roman" panose="02020603050405020304" pitchFamily="18" charset="0"/>
            </a:endParaRPr>
          </a:p>
          <a:p>
            <a:pPr>
              <a:lnSpc>
                <a:spcPct val="150000"/>
              </a:lnSpc>
              <a:spcAft>
                <a:spcPts val="800"/>
              </a:spcAft>
            </a:pPr>
            <a:endParaRPr lang="nb-NO" sz="105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50000"/>
              </a:spcBef>
            </a:pPr>
            <a:r>
              <a:rPr lang="en-US" altLang="nb-NO" sz="4000" b="1" dirty="0">
                <a:solidFill>
                  <a:schemeClr val="tx1">
                    <a:lumMod val="85000"/>
                    <a:lumOff val="15000"/>
                  </a:schemeClr>
                </a:solidFill>
                <a:latin typeface="+mn-lt"/>
              </a:rPr>
              <a:t>Findings</a:t>
            </a:r>
          </a:p>
          <a:p>
            <a:pPr eaLnBrk="1" hangingPunct="1">
              <a:spcBef>
                <a:spcPct val="50000"/>
              </a:spcBef>
            </a:pPr>
            <a:r>
              <a:rPr lang="en-GB" sz="3600" dirty="0">
                <a:latin typeface="+mn-lt"/>
              </a:rPr>
              <a:t>A partograph was started in 95% of labours, a higher utilization rate than what found </a:t>
            </a:r>
            <a:r>
              <a:rPr lang="nb-NO" sz="3600" dirty="0" err="1">
                <a:latin typeface="+mn-lt"/>
              </a:rPr>
              <a:t>other</a:t>
            </a:r>
            <a:r>
              <a:rPr lang="nb-NO" sz="3600" dirty="0">
                <a:latin typeface="+mn-lt"/>
              </a:rPr>
              <a:t> studies</a:t>
            </a:r>
            <a:r>
              <a:rPr lang="nb-NO" sz="3600" kern="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nb-NO" sz="3600" dirty="0">
                <a:latin typeface="+mn-lt"/>
              </a:rPr>
              <a:t>.</a:t>
            </a:r>
          </a:p>
          <a:p>
            <a:r>
              <a:rPr lang="en-GB" sz="3600" dirty="0">
                <a:latin typeface="+mn-lt"/>
              </a:rPr>
              <a:t>High risk factors for identifying women at higher risk for complications, was not documented in any of the partographs. The total completion for all the parameters in the WHO partograph chart was low. Only 5% of the commenced</a:t>
            </a:r>
            <a:endParaRPr lang="nb-NO" sz="3600" dirty="0">
              <a:latin typeface="+mn-lt"/>
            </a:endParaRPr>
          </a:p>
          <a:p>
            <a:pPr eaLnBrk="1" hangingPunct="1">
              <a:spcBef>
                <a:spcPct val="50000"/>
              </a:spcBef>
            </a:pPr>
            <a:endParaRPr lang="en-US" altLang="nb-NO" sz="4000" b="1" dirty="0">
              <a:solidFill>
                <a:schemeClr val="tx1">
                  <a:lumMod val="85000"/>
                  <a:lumOff val="15000"/>
                </a:schemeClr>
              </a:solidFill>
              <a:latin typeface="+mn-lt"/>
            </a:endParaRPr>
          </a:p>
        </p:txBody>
      </p:sp>
      <p:sp>
        <p:nvSpPr>
          <p:cNvPr id="2063" name="References" descr="Field for references"/>
          <p:cNvSpPr txBox="1">
            <a:spLocks noChangeArrowheads="1"/>
          </p:cNvSpPr>
          <p:nvPr/>
        </p:nvSpPr>
        <p:spPr bwMode="auto">
          <a:xfrm>
            <a:off x="22527461" y="28510891"/>
            <a:ext cx="6864350" cy="1093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400" b="1" dirty="0">
                <a:solidFill>
                  <a:schemeClr val="tx1">
                    <a:lumMod val="85000"/>
                    <a:lumOff val="15000"/>
                  </a:schemeClr>
                </a:solidFill>
                <a:latin typeface="+mn-lt"/>
              </a:rPr>
              <a:t>REFERENCES</a:t>
            </a:r>
          </a:p>
          <a:p>
            <a:pPr marL="342900" lvl="0" indent="-342900">
              <a:buSzPts val="1200"/>
              <a:buFont typeface="Times New Roman" panose="02020603050405020304" pitchFamily="18" charset="0"/>
              <a:buAutoNum type="arabicPeriod"/>
            </a:pP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World Health Organization partograph in management of labour. World Health Organization Maternal Health and Safe Motherhood Programme. Lancet. </a:t>
            </a:r>
            <a:r>
              <a:rPr lang="nb-NO"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1994 </a:t>
            </a:r>
            <a:r>
              <a:rPr lang="nb-NO"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Jun</a:t>
            </a:r>
            <a:r>
              <a:rPr lang="nb-NO"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4;343(8910):1399-404. </a:t>
            </a:r>
            <a:endParaRPr lang="nb-NO"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200"/>
              <a:buFont typeface="Times New Roman" panose="02020603050405020304" pitchFamily="18" charset="0"/>
              <a:buAutoNum type="arabicPeriod"/>
            </a:pP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Bedwell C, Levin K,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Pett</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C, Lavender DT. A realist review of the partograph: when and how does it work for labour monitoring? </a:t>
            </a:r>
            <a:r>
              <a:rPr lang="nb-NO"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BMC </a:t>
            </a:r>
            <a:r>
              <a:rPr lang="nb-NO"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Pregnancy</a:t>
            </a:r>
            <a:r>
              <a:rPr lang="nb-NO"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a:t>
            </a:r>
            <a:r>
              <a:rPr lang="nb-NO"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Childbirth</a:t>
            </a:r>
            <a:r>
              <a:rPr lang="nb-NO"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2017 Jan 13;17(1):31. </a:t>
            </a:r>
            <a:endParaRPr lang="nb-NO"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200"/>
              <a:buFont typeface="Times New Roman" panose="02020603050405020304" pitchFamily="18" charset="0"/>
              <a:buAutoNum type="arabicPeriod"/>
            </a:pP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Bedada</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KE,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Huluka</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TK,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Bulto</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GA,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EphremYohannesRoga</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Low Utilization of Partograph and Its Associated Factors among Obstetric Care Providers in Governmental Health Facilities at West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Shoa</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Zone, Central Ethiopia. </a:t>
            </a:r>
            <a:r>
              <a:rPr lang="nb-NO"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Int J </a:t>
            </a:r>
            <a:r>
              <a:rPr lang="nb-NO"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Reprod</a:t>
            </a:r>
            <a:r>
              <a:rPr lang="nb-NO"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Med. 2020 Jul 17;2020:3738673. </a:t>
            </a:r>
            <a:endParaRPr lang="nb-NO"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200"/>
              <a:buFont typeface="Times New Roman" panose="02020603050405020304" pitchFamily="18" charset="0"/>
              <a:buAutoNum type="arabicPeriod"/>
            </a:pP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Ollerhead</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E,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Osrin</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D. Barriers to and incentives for achieving partograph use in obstetric practice in low- and middle-income countries: a systematic review. BMC Pregnancy Childbirth. 2014 Aug 16;14:281. </a:t>
            </a:r>
            <a:endParaRPr lang="nb-NO"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200"/>
              <a:buFont typeface="Times New Roman" panose="02020603050405020304" pitchFamily="18" charset="0"/>
              <a:buAutoNum type="arabicPeriod"/>
            </a:pPr>
            <a:r>
              <a:rPr lang="en-GB" sz="1900" kern="100" dirty="0">
                <a:effectLst/>
                <a:latin typeface="Times New Roman" panose="02020603050405020304" pitchFamily="18" charset="0"/>
                <a:ea typeface="Calibri" panose="020F0502020204030204" pitchFamily="34" charset="0"/>
                <a:cs typeface="Times New Roman" panose="02020603050405020304" pitchFamily="18" charset="0"/>
              </a:rPr>
              <a:t>UNM. </a:t>
            </a:r>
            <a:r>
              <a:rPr lang="en-GB" sz="1900" kern="100" dirty="0" err="1">
                <a:effectLst/>
                <a:latin typeface="Times New Roman" panose="02020603050405020304" pitchFamily="18" charset="0"/>
                <a:ea typeface="Calibri" panose="020F0502020204030204" pitchFamily="34" charset="0"/>
                <a:cs typeface="Times New Roman" panose="02020603050405020304" pitchFamily="18" charset="0"/>
              </a:rPr>
              <a:t>Okhaldhunga</a:t>
            </a:r>
            <a:r>
              <a:rPr lang="en-GB" sz="1900" kern="100" dirty="0">
                <a:effectLst/>
                <a:latin typeface="Times New Roman" panose="02020603050405020304" pitchFamily="18" charset="0"/>
                <a:ea typeface="Calibri" panose="020F0502020204030204" pitchFamily="34" charset="0"/>
                <a:cs typeface="Times New Roman" panose="02020603050405020304" pitchFamily="18" charset="0"/>
              </a:rPr>
              <a:t> Community Hospital [Internet]. Kathmandu, Nepal: United Mission to Nepal; </a:t>
            </a:r>
            <a:r>
              <a:rPr lang="en-GB" sz="1900" kern="100" dirty="0" err="1">
                <a:effectLst/>
                <a:latin typeface="Times New Roman" panose="02020603050405020304" pitchFamily="18" charset="0"/>
                <a:ea typeface="Calibri" panose="020F0502020204030204" pitchFamily="34" charset="0"/>
                <a:cs typeface="Times New Roman" panose="02020603050405020304" pitchFamily="18" charset="0"/>
              </a:rPr>
              <a:t>hentet</a:t>
            </a:r>
            <a:r>
              <a:rPr lang="en-GB" sz="1900" kern="100" dirty="0">
                <a:effectLst/>
                <a:latin typeface="Times New Roman" panose="02020603050405020304" pitchFamily="18" charset="0"/>
                <a:ea typeface="Calibri" panose="020F0502020204030204" pitchFamily="34" charset="0"/>
                <a:cs typeface="Times New Roman" panose="02020603050405020304" pitchFamily="18" charset="0"/>
              </a:rPr>
              <a:t> 25. </a:t>
            </a:r>
            <a:r>
              <a:rPr lang="nb-NO" sz="1900" kern="100" dirty="0">
                <a:effectLst/>
                <a:latin typeface="Times New Roman" panose="02020603050405020304" pitchFamily="18" charset="0"/>
                <a:ea typeface="Calibri" panose="020F0502020204030204" pitchFamily="34" charset="0"/>
                <a:cs typeface="Times New Roman" panose="02020603050405020304" pitchFamily="18" charset="0"/>
              </a:rPr>
              <a:t>Mai 2023. Tilgjengelig fra </a:t>
            </a:r>
            <a:r>
              <a:rPr lang="nb-NO" sz="19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https://www.umn.org.np/page/okhaldhunga-hospital</a:t>
            </a:r>
            <a:r>
              <a:rPr lang="nb-NO" sz="19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nb-NO"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200"/>
              <a:buFont typeface="Times New Roman" panose="02020603050405020304" pitchFamily="18" charset="0"/>
              <a:buAutoNum type="arabicPeriod"/>
            </a:pP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Kc A,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Wrammert</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J, Clark RB, Ewald U,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Målqvist</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M. Inadequate fetal heart rate monitoring and poor use of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partogram</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associated with intrapartum stillbirth: a case-referent study in Nepal. BMC Pregnancy Childbirth. 2016 Aug 19;16:233. </a:t>
            </a:r>
            <a:endParaRPr lang="nb-NO"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SzPts val="1200"/>
              <a:buFont typeface="Times New Roman" panose="02020603050405020304" pitchFamily="18" charset="0"/>
              <a:buAutoNum type="arabicPeriod"/>
            </a:pP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Hofmeyr GJ,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Bernitz</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S, Bonet M,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Bucagu</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M, Dao B, Downe S,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Galadanci</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H, Homer C, Hundley V, Lavender T, Levy B, Lissauer D,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Lumbiganon</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P, McConville FE, Pattinson R, Qureshi Z, Souza JP, Stanton ME, Ten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Hoope</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-Bender P,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Vannevel</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V, Vogel JP, </a:t>
            </a:r>
            <a:r>
              <a:rPr lang="en-GB" sz="19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Oladapo</a:t>
            </a:r>
            <a:r>
              <a:rPr lang="en-GB"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OT. WHO next-generation partograph: revolutionary steps towards individualised labour care. </a:t>
            </a:r>
            <a:r>
              <a:rPr lang="nb-NO" sz="19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BJOG. 2021 Sep;128(10):1658-1662. </a:t>
            </a:r>
            <a:endParaRPr lang="nb-NO" sz="19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nb-NO" altLang="nb-NO" sz="1900" b="1" dirty="0">
              <a:solidFill>
                <a:schemeClr val="tx1">
                  <a:lumMod val="85000"/>
                  <a:lumOff val="15000"/>
                </a:schemeClr>
              </a:solidFill>
              <a:latin typeface="+mn-lt"/>
            </a:endParaRPr>
          </a:p>
          <a:p>
            <a:pPr eaLnBrk="1" hangingPunct="1"/>
            <a:endParaRPr lang="nb-NO" altLang="nb-NO" sz="2800" b="1" dirty="0">
              <a:solidFill>
                <a:schemeClr val="tx1">
                  <a:lumMod val="85000"/>
                  <a:lumOff val="15000"/>
                </a:schemeClr>
              </a:solidFill>
              <a:latin typeface="+mn-lt"/>
            </a:endParaRPr>
          </a:p>
        </p:txBody>
      </p:sp>
      <p:sp>
        <p:nvSpPr>
          <p:cNvPr id="2064" name="Acknowledgements" descr="Field for acknowledgements"/>
          <p:cNvSpPr txBox="1">
            <a:spLocks noChangeArrowheads="1"/>
          </p:cNvSpPr>
          <p:nvPr/>
        </p:nvSpPr>
        <p:spPr bwMode="auto">
          <a:xfrm>
            <a:off x="22527461" y="39781309"/>
            <a:ext cx="688975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ACKNOWLEDGEMENTS</a:t>
            </a:r>
          </a:p>
          <a:p>
            <a:pPr eaLnBrk="1" hangingPunct="1"/>
            <a:r>
              <a:rPr lang="nb-NO" altLang="nb-NO" sz="2400" dirty="0">
                <a:solidFill>
                  <a:schemeClr val="tx1">
                    <a:lumMod val="85000"/>
                    <a:lumOff val="15000"/>
                  </a:schemeClr>
                </a:solidFill>
                <a:latin typeface="+mn-lt"/>
              </a:rPr>
              <a:t>Supervisor Gunnar Tschudi Bondevik</a:t>
            </a:r>
          </a:p>
          <a:p>
            <a:pPr eaLnBrk="1" hangingPunct="1"/>
            <a:r>
              <a:rPr lang="nb-NO" altLang="nb-NO" sz="2400" dirty="0">
                <a:solidFill>
                  <a:schemeClr val="tx1">
                    <a:lumMod val="85000"/>
                    <a:lumOff val="15000"/>
                  </a:schemeClr>
                </a:solidFill>
                <a:latin typeface="+mn-lt"/>
              </a:rPr>
              <a:t>Medical </a:t>
            </a:r>
            <a:r>
              <a:rPr lang="nb-NO" altLang="nb-NO" sz="2400" dirty="0" err="1">
                <a:solidFill>
                  <a:schemeClr val="tx1">
                    <a:lumMod val="85000"/>
                    <a:lumOff val="15000"/>
                  </a:schemeClr>
                </a:solidFill>
                <a:latin typeface="+mn-lt"/>
              </a:rPr>
              <a:t>coordinator</a:t>
            </a:r>
            <a:r>
              <a:rPr lang="nb-NO" altLang="nb-NO" sz="2400" dirty="0">
                <a:solidFill>
                  <a:schemeClr val="tx1">
                    <a:lumMod val="85000"/>
                    <a:lumOff val="15000"/>
                  </a:schemeClr>
                </a:solidFill>
                <a:latin typeface="+mn-lt"/>
              </a:rPr>
              <a:t> at OCH Erik Bøhler</a:t>
            </a:r>
          </a:p>
          <a:p>
            <a:pPr eaLnBrk="1" hangingPunct="1"/>
            <a:r>
              <a:rPr lang="nb-NO" altLang="nb-NO" sz="2400" dirty="0" err="1">
                <a:solidFill>
                  <a:schemeClr val="tx1">
                    <a:lumMod val="85000"/>
                    <a:lumOff val="15000"/>
                  </a:schemeClr>
                </a:solidFill>
                <a:latin typeface="+mn-lt"/>
              </a:rPr>
              <a:t>Gynecologist</a:t>
            </a:r>
            <a:r>
              <a:rPr lang="nb-NO" altLang="nb-NO" sz="2400" dirty="0">
                <a:solidFill>
                  <a:schemeClr val="tx1">
                    <a:lumMod val="85000"/>
                    <a:lumOff val="15000"/>
                  </a:schemeClr>
                </a:solidFill>
                <a:latin typeface="+mn-lt"/>
              </a:rPr>
              <a:t> </a:t>
            </a:r>
            <a:r>
              <a:rPr lang="nb-NO" altLang="nb-NO" sz="2400" dirty="0" err="1">
                <a:solidFill>
                  <a:schemeClr val="tx1">
                    <a:lumMod val="85000"/>
                    <a:lumOff val="15000"/>
                  </a:schemeClr>
                </a:solidFill>
                <a:latin typeface="+mn-lt"/>
              </a:rPr>
              <a:t>Agota</a:t>
            </a:r>
            <a:r>
              <a:rPr lang="nb-NO" altLang="nb-NO" sz="2400" dirty="0">
                <a:solidFill>
                  <a:schemeClr val="tx1">
                    <a:lumMod val="85000"/>
                    <a:lumOff val="15000"/>
                  </a:schemeClr>
                </a:solidFill>
                <a:latin typeface="+mn-lt"/>
              </a:rPr>
              <a:t> </a:t>
            </a:r>
            <a:r>
              <a:rPr lang="nb-NO" altLang="nb-NO" sz="2400" dirty="0" err="1">
                <a:solidFill>
                  <a:schemeClr val="tx1">
                    <a:lumMod val="85000"/>
                    <a:lumOff val="15000"/>
                  </a:schemeClr>
                </a:solidFill>
                <a:latin typeface="+mn-lt"/>
              </a:rPr>
              <a:t>Malmborg</a:t>
            </a:r>
            <a:endParaRPr lang="nb-NO" altLang="nb-NO" sz="2800" dirty="0">
              <a:solidFill>
                <a:schemeClr val="tx1">
                  <a:lumMod val="85000"/>
                  <a:lumOff val="15000"/>
                </a:schemeClr>
              </a:solidFill>
              <a:latin typeface="+mn-lt"/>
            </a:endParaRPr>
          </a:p>
        </p:txBody>
      </p:sp>
      <p:pic>
        <p:nvPicPr>
          <p:cNvPr id="3" name="Bilde 2" descr="Et bilde som inneholder utendørs, natur, fjell, himmel&#10;&#10;Automatisk generert beskrivelse">
            <a:extLst>
              <a:ext uri="{FF2B5EF4-FFF2-40B4-BE49-F238E27FC236}">
                <a16:creationId xmlns:a16="http://schemas.microsoft.com/office/drawing/2014/main" id="{EE9BBB6B-E86A-5BE6-438C-60F3C8AC062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1000" contrast="13000"/>
                    </a14:imgEffect>
                  </a14:imgLayer>
                </a14:imgProps>
              </a:ext>
              <a:ext uri="{28A0092B-C50C-407E-A947-70E740481C1C}">
                <a14:useLocalDpi xmlns:a14="http://schemas.microsoft.com/office/drawing/2010/main" val="0"/>
              </a:ext>
            </a:extLst>
          </a:blip>
          <a:srcRect l="23351" t="123" r="23414" b="6446"/>
          <a:stretch/>
        </p:blipFill>
        <p:spPr>
          <a:xfrm rot="5400000">
            <a:off x="2503696" y="5842567"/>
            <a:ext cx="10541003" cy="13875170"/>
          </a:xfrm>
          <a:prstGeom prst="rect">
            <a:avLst/>
          </a:prstGeom>
          <a:ln>
            <a:noFill/>
          </a:ln>
          <a:effectLst>
            <a:outerShdw blurRad="292100" dist="139700" dir="2700000" algn="tl" rotWithShape="0">
              <a:srgbClr val="333333">
                <a:alpha val="65000"/>
              </a:srgbClr>
            </a:outerShdw>
          </a:effectLst>
        </p:spPr>
      </p:pic>
      <p:sp>
        <p:nvSpPr>
          <p:cNvPr id="4" name="TekstSylinder 3">
            <a:extLst>
              <a:ext uri="{FF2B5EF4-FFF2-40B4-BE49-F238E27FC236}">
                <a16:creationId xmlns:a16="http://schemas.microsoft.com/office/drawing/2014/main" id="{4C79B4CD-59EA-2511-A6E8-31874F1BD1A1}"/>
              </a:ext>
            </a:extLst>
          </p:cNvPr>
          <p:cNvSpPr txBox="1"/>
          <p:nvPr/>
        </p:nvSpPr>
        <p:spPr>
          <a:xfrm>
            <a:off x="836612" y="3194232"/>
            <a:ext cx="21134388" cy="2482667"/>
          </a:xfrm>
          <a:prstGeom prst="rect">
            <a:avLst/>
          </a:prstGeom>
          <a:noFill/>
        </p:spPr>
        <p:txBody>
          <a:bodyPr wrap="square" rtlCol="0">
            <a:spAutoFit/>
          </a:bodyPr>
          <a:lstStyle/>
          <a:p>
            <a:pPr>
              <a:lnSpc>
                <a:spcPct val="150000"/>
              </a:lnSpc>
            </a:pPr>
            <a:r>
              <a:rPr lang="en-GB" sz="3600" b="1" dirty="0">
                <a:solidFill>
                  <a:schemeClr val="bg1"/>
                </a:solidFill>
                <a:effectLst/>
                <a:latin typeface="Arial" panose="020B0604020202020204" pitchFamily="34" charset="0"/>
                <a:ea typeface="Calibri" panose="020F0502020204030204" pitchFamily="34" charset="0"/>
              </a:rPr>
              <a:t>The partograph is a low-cost tool for monitoring progress of labour and the wellbeing of mother and fetus during active first stage of labour. This quality assurance study investigates recording rates in partographs at </a:t>
            </a:r>
            <a:r>
              <a:rPr lang="en-GB" sz="3600" b="1" dirty="0" err="1">
                <a:solidFill>
                  <a:schemeClr val="bg1"/>
                </a:solidFill>
                <a:effectLst/>
                <a:latin typeface="Arial" panose="020B0604020202020204" pitchFamily="34" charset="0"/>
                <a:ea typeface="Calibri" panose="020F0502020204030204" pitchFamily="34" charset="0"/>
              </a:rPr>
              <a:t>Okhaldhunga</a:t>
            </a:r>
            <a:r>
              <a:rPr lang="en-GB" sz="3600" b="1" dirty="0">
                <a:solidFill>
                  <a:schemeClr val="bg1"/>
                </a:solidFill>
                <a:effectLst/>
                <a:latin typeface="Arial" panose="020B0604020202020204" pitchFamily="34" charset="0"/>
                <a:ea typeface="Calibri" panose="020F0502020204030204" pitchFamily="34" charset="0"/>
              </a:rPr>
              <a:t> Community Hospital (OCH).</a:t>
            </a:r>
            <a:endParaRPr lang="nb-NO" sz="7200" b="1" dirty="0">
              <a:solidFill>
                <a:schemeClr val="bg1"/>
              </a:solidFill>
            </a:endParaRPr>
          </a:p>
        </p:txBody>
      </p:sp>
      <p:sp>
        <p:nvSpPr>
          <p:cNvPr id="5" name="Text box 3" descr="Text field ">
            <a:extLst>
              <a:ext uri="{FF2B5EF4-FFF2-40B4-BE49-F238E27FC236}">
                <a16:creationId xmlns:a16="http://schemas.microsoft.com/office/drawing/2014/main" id="{DAB462A1-A229-B0B5-5C1F-76F7B485BDAA}"/>
              </a:ext>
            </a:extLst>
          </p:cNvPr>
          <p:cNvSpPr txBox="1">
            <a:spLocks noChangeArrowheads="1"/>
          </p:cNvSpPr>
          <p:nvPr/>
        </p:nvSpPr>
        <p:spPr bwMode="auto">
          <a:xfrm>
            <a:off x="22527461" y="7389329"/>
            <a:ext cx="7097713" cy="2059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18000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r>
              <a:rPr lang="en-GB" sz="3600" dirty="0">
                <a:latin typeface="+mn-lt"/>
              </a:rPr>
              <a:t>partographs had at least one recording of all the variables (analysis of mother’s urine excluded). The lesser monitored parameters: degree of moulding, mother’s temperature, descent of presenting part and mother’s urine sample were recorded respectively in only 23%, 10%, 9% and 8% of the partographs. </a:t>
            </a:r>
            <a:endParaRPr lang="nb-NO" sz="3600" dirty="0">
              <a:latin typeface="+mn-lt"/>
            </a:endParaRPr>
          </a:p>
          <a:p>
            <a:r>
              <a:rPr lang="en-GB" sz="3600" dirty="0">
                <a:latin typeface="+mn-lt"/>
              </a:rPr>
              <a:t>Cervical dilatation and FHR were the better monitored parameters. Half the partographs were not started when entering active stage of labour as intended, but at 8/9 cm dilatation or when cervix was already fully dilated. This applied also when investigated in relation to admission time. Regardless of the reason, this left little time for monitoring in the partograph thus fewer recordings. Half the partographs in this study had 0-2 recordings of FHR, which is unfortunate because inadequate monitoring of FHR is associated with poor outcomes for the infant</a:t>
            </a:r>
            <a:r>
              <a:rPr lang="nb-NO" sz="3600" kern="100" baseline="30000" dirty="0">
                <a:effectLst/>
                <a:latin typeface="Calibri" panose="020F0502020204030204" pitchFamily="34" charset="0"/>
                <a:ea typeface="Calibri" panose="020F0502020204030204" pitchFamily="34" charset="0"/>
                <a:cs typeface="Times New Roman" panose="02020603050405020304" pitchFamily="18" charset="0"/>
              </a:rPr>
              <a:t>6</a:t>
            </a:r>
            <a:r>
              <a:rPr lang="en-GB" sz="3600" dirty="0">
                <a:latin typeface="+mn-lt"/>
              </a:rPr>
              <a:t>. This finding might support the replacement of the partograph with the new tool presented by WHO – labour care guide</a:t>
            </a:r>
            <a:r>
              <a:rPr lang="nb-NO" sz="3600" baseline="30000" dirty="0">
                <a:latin typeface="Calibri" panose="020F0502020204030204" pitchFamily="34" charset="0"/>
                <a:ea typeface="Calibri" panose="020F0502020204030204" pitchFamily="34" charset="0"/>
                <a:cs typeface="Times New Roman" panose="02020603050405020304" pitchFamily="18" charset="0"/>
              </a:rPr>
              <a:t>7</a:t>
            </a:r>
            <a:r>
              <a:rPr lang="en-GB" sz="3600" dirty="0">
                <a:latin typeface="+mn-lt"/>
              </a:rPr>
              <a:t> – which allows for monitoring also during second stage of labour thus could increase duration of monitoring despite delayed</a:t>
            </a:r>
          </a:p>
          <a:p>
            <a:r>
              <a:rPr lang="en-GB" sz="3600" dirty="0">
                <a:latin typeface="+mn-lt"/>
              </a:rPr>
              <a:t>partograph start.</a:t>
            </a:r>
          </a:p>
        </p:txBody>
      </p:sp>
      <p:graphicFrame>
        <p:nvGraphicFramePr>
          <p:cNvPr id="7" name="Diagram 6">
            <a:extLst>
              <a:ext uri="{FF2B5EF4-FFF2-40B4-BE49-F238E27FC236}">
                <a16:creationId xmlns:a16="http://schemas.microsoft.com/office/drawing/2014/main" id="{12C45D91-637A-C746-E80F-C046C5711775}"/>
              </a:ext>
            </a:extLst>
          </p:cNvPr>
          <p:cNvGraphicFramePr/>
          <p:nvPr>
            <p:extLst>
              <p:ext uri="{D42A27DB-BD31-4B8C-83A1-F6EECF244321}">
                <p14:modId xmlns:p14="http://schemas.microsoft.com/office/powerpoint/2010/main" val="1249757661"/>
              </p:ext>
            </p:extLst>
          </p:nvPr>
        </p:nvGraphicFramePr>
        <p:xfrm>
          <a:off x="8368562" y="29543830"/>
          <a:ext cx="13271388" cy="7670123"/>
        </p:xfrm>
        <a:graphic>
          <a:graphicData uri="http://schemas.openxmlformats.org/drawingml/2006/chart">
            <c:chart xmlns:c="http://schemas.openxmlformats.org/drawingml/2006/chart" xmlns:r="http://schemas.openxmlformats.org/officeDocument/2006/relationships" r:id="rId6"/>
          </a:graphicData>
        </a:graphic>
      </p:graphicFrame>
      <p:sp>
        <p:nvSpPr>
          <p:cNvPr id="9" name="TekstSylinder 8">
            <a:extLst>
              <a:ext uri="{FF2B5EF4-FFF2-40B4-BE49-F238E27FC236}">
                <a16:creationId xmlns:a16="http://schemas.microsoft.com/office/drawing/2014/main" id="{B77073B7-3E4F-0791-7658-C726F9963DF2}"/>
              </a:ext>
            </a:extLst>
          </p:cNvPr>
          <p:cNvSpPr txBox="1"/>
          <p:nvPr/>
        </p:nvSpPr>
        <p:spPr>
          <a:xfrm>
            <a:off x="8368562" y="36936008"/>
            <a:ext cx="13271388" cy="1951496"/>
          </a:xfrm>
          <a:prstGeom prst="rect">
            <a:avLst/>
          </a:prstGeom>
          <a:noFill/>
        </p:spPr>
        <p:txBody>
          <a:bodyPr wrap="square">
            <a:spAutoFit/>
          </a:bodyPr>
          <a:lstStyle/>
          <a:p>
            <a:pPr>
              <a:lnSpc>
                <a:spcPct val="150000"/>
              </a:lnSpc>
              <a:spcAft>
                <a:spcPts val="800"/>
              </a:spcAft>
            </a:pPr>
            <a:r>
              <a:rPr lang="en-GB" sz="2800" i="1" kern="100" dirty="0">
                <a:latin typeface="+mn-lt"/>
                <a:ea typeface="Calibri" panose="020F0502020204030204" pitchFamily="34" charset="0"/>
                <a:cs typeface="Times New Roman" panose="02020603050405020304" pitchFamily="18" charset="0"/>
              </a:rPr>
              <a:t>The bar chart shows the f</a:t>
            </a:r>
            <a:r>
              <a:rPr lang="en-GB" sz="2800" i="1" kern="100" dirty="0">
                <a:effectLst/>
                <a:latin typeface="+mn-lt"/>
                <a:ea typeface="Calibri" panose="020F0502020204030204" pitchFamily="34" charset="0"/>
                <a:cs typeface="Times New Roman" panose="02020603050405020304" pitchFamily="18" charset="0"/>
              </a:rPr>
              <a:t>requencies for how many partographs had at least one recording for each of the parameters in the WHO partograph chart of the OCH partograph in the 118 included partographs. </a:t>
            </a:r>
            <a:endParaRPr lang="nb-NO" sz="2400" kern="100" dirty="0">
              <a:effectLst/>
              <a:latin typeface="+mn-lt"/>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Standard utforming">
  <a:themeElements>
    <a:clrScheme name="UiB-Farger-2015-matt">
      <a:dk1>
        <a:sysClr val="windowText" lastClr="000000"/>
      </a:dk1>
      <a:lt1>
        <a:srgbClr val="FFFFFF"/>
      </a:lt1>
      <a:dk2>
        <a:srgbClr val="847268"/>
      </a:dk2>
      <a:lt2>
        <a:srgbClr val="D0CAC2"/>
      </a:lt2>
      <a:accent1>
        <a:srgbClr val="DB3F3D"/>
      </a:accent1>
      <a:accent2>
        <a:srgbClr val="1A2640"/>
      </a:accent2>
      <a:accent3>
        <a:srgbClr val="CDAB3F"/>
      </a:accent3>
      <a:accent4>
        <a:srgbClr val="4EA0B7"/>
      </a:accent4>
      <a:accent5>
        <a:srgbClr val="789A5B"/>
      </a:accent5>
      <a:accent6>
        <a:srgbClr val="705686"/>
      </a:accent6>
      <a:hlink>
        <a:srgbClr val="009FEE"/>
      </a:hlink>
      <a:folHlink>
        <a:srgbClr val="522D89"/>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lgn="ctr">
              <a:solidFill>
                <a:srgbClr val="005473"/>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8361363" rtl="0" eaLnBrk="1" fontAlgn="base" latinLnBrk="0" hangingPunct="1">
          <a:lnSpc>
            <a:spcPct val="100000"/>
          </a:lnSpc>
          <a:spcBef>
            <a:spcPct val="0"/>
          </a:spcBef>
          <a:spcAft>
            <a:spcPct val="0"/>
          </a:spcAft>
          <a:buClrTx/>
          <a:buSzTx/>
          <a:buFontTx/>
          <a:buNone/>
          <a:tabLst/>
          <a:defRPr kumimoji="0" lang="nb-NO"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lgn="ctr">
              <a:solidFill>
                <a:srgbClr val="005473"/>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8361363" rtl="0" eaLnBrk="1" fontAlgn="base" latinLnBrk="0" hangingPunct="1">
          <a:lnSpc>
            <a:spcPct val="100000"/>
          </a:lnSpc>
          <a:spcBef>
            <a:spcPct val="0"/>
          </a:spcBef>
          <a:spcAft>
            <a:spcPct val="0"/>
          </a:spcAft>
          <a:buClrTx/>
          <a:buSzTx/>
          <a:buFontTx/>
          <a:buNone/>
          <a:tabLst/>
          <a:defRPr kumimoji="0" lang="nb-NO" sz="3200" b="0" i="0" u="none" strike="noStrike" cap="none" normalizeH="0" baseline="0" smtClean="0">
            <a:ln>
              <a:noFill/>
            </a:ln>
            <a:solidFill>
              <a:schemeClr val="tx1"/>
            </a:solidFill>
            <a:effectLst/>
            <a:latin typeface="Arial"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2016</TotalTime>
  <Words>1043</Words>
  <Application>Microsoft Office PowerPoint</Application>
  <PresentationFormat>Egendefinert</PresentationFormat>
  <Paragraphs>33</Paragraphs>
  <Slides>1</Slides>
  <Notes>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vt:i4>
      </vt:variant>
    </vt:vector>
  </HeadingPairs>
  <TitlesOfParts>
    <vt:vector size="6" baseType="lpstr">
      <vt:lpstr>Arial</vt:lpstr>
      <vt:lpstr>Calibri</vt:lpstr>
      <vt:lpstr>Segoe UI</vt:lpstr>
      <vt:lpstr>Times New Roman</vt:lpstr>
      <vt:lpstr>Standard utforming</vt:lpstr>
      <vt:lpstr>PowerPoint-presentasjon</vt:lpstr>
    </vt:vector>
  </TitlesOfParts>
  <Company>IT-avd, UiB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Helge Grønhaug</dc:creator>
  <cp:lastModifiedBy>Astrid Maria Iden Leithaug</cp:lastModifiedBy>
  <cp:revision>135</cp:revision>
  <cp:lastPrinted>2016-05-27T08:04:33Z</cp:lastPrinted>
  <dcterms:created xsi:type="dcterms:W3CDTF">2006-11-02T13:18:58Z</dcterms:created>
  <dcterms:modified xsi:type="dcterms:W3CDTF">2023-05-25T18:36:41Z</dcterms:modified>
</cp:coreProperties>
</file>